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338" r:id="rId6"/>
    <p:sldId id="428" r:id="rId7"/>
    <p:sldId id="261" r:id="rId8"/>
    <p:sldId id="259" r:id="rId9"/>
    <p:sldId id="310" r:id="rId10"/>
    <p:sldId id="273" r:id="rId11"/>
    <p:sldId id="339" r:id="rId12"/>
    <p:sldId id="341" r:id="rId13"/>
    <p:sldId id="342" r:id="rId14"/>
    <p:sldId id="346" r:id="rId15"/>
    <p:sldId id="275" r:id="rId16"/>
    <p:sldId id="343" r:id="rId17"/>
    <p:sldId id="303" r:id="rId18"/>
    <p:sldId id="326" r:id="rId19"/>
    <p:sldId id="328" r:id="rId20"/>
    <p:sldId id="329" r:id="rId21"/>
    <p:sldId id="330" r:id="rId22"/>
    <p:sldId id="347" r:id="rId23"/>
    <p:sldId id="348" r:id="rId24"/>
    <p:sldId id="333" r:id="rId25"/>
    <p:sldId id="302" r:id="rId26"/>
    <p:sldId id="334" r:id="rId27"/>
    <p:sldId id="335" r:id="rId28"/>
    <p:sldId id="337" r:id="rId29"/>
    <p:sldId id="344" r:id="rId30"/>
    <p:sldId id="336" r:id="rId31"/>
    <p:sldId id="349" r:id="rId32"/>
    <p:sldId id="345" r:id="rId3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edicott Jennifer" initials="CJ" lastIdx="1" clrIdx="0">
    <p:extLst>
      <p:ext uri="{19B8F6BF-5375-455C-9EA6-DF929625EA0E}">
        <p15:presenceInfo xmlns:p15="http://schemas.microsoft.com/office/powerpoint/2012/main" userId="S-1-5-21-484763869-2111687655-1343024091-189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62356-A3D5-4581-BAD9-F3A3B41BB92B}" v="29" dt="2022-06-10T15:52:07.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93" autoAdjust="0"/>
  </p:normalViewPr>
  <p:slideViewPr>
    <p:cSldViewPr>
      <p:cViewPr varScale="1">
        <p:scale>
          <a:sx n="98" d="100"/>
          <a:sy n="98" d="100"/>
        </p:scale>
        <p:origin x="1074" y="90"/>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03T13:30:39.742" idx="1">
    <p:pos x="10" y="10"/>
    <p:text>Need photos of team</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849C3-7B7F-43F8-9AE2-75791CE35C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7309D54-8369-4714-B03B-22F9222D7C91}">
      <dgm:prSet/>
      <dgm:spPr/>
      <dgm:t>
        <a:bodyPr/>
        <a:lstStyle/>
        <a:p>
          <a:pPr>
            <a:lnSpc>
              <a:spcPct val="100000"/>
            </a:lnSpc>
          </a:pPr>
          <a:r>
            <a:rPr lang="en-GB"/>
            <a:t>Lifestyle change</a:t>
          </a:r>
          <a:endParaRPr lang="en-US"/>
        </a:p>
      </dgm:t>
    </dgm:pt>
    <dgm:pt modelId="{1DD98928-22BE-46DE-9C35-140DD9D9C827}" type="parTrans" cxnId="{40B757B8-AF27-4966-B666-38B133D960D5}">
      <dgm:prSet/>
      <dgm:spPr/>
      <dgm:t>
        <a:bodyPr/>
        <a:lstStyle/>
        <a:p>
          <a:endParaRPr lang="en-US"/>
        </a:p>
      </dgm:t>
    </dgm:pt>
    <dgm:pt modelId="{F16BCDFB-193F-4B42-A8CC-62F514B17CB8}" type="sibTrans" cxnId="{40B757B8-AF27-4966-B666-38B133D960D5}">
      <dgm:prSet/>
      <dgm:spPr/>
      <dgm:t>
        <a:bodyPr/>
        <a:lstStyle/>
        <a:p>
          <a:endParaRPr lang="en-US"/>
        </a:p>
      </dgm:t>
    </dgm:pt>
    <dgm:pt modelId="{7ECB0704-3921-4F01-96A9-96B2CED7C4D7}">
      <dgm:prSet custT="1"/>
      <dgm:spPr/>
      <dgm:t>
        <a:bodyPr/>
        <a:lstStyle/>
        <a:p>
          <a:pPr>
            <a:lnSpc>
              <a:spcPct val="100000"/>
            </a:lnSpc>
          </a:pPr>
          <a:r>
            <a:rPr lang="en-GB" sz="2500" dirty="0"/>
            <a:t>Consider existing habits</a:t>
          </a:r>
        </a:p>
      </dgm:t>
    </dgm:pt>
    <dgm:pt modelId="{B90A0BAE-DC6F-4F30-905E-76F05A70645C}" type="parTrans" cxnId="{64BB979C-6368-4A24-819B-71619CA19DBC}">
      <dgm:prSet/>
      <dgm:spPr/>
      <dgm:t>
        <a:bodyPr/>
        <a:lstStyle/>
        <a:p>
          <a:endParaRPr lang="en-US"/>
        </a:p>
      </dgm:t>
    </dgm:pt>
    <dgm:pt modelId="{522EB4C1-9D8D-4E16-AD6E-7269D932BBAD}" type="sibTrans" cxnId="{64BB979C-6368-4A24-819B-71619CA19DBC}">
      <dgm:prSet/>
      <dgm:spPr/>
      <dgm:t>
        <a:bodyPr/>
        <a:lstStyle/>
        <a:p>
          <a:endParaRPr lang="en-US"/>
        </a:p>
      </dgm:t>
    </dgm:pt>
    <dgm:pt modelId="{DEFA10E5-EFC4-4377-9A2B-90B3F32DC0CD}">
      <dgm:prSet/>
      <dgm:spPr/>
      <dgm:t>
        <a:bodyPr/>
        <a:lstStyle/>
        <a:p>
          <a:pPr>
            <a:lnSpc>
              <a:spcPct val="100000"/>
            </a:lnSpc>
          </a:pPr>
          <a:r>
            <a:rPr lang="en-GB" dirty="0"/>
            <a:t>Self-care</a:t>
          </a:r>
          <a:endParaRPr lang="en-US" dirty="0"/>
        </a:p>
      </dgm:t>
    </dgm:pt>
    <dgm:pt modelId="{A54B06CA-AC55-4771-A1EA-050C9591A740}" type="parTrans" cxnId="{C9437AD2-26D4-43E2-9CF8-0356DCEC22E2}">
      <dgm:prSet/>
      <dgm:spPr/>
      <dgm:t>
        <a:bodyPr/>
        <a:lstStyle/>
        <a:p>
          <a:endParaRPr lang="en-US"/>
        </a:p>
      </dgm:t>
    </dgm:pt>
    <dgm:pt modelId="{178AAE71-1754-4F72-A65E-301A922D828A}" type="sibTrans" cxnId="{C9437AD2-26D4-43E2-9CF8-0356DCEC22E2}">
      <dgm:prSet/>
      <dgm:spPr/>
      <dgm:t>
        <a:bodyPr/>
        <a:lstStyle/>
        <a:p>
          <a:endParaRPr lang="en-US"/>
        </a:p>
      </dgm:t>
    </dgm:pt>
    <dgm:pt modelId="{19F5BFA3-5F68-462B-9267-E415ED474B10}" type="pres">
      <dgm:prSet presAssocID="{E41849C3-7B7F-43F8-9AE2-75791CE35C07}" presName="root" presStyleCnt="0">
        <dgm:presLayoutVars>
          <dgm:dir/>
          <dgm:resizeHandles val="exact"/>
        </dgm:presLayoutVars>
      </dgm:prSet>
      <dgm:spPr/>
    </dgm:pt>
    <dgm:pt modelId="{571B5786-E1F4-44E3-9529-38B451F33C35}" type="pres">
      <dgm:prSet presAssocID="{B7309D54-8369-4714-B03B-22F9222D7C91}" presName="compNode" presStyleCnt="0"/>
      <dgm:spPr/>
    </dgm:pt>
    <dgm:pt modelId="{B63632EC-5B64-4AFD-A05D-163C029AB8CC}" type="pres">
      <dgm:prSet presAssocID="{B7309D54-8369-4714-B03B-22F9222D7C91}" presName="bgRect" presStyleLbl="bgShp" presStyleIdx="0" presStyleCnt="3" custLinFactNeighborX="3832" custLinFactNeighborY="-89169"/>
      <dgm:spPr/>
    </dgm:pt>
    <dgm:pt modelId="{69E4436B-3DD8-4029-9E67-C20E3230A7AC}" type="pres">
      <dgm:prSet presAssocID="{B7309D54-8369-4714-B03B-22F9222D7C9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storm outline"/>
        </a:ext>
      </dgm:extLst>
    </dgm:pt>
    <dgm:pt modelId="{2FFF3C9E-E40A-4B9C-8FD1-AF8D521719E3}" type="pres">
      <dgm:prSet presAssocID="{B7309D54-8369-4714-B03B-22F9222D7C91}" presName="spaceRect" presStyleCnt="0"/>
      <dgm:spPr/>
    </dgm:pt>
    <dgm:pt modelId="{7CE8421E-E3AA-430F-B875-71A7070CCDE8}" type="pres">
      <dgm:prSet presAssocID="{B7309D54-8369-4714-B03B-22F9222D7C91}" presName="parTx" presStyleLbl="revTx" presStyleIdx="0" presStyleCnt="3">
        <dgm:presLayoutVars>
          <dgm:chMax val="0"/>
          <dgm:chPref val="0"/>
        </dgm:presLayoutVars>
      </dgm:prSet>
      <dgm:spPr/>
    </dgm:pt>
    <dgm:pt modelId="{2DCEED37-7ABA-42CA-A5BC-F70B8F0CD759}" type="pres">
      <dgm:prSet presAssocID="{F16BCDFB-193F-4B42-A8CC-62F514B17CB8}" presName="sibTrans" presStyleCnt="0"/>
      <dgm:spPr/>
    </dgm:pt>
    <dgm:pt modelId="{A8E090D9-20B3-4C33-AC8B-9FCC1A5F0FD6}" type="pres">
      <dgm:prSet presAssocID="{7ECB0704-3921-4F01-96A9-96B2CED7C4D7}" presName="compNode" presStyleCnt="0"/>
      <dgm:spPr/>
    </dgm:pt>
    <dgm:pt modelId="{A2309A17-27A4-4D08-9A0A-91A6831F7F93}" type="pres">
      <dgm:prSet presAssocID="{7ECB0704-3921-4F01-96A9-96B2CED7C4D7}" presName="bgRect" presStyleLbl="bgShp" presStyleIdx="1" presStyleCnt="3"/>
      <dgm:spPr/>
    </dgm:pt>
    <dgm:pt modelId="{41CB659B-A8A2-4357-8DF6-8AF333F54FAD}" type="pres">
      <dgm:prSet presAssocID="{7ECB0704-3921-4F01-96A9-96B2CED7C4D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od Safety outline"/>
        </a:ext>
      </dgm:extLst>
    </dgm:pt>
    <dgm:pt modelId="{0ED6C2E9-1764-48CD-BD0A-301B1323D2FE}" type="pres">
      <dgm:prSet presAssocID="{7ECB0704-3921-4F01-96A9-96B2CED7C4D7}" presName="spaceRect" presStyleCnt="0"/>
      <dgm:spPr/>
    </dgm:pt>
    <dgm:pt modelId="{3E977B35-58E8-443E-852A-227BC9AB9745}" type="pres">
      <dgm:prSet presAssocID="{7ECB0704-3921-4F01-96A9-96B2CED7C4D7}" presName="parTx" presStyleLbl="revTx" presStyleIdx="1" presStyleCnt="3">
        <dgm:presLayoutVars>
          <dgm:chMax val="0"/>
          <dgm:chPref val="0"/>
        </dgm:presLayoutVars>
      </dgm:prSet>
      <dgm:spPr/>
    </dgm:pt>
    <dgm:pt modelId="{28BA3C86-E7CF-46AE-B774-33ECB819155F}" type="pres">
      <dgm:prSet presAssocID="{522EB4C1-9D8D-4E16-AD6E-7269D932BBAD}" presName="sibTrans" presStyleCnt="0"/>
      <dgm:spPr/>
    </dgm:pt>
    <dgm:pt modelId="{37095FDE-A7BA-4E24-B8F4-9FBEA0F07FA6}" type="pres">
      <dgm:prSet presAssocID="{DEFA10E5-EFC4-4377-9A2B-90B3F32DC0CD}" presName="compNode" presStyleCnt="0"/>
      <dgm:spPr/>
    </dgm:pt>
    <dgm:pt modelId="{16DDE25C-1A89-44B0-ADCC-CD0CC1346717}" type="pres">
      <dgm:prSet presAssocID="{DEFA10E5-EFC4-4377-9A2B-90B3F32DC0CD}" presName="bgRect" presStyleLbl="bgShp" presStyleIdx="2" presStyleCnt="3"/>
      <dgm:spPr/>
    </dgm:pt>
    <dgm:pt modelId="{7B7D57E6-48CB-44A3-8CBE-8E9A5D32B56A}" type="pres">
      <dgm:prSet presAssocID="{DEFA10E5-EFC4-4377-9A2B-90B3F32DC0C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are outline"/>
        </a:ext>
      </dgm:extLst>
    </dgm:pt>
    <dgm:pt modelId="{A5C5E715-0F44-43B0-91C5-E87F71137405}" type="pres">
      <dgm:prSet presAssocID="{DEFA10E5-EFC4-4377-9A2B-90B3F32DC0CD}" presName="spaceRect" presStyleCnt="0"/>
      <dgm:spPr/>
    </dgm:pt>
    <dgm:pt modelId="{08E2929D-0976-4ED6-BA35-B4C15E65EAD3}" type="pres">
      <dgm:prSet presAssocID="{DEFA10E5-EFC4-4377-9A2B-90B3F32DC0CD}" presName="parTx" presStyleLbl="revTx" presStyleIdx="2" presStyleCnt="3">
        <dgm:presLayoutVars>
          <dgm:chMax val="0"/>
          <dgm:chPref val="0"/>
        </dgm:presLayoutVars>
      </dgm:prSet>
      <dgm:spPr/>
    </dgm:pt>
  </dgm:ptLst>
  <dgm:cxnLst>
    <dgm:cxn modelId="{9801A01C-2F2D-4E01-A187-88FC0709C0F1}" type="presOf" srcId="{B7309D54-8369-4714-B03B-22F9222D7C91}" destId="{7CE8421E-E3AA-430F-B875-71A7070CCDE8}" srcOrd="0" destOrd="0" presId="urn:microsoft.com/office/officeart/2018/2/layout/IconVerticalSolidList"/>
    <dgm:cxn modelId="{F9BADE2B-C989-46F9-A172-D4075D0231E8}" type="presOf" srcId="{7ECB0704-3921-4F01-96A9-96B2CED7C4D7}" destId="{3E977B35-58E8-443E-852A-227BC9AB9745}" srcOrd="0" destOrd="0" presId="urn:microsoft.com/office/officeart/2018/2/layout/IconVerticalSolidList"/>
    <dgm:cxn modelId="{5DB2C762-F9F5-4B75-B5A6-898072E5E7EF}" type="presOf" srcId="{E41849C3-7B7F-43F8-9AE2-75791CE35C07}" destId="{19F5BFA3-5F68-462B-9267-E415ED474B10}" srcOrd="0" destOrd="0" presId="urn:microsoft.com/office/officeart/2018/2/layout/IconVerticalSolidList"/>
    <dgm:cxn modelId="{64BB979C-6368-4A24-819B-71619CA19DBC}" srcId="{E41849C3-7B7F-43F8-9AE2-75791CE35C07}" destId="{7ECB0704-3921-4F01-96A9-96B2CED7C4D7}" srcOrd="1" destOrd="0" parTransId="{B90A0BAE-DC6F-4F30-905E-76F05A70645C}" sibTransId="{522EB4C1-9D8D-4E16-AD6E-7269D932BBAD}"/>
    <dgm:cxn modelId="{40B757B8-AF27-4966-B666-38B133D960D5}" srcId="{E41849C3-7B7F-43F8-9AE2-75791CE35C07}" destId="{B7309D54-8369-4714-B03B-22F9222D7C91}" srcOrd="0" destOrd="0" parTransId="{1DD98928-22BE-46DE-9C35-140DD9D9C827}" sibTransId="{F16BCDFB-193F-4B42-A8CC-62F514B17CB8}"/>
    <dgm:cxn modelId="{47BEAEBB-2466-4CC2-8828-E17F8672D81E}" type="presOf" srcId="{DEFA10E5-EFC4-4377-9A2B-90B3F32DC0CD}" destId="{08E2929D-0976-4ED6-BA35-B4C15E65EAD3}" srcOrd="0" destOrd="0" presId="urn:microsoft.com/office/officeart/2018/2/layout/IconVerticalSolidList"/>
    <dgm:cxn modelId="{C9437AD2-26D4-43E2-9CF8-0356DCEC22E2}" srcId="{E41849C3-7B7F-43F8-9AE2-75791CE35C07}" destId="{DEFA10E5-EFC4-4377-9A2B-90B3F32DC0CD}" srcOrd="2" destOrd="0" parTransId="{A54B06CA-AC55-4771-A1EA-050C9591A740}" sibTransId="{178AAE71-1754-4F72-A65E-301A922D828A}"/>
    <dgm:cxn modelId="{E1C303E9-6825-46B2-AAA7-E922D34034DE}" type="presParOf" srcId="{19F5BFA3-5F68-462B-9267-E415ED474B10}" destId="{571B5786-E1F4-44E3-9529-38B451F33C35}" srcOrd="0" destOrd="0" presId="urn:microsoft.com/office/officeart/2018/2/layout/IconVerticalSolidList"/>
    <dgm:cxn modelId="{E1EC3ED6-889E-4A0B-B8FC-A6863DCDA089}" type="presParOf" srcId="{571B5786-E1F4-44E3-9529-38B451F33C35}" destId="{B63632EC-5B64-4AFD-A05D-163C029AB8CC}" srcOrd="0" destOrd="0" presId="urn:microsoft.com/office/officeart/2018/2/layout/IconVerticalSolidList"/>
    <dgm:cxn modelId="{9BED98DE-0F2C-417B-AC3D-CB0985B1B875}" type="presParOf" srcId="{571B5786-E1F4-44E3-9529-38B451F33C35}" destId="{69E4436B-3DD8-4029-9E67-C20E3230A7AC}" srcOrd="1" destOrd="0" presId="urn:microsoft.com/office/officeart/2018/2/layout/IconVerticalSolidList"/>
    <dgm:cxn modelId="{F2AA5884-0EEE-4C01-B7CC-C13E519D9CF0}" type="presParOf" srcId="{571B5786-E1F4-44E3-9529-38B451F33C35}" destId="{2FFF3C9E-E40A-4B9C-8FD1-AF8D521719E3}" srcOrd="2" destOrd="0" presId="urn:microsoft.com/office/officeart/2018/2/layout/IconVerticalSolidList"/>
    <dgm:cxn modelId="{BD469370-F23C-445F-AD9F-401515554AE9}" type="presParOf" srcId="{571B5786-E1F4-44E3-9529-38B451F33C35}" destId="{7CE8421E-E3AA-430F-B875-71A7070CCDE8}" srcOrd="3" destOrd="0" presId="urn:microsoft.com/office/officeart/2018/2/layout/IconVerticalSolidList"/>
    <dgm:cxn modelId="{144DA423-C15B-4524-A4C4-65E0BC31B3F1}" type="presParOf" srcId="{19F5BFA3-5F68-462B-9267-E415ED474B10}" destId="{2DCEED37-7ABA-42CA-A5BC-F70B8F0CD759}" srcOrd="1" destOrd="0" presId="urn:microsoft.com/office/officeart/2018/2/layout/IconVerticalSolidList"/>
    <dgm:cxn modelId="{CB96B49F-05CA-4253-AFC5-DD388E1D9A11}" type="presParOf" srcId="{19F5BFA3-5F68-462B-9267-E415ED474B10}" destId="{A8E090D9-20B3-4C33-AC8B-9FCC1A5F0FD6}" srcOrd="2" destOrd="0" presId="urn:microsoft.com/office/officeart/2018/2/layout/IconVerticalSolidList"/>
    <dgm:cxn modelId="{70EF178C-D3CC-4BE1-921B-701560B1248C}" type="presParOf" srcId="{A8E090D9-20B3-4C33-AC8B-9FCC1A5F0FD6}" destId="{A2309A17-27A4-4D08-9A0A-91A6831F7F93}" srcOrd="0" destOrd="0" presId="urn:microsoft.com/office/officeart/2018/2/layout/IconVerticalSolidList"/>
    <dgm:cxn modelId="{D1A45CCC-8362-4832-848F-D9FCD222B1DC}" type="presParOf" srcId="{A8E090D9-20B3-4C33-AC8B-9FCC1A5F0FD6}" destId="{41CB659B-A8A2-4357-8DF6-8AF333F54FAD}" srcOrd="1" destOrd="0" presId="urn:microsoft.com/office/officeart/2018/2/layout/IconVerticalSolidList"/>
    <dgm:cxn modelId="{B3A8AEB9-2F2A-4B2D-A9AA-367C45BCDEA1}" type="presParOf" srcId="{A8E090D9-20B3-4C33-AC8B-9FCC1A5F0FD6}" destId="{0ED6C2E9-1764-48CD-BD0A-301B1323D2FE}" srcOrd="2" destOrd="0" presId="urn:microsoft.com/office/officeart/2018/2/layout/IconVerticalSolidList"/>
    <dgm:cxn modelId="{80C118E2-DC0F-466C-8EB9-B17E4CD0BB96}" type="presParOf" srcId="{A8E090D9-20B3-4C33-AC8B-9FCC1A5F0FD6}" destId="{3E977B35-58E8-443E-852A-227BC9AB9745}" srcOrd="3" destOrd="0" presId="urn:microsoft.com/office/officeart/2018/2/layout/IconVerticalSolidList"/>
    <dgm:cxn modelId="{E2E41199-C1B1-4B3C-AAC2-0F7654635E68}" type="presParOf" srcId="{19F5BFA3-5F68-462B-9267-E415ED474B10}" destId="{28BA3C86-E7CF-46AE-B774-33ECB819155F}" srcOrd="3" destOrd="0" presId="urn:microsoft.com/office/officeart/2018/2/layout/IconVerticalSolidList"/>
    <dgm:cxn modelId="{7AC85428-AAC9-48D2-9F85-CE0C63653344}" type="presParOf" srcId="{19F5BFA3-5F68-462B-9267-E415ED474B10}" destId="{37095FDE-A7BA-4E24-B8F4-9FBEA0F07FA6}" srcOrd="4" destOrd="0" presId="urn:microsoft.com/office/officeart/2018/2/layout/IconVerticalSolidList"/>
    <dgm:cxn modelId="{3051D663-3990-4B4F-94F3-538BF42D3499}" type="presParOf" srcId="{37095FDE-A7BA-4E24-B8F4-9FBEA0F07FA6}" destId="{16DDE25C-1A89-44B0-ADCC-CD0CC1346717}" srcOrd="0" destOrd="0" presId="urn:microsoft.com/office/officeart/2018/2/layout/IconVerticalSolidList"/>
    <dgm:cxn modelId="{49096C20-1490-4F51-B0E9-16B8C8B26CB4}" type="presParOf" srcId="{37095FDE-A7BA-4E24-B8F4-9FBEA0F07FA6}" destId="{7B7D57E6-48CB-44A3-8CBE-8E9A5D32B56A}" srcOrd="1" destOrd="0" presId="urn:microsoft.com/office/officeart/2018/2/layout/IconVerticalSolidList"/>
    <dgm:cxn modelId="{A744E8EC-66D1-4B81-A532-358E418F8795}" type="presParOf" srcId="{37095FDE-A7BA-4E24-B8F4-9FBEA0F07FA6}" destId="{A5C5E715-0F44-43B0-91C5-E87F71137405}" srcOrd="2" destOrd="0" presId="urn:microsoft.com/office/officeart/2018/2/layout/IconVerticalSolidList"/>
    <dgm:cxn modelId="{4A3DDA53-F5D1-4C80-88EE-D13E724CE86F}" type="presParOf" srcId="{37095FDE-A7BA-4E24-B8F4-9FBEA0F07FA6}" destId="{08E2929D-0976-4ED6-BA35-B4C15E65EAD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F49C9-E670-4A51-A5E0-BE5219884456}"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0D968473-2B08-4775-A861-8B52E2F8AFDB}">
      <dgm:prSet custT="1"/>
      <dgm:spPr/>
      <dgm:t>
        <a:bodyPr/>
        <a:lstStyle/>
        <a:p>
          <a:pPr>
            <a:lnSpc>
              <a:spcPct val="100000"/>
            </a:lnSpc>
          </a:pPr>
          <a:r>
            <a:rPr lang="en-US" sz="2000" dirty="0">
              <a:solidFill>
                <a:srgbClr val="002060"/>
              </a:solidFill>
            </a:rPr>
            <a:t>Physical </a:t>
          </a:r>
        </a:p>
        <a:p>
          <a:pPr>
            <a:lnSpc>
              <a:spcPct val="100000"/>
            </a:lnSpc>
          </a:pPr>
          <a:r>
            <a:rPr lang="en-US" sz="2000" dirty="0">
              <a:solidFill>
                <a:srgbClr val="002060"/>
              </a:solidFill>
            </a:rPr>
            <a:t>hunger</a:t>
          </a:r>
        </a:p>
      </dgm:t>
    </dgm:pt>
    <dgm:pt modelId="{79E38B7A-624B-45B4-BB3A-FFEFF1460429}" type="parTrans" cxnId="{5F21216B-30FE-452C-9C09-EFB8A7EF6E66}">
      <dgm:prSet/>
      <dgm:spPr/>
      <dgm:t>
        <a:bodyPr/>
        <a:lstStyle/>
        <a:p>
          <a:endParaRPr lang="en-US"/>
        </a:p>
      </dgm:t>
    </dgm:pt>
    <dgm:pt modelId="{BF8C9D5D-9FB1-477E-9834-86CF4619D949}" type="sibTrans" cxnId="{5F21216B-30FE-452C-9C09-EFB8A7EF6E66}">
      <dgm:prSet/>
      <dgm:spPr/>
      <dgm:t>
        <a:bodyPr/>
        <a:lstStyle/>
        <a:p>
          <a:endParaRPr lang="en-US"/>
        </a:p>
      </dgm:t>
    </dgm:pt>
    <dgm:pt modelId="{B23679D2-E062-4989-889D-F7188BC78E51}">
      <dgm:prSet custT="1"/>
      <dgm:spPr/>
      <dgm:t>
        <a:bodyPr/>
        <a:lstStyle/>
        <a:p>
          <a:pPr>
            <a:lnSpc>
              <a:spcPct val="100000"/>
            </a:lnSpc>
          </a:pPr>
          <a:r>
            <a:rPr lang="en-US" sz="2000" dirty="0">
              <a:solidFill>
                <a:srgbClr val="002060"/>
              </a:solidFill>
            </a:rPr>
            <a:t>Emotional eating</a:t>
          </a:r>
        </a:p>
      </dgm:t>
    </dgm:pt>
    <dgm:pt modelId="{13BF1ED9-C49E-42AC-816C-AB1807EB27C9}" type="parTrans" cxnId="{3319340B-BDFA-4D2B-BE36-1D0D679A815C}">
      <dgm:prSet/>
      <dgm:spPr/>
      <dgm:t>
        <a:bodyPr/>
        <a:lstStyle/>
        <a:p>
          <a:endParaRPr lang="en-US"/>
        </a:p>
      </dgm:t>
    </dgm:pt>
    <dgm:pt modelId="{07E084E9-84CA-4914-9AF0-61BCF4BA173D}" type="sibTrans" cxnId="{3319340B-BDFA-4D2B-BE36-1D0D679A815C}">
      <dgm:prSet/>
      <dgm:spPr/>
      <dgm:t>
        <a:bodyPr/>
        <a:lstStyle/>
        <a:p>
          <a:endParaRPr lang="en-US"/>
        </a:p>
      </dgm:t>
    </dgm:pt>
    <dgm:pt modelId="{E5FC9D55-775D-4F72-B62C-8345C835316E}">
      <dgm:prSet custT="1"/>
      <dgm:spPr/>
      <dgm:t>
        <a:bodyPr/>
        <a:lstStyle/>
        <a:p>
          <a:pPr>
            <a:lnSpc>
              <a:spcPct val="100000"/>
            </a:lnSpc>
          </a:pPr>
          <a:r>
            <a:rPr lang="en-US" sz="2000" dirty="0">
              <a:solidFill>
                <a:srgbClr val="002060"/>
              </a:solidFill>
            </a:rPr>
            <a:t>Boredom</a:t>
          </a:r>
        </a:p>
      </dgm:t>
    </dgm:pt>
    <dgm:pt modelId="{DABEBC91-1585-46DC-96B8-FDCE7E193E60}" type="parTrans" cxnId="{A638C190-E8E1-45FD-A4C5-EF0A54032DDB}">
      <dgm:prSet/>
      <dgm:spPr/>
      <dgm:t>
        <a:bodyPr/>
        <a:lstStyle/>
        <a:p>
          <a:endParaRPr lang="en-US"/>
        </a:p>
      </dgm:t>
    </dgm:pt>
    <dgm:pt modelId="{CBA887F8-D2CE-4AFC-AC44-A075210CBC0F}" type="sibTrans" cxnId="{A638C190-E8E1-45FD-A4C5-EF0A54032DDB}">
      <dgm:prSet/>
      <dgm:spPr/>
      <dgm:t>
        <a:bodyPr/>
        <a:lstStyle/>
        <a:p>
          <a:endParaRPr lang="en-US"/>
        </a:p>
      </dgm:t>
    </dgm:pt>
    <dgm:pt modelId="{F5ACE866-BB8C-45B2-AC59-D52A49D16450}">
      <dgm:prSet custT="1"/>
      <dgm:spPr/>
      <dgm:t>
        <a:bodyPr/>
        <a:lstStyle/>
        <a:p>
          <a:pPr>
            <a:lnSpc>
              <a:spcPct val="100000"/>
            </a:lnSpc>
          </a:pPr>
          <a:r>
            <a:rPr lang="en-US" sz="2000" dirty="0">
              <a:solidFill>
                <a:srgbClr val="002060"/>
              </a:solidFill>
            </a:rPr>
            <a:t>Habit</a:t>
          </a:r>
        </a:p>
      </dgm:t>
    </dgm:pt>
    <dgm:pt modelId="{6B725D80-4741-4024-A83F-3FF7A6017F90}" type="parTrans" cxnId="{1497C4A6-B38C-4382-86CC-4BCDD8DA3F8B}">
      <dgm:prSet/>
      <dgm:spPr/>
      <dgm:t>
        <a:bodyPr/>
        <a:lstStyle/>
        <a:p>
          <a:endParaRPr lang="en-US"/>
        </a:p>
      </dgm:t>
    </dgm:pt>
    <dgm:pt modelId="{51542519-EF4B-4394-84D5-5BE349492360}" type="sibTrans" cxnId="{1497C4A6-B38C-4382-86CC-4BCDD8DA3F8B}">
      <dgm:prSet/>
      <dgm:spPr/>
      <dgm:t>
        <a:bodyPr/>
        <a:lstStyle/>
        <a:p>
          <a:endParaRPr lang="en-US"/>
        </a:p>
      </dgm:t>
    </dgm:pt>
    <dgm:pt modelId="{7B05C031-A733-4FA2-94EC-6FED9788A5DD}">
      <dgm:prSet custT="1"/>
      <dgm:spPr/>
      <dgm:t>
        <a:bodyPr/>
        <a:lstStyle/>
        <a:p>
          <a:pPr>
            <a:lnSpc>
              <a:spcPct val="100000"/>
            </a:lnSpc>
          </a:pPr>
          <a:r>
            <a:rPr lang="en-US" sz="2000" dirty="0">
              <a:solidFill>
                <a:srgbClr val="002060"/>
              </a:solidFill>
            </a:rPr>
            <a:t>Social eating  </a:t>
          </a:r>
        </a:p>
      </dgm:t>
    </dgm:pt>
    <dgm:pt modelId="{23C0F93F-6579-4B19-A788-09F672FECAD2}" type="parTrans" cxnId="{11A73429-FC47-41F4-A1E7-89714A4E4F70}">
      <dgm:prSet/>
      <dgm:spPr/>
      <dgm:t>
        <a:bodyPr/>
        <a:lstStyle/>
        <a:p>
          <a:endParaRPr lang="en-US"/>
        </a:p>
      </dgm:t>
    </dgm:pt>
    <dgm:pt modelId="{B34287E2-1DC9-4DE7-85DD-035EA9E8A78C}" type="sibTrans" cxnId="{11A73429-FC47-41F4-A1E7-89714A4E4F70}">
      <dgm:prSet/>
      <dgm:spPr/>
      <dgm:t>
        <a:bodyPr/>
        <a:lstStyle/>
        <a:p>
          <a:endParaRPr lang="en-US"/>
        </a:p>
      </dgm:t>
    </dgm:pt>
    <dgm:pt modelId="{10104FE5-4634-48A8-BDD6-643EFC133A65}" type="pres">
      <dgm:prSet presAssocID="{A40F49C9-E670-4A51-A5E0-BE5219884456}" presName="root" presStyleCnt="0">
        <dgm:presLayoutVars>
          <dgm:dir/>
          <dgm:resizeHandles val="exact"/>
        </dgm:presLayoutVars>
      </dgm:prSet>
      <dgm:spPr/>
    </dgm:pt>
    <dgm:pt modelId="{04BA83AD-3194-4E1A-8BB2-E4BAB5758397}" type="pres">
      <dgm:prSet presAssocID="{0D968473-2B08-4775-A861-8B52E2F8AFDB}" presName="compNode" presStyleCnt="0"/>
      <dgm:spPr/>
    </dgm:pt>
    <dgm:pt modelId="{EA762617-4B73-4E8F-9FBB-3A5A64EB06AA}" type="pres">
      <dgm:prSet presAssocID="{0D968473-2B08-4775-A861-8B52E2F8AFDB}" presName="iconRect" presStyleLbl="node1" presStyleIdx="0" presStyleCnt="5" custLinFactNeighborX="-19624" custLinFactNeighborY="-6281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8194F9DE-474F-4453-983B-C00CCF79B02F}" type="pres">
      <dgm:prSet presAssocID="{0D968473-2B08-4775-A861-8B52E2F8AFDB}" presName="spaceRect" presStyleCnt="0"/>
      <dgm:spPr/>
    </dgm:pt>
    <dgm:pt modelId="{096A6E9A-5980-4396-A959-01645C0959B5}" type="pres">
      <dgm:prSet presAssocID="{0D968473-2B08-4775-A861-8B52E2F8AFDB}" presName="textRect" presStyleLbl="revTx" presStyleIdx="0" presStyleCnt="5" custLinFactNeighborX="-8832" custLinFactNeighborY="-76362">
        <dgm:presLayoutVars>
          <dgm:chMax val="1"/>
          <dgm:chPref val="1"/>
        </dgm:presLayoutVars>
      </dgm:prSet>
      <dgm:spPr/>
    </dgm:pt>
    <dgm:pt modelId="{C416A78E-71C5-45E4-829D-496708EE6B13}" type="pres">
      <dgm:prSet presAssocID="{BF8C9D5D-9FB1-477E-9834-86CF4619D949}" presName="sibTrans" presStyleCnt="0"/>
      <dgm:spPr/>
    </dgm:pt>
    <dgm:pt modelId="{14D1967D-7353-45C3-89A9-9C3A440BA101}" type="pres">
      <dgm:prSet presAssocID="{B23679D2-E062-4989-889D-F7188BC78E51}" presName="compNode" presStyleCnt="0"/>
      <dgm:spPr/>
    </dgm:pt>
    <dgm:pt modelId="{1C678158-B273-452B-AAFB-771E92DFF2A7}" type="pres">
      <dgm:prSet presAssocID="{B23679D2-E062-4989-889D-F7188BC78E51}" presName="iconRect" presStyleLbl="node1" presStyleIdx="1" presStyleCnt="5" custLinFactNeighborX="-76461" custLinFactNeighborY="-6281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60243278-C35B-42B5-AB2F-341E81CF4035}" type="pres">
      <dgm:prSet presAssocID="{B23679D2-E062-4989-889D-F7188BC78E51}" presName="spaceRect" presStyleCnt="0"/>
      <dgm:spPr/>
    </dgm:pt>
    <dgm:pt modelId="{F5CC2EE9-92C2-4939-8C80-79FB500D7803}" type="pres">
      <dgm:prSet presAssocID="{B23679D2-E062-4989-889D-F7188BC78E51}" presName="textRect" presStyleLbl="revTx" presStyleIdx="1" presStyleCnt="5" custLinFactNeighborX="-36479" custLinFactNeighborY="-76362">
        <dgm:presLayoutVars>
          <dgm:chMax val="1"/>
          <dgm:chPref val="1"/>
        </dgm:presLayoutVars>
      </dgm:prSet>
      <dgm:spPr/>
    </dgm:pt>
    <dgm:pt modelId="{0670695F-663B-4DD5-A337-875BD64699AC}" type="pres">
      <dgm:prSet presAssocID="{07E084E9-84CA-4914-9AF0-61BCF4BA173D}" presName="sibTrans" presStyleCnt="0"/>
      <dgm:spPr/>
    </dgm:pt>
    <dgm:pt modelId="{BEA94724-B560-4BF5-82D3-E3604B1D7B11}" type="pres">
      <dgm:prSet presAssocID="{E5FC9D55-775D-4F72-B62C-8345C835316E}" presName="compNode" presStyleCnt="0"/>
      <dgm:spPr/>
    </dgm:pt>
    <dgm:pt modelId="{48924FC6-F13C-4F38-BA7E-A247AE94B272}" type="pres">
      <dgm:prSet presAssocID="{E5FC9D55-775D-4F72-B62C-8345C835316E}" presName="iconRect" presStyleLbl="node1" presStyleIdx="2" presStyleCnt="5" custLinFactX="-19748" custLinFactNeighborX="-100000" custLinFactNeighborY="-6281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E107166-D373-441D-B508-F88BEFFB13A9}" type="pres">
      <dgm:prSet presAssocID="{E5FC9D55-775D-4F72-B62C-8345C835316E}" presName="spaceRect" presStyleCnt="0"/>
      <dgm:spPr/>
    </dgm:pt>
    <dgm:pt modelId="{EB9998C7-E3F8-4610-A1AA-2AE35DA75EA4}" type="pres">
      <dgm:prSet presAssocID="{E5FC9D55-775D-4F72-B62C-8345C835316E}" presName="textRect" presStyleLbl="revTx" presStyleIdx="2" presStyleCnt="5" custLinFactNeighborX="-55958" custLinFactNeighborY="-76362">
        <dgm:presLayoutVars>
          <dgm:chMax val="1"/>
          <dgm:chPref val="1"/>
        </dgm:presLayoutVars>
      </dgm:prSet>
      <dgm:spPr/>
    </dgm:pt>
    <dgm:pt modelId="{0DC7D1D7-BF14-4CD3-A792-8C66454E8ADB}" type="pres">
      <dgm:prSet presAssocID="{CBA887F8-D2CE-4AFC-AC44-A075210CBC0F}" presName="sibTrans" presStyleCnt="0"/>
      <dgm:spPr/>
    </dgm:pt>
    <dgm:pt modelId="{46F4BCD1-94CB-450B-95F4-892684E471C2}" type="pres">
      <dgm:prSet presAssocID="{F5ACE866-BB8C-45B2-AC59-D52A49D16450}" presName="compNode" presStyleCnt="0"/>
      <dgm:spPr/>
    </dgm:pt>
    <dgm:pt modelId="{0CF341C6-51DA-49D9-8000-DDD15E4BBC24}" type="pres">
      <dgm:prSet presAssocID="{F5ACE866-BB8C-45B2-AC59-D52A49D16450}" presName="iconRect" presStyleLbl="node1" presStyleIdx="3" presStyleCnt="5" custLinFactX="-76713" custLinFactNeighborX="-100000" custLinFactNeighborY="-6281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C0BE5DE0-16ED-4BE9-9AD7-C3D8C9B42988}" type="pres">
      <dgm:prSet presAssocID="{F5ACE866-BB8C-45B2-AC59-D52A49D16450}" presName="spaceRect" presStyleCnt="0"/>
      <dgm:spPr/>
    </dgm:pt>
    <dgm:pt modelId="{036FAE74-4317-4DDE-A6E5-81DBF1ED6916}" type="pres">
      <dgm:prSet presAssocID="{F5ACE866-BB8C-45B2-AC59-D52A49D16450}" presName="textRect" presStyleLbl="revTx" presStyleIdx="3" presStyleCnt="5" custLinFactNeighborX="-79521" custLinFactNeighborY="-70670">
        <dgm:presLayoutVars>
          <dgm:chMax val="1"/>
          <dgm:chPref val="1"/>
        </dgm:presLayoutVars>
      </dgm:prSet>
      <dgm:spPr/>
    </dgm:pt>
    <dgm:pt modelId="{AFEE2B93-A0A7-4205-8986-582B2F672F41}" type="pres">
      <dgm:prSet presAssocID="{51542519-EF4B-4394-84D5-5BE349492360}" presName="sibTrans" presStyleCnt="0"/>
      <dgm:spPr/>
    </dgm:pt>
    <dgm:pt modelId="{68085042-DBB4-4591-B70A-7C1E5F35B613}" type="pres">
      <dgm:prSet presAssocID="{7B05C031-A733-4FA2-94EC-6FED9788A5DD}" presName="compNode" presStyleCnt="0"/>
      <dgm:spPr/>
    </dgm:pt>
    <dgm:pt modelId="{6356D0DC-8173-468B-A02E-A1599C279BA2}" type="pres">
      <dgm:prSet presAssocID="{7B05C031-A733-4FA2-94EC-6FED9788A5DD}" presName="iconRect" presStyleLbl="node1" presStyleIdx="4" presStyleCnt="5" custLinFactX="200000" custLinFactY="-145379" custLinFactNeighborX="232777" custLinFactNeighborY="-2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E0DC1071-96BF-4B26-A9A5-B29FEC5FBA55}" type="pres">
      <dgm:prSet presAssocID="{7B05C031-A733-4FA2-94EC-6FED9788A5DD}" presName="spaceRect" presStyleCnt="0"/>
      <dgm:spPr/>
    </dgm:pt>
    <dgm:pt modelId="{8FA09D55-B305-472F-B8E8-D7C1588CBD3F}" type="pres">
      <dgm:prSet presAssocID="{7B05C031-A733-4FA2-94EC-6FED9788A5DD}" presName="textRect" presStyleLbl="revTx" presStyleIdx="4" presStyleCnt="5" custLinFactX="93660" custLinFactY="-190775" custLinFactNeighborX="100000" custLinFactNeighborY="-200000">
        <dgm:presLayoutVars>
          <dgm:chMax val="1"/>
          <dgm:chPref val="1"/>
        </dgm:presLayoutVars>
      </dgm:prSet>
      <dgm:spPr/>
    </dgm:pt>
  </dgm:ptLst>
  <dgm:cxnLst>
    <dgm:cxn modelId="{3319340B-BDFA-4D2B-BE36-1D0D679A815C}" srcId="{A40F49C9-E670-4A51-A5E0-BE5219884456}" destId="{B23679D2-E062-4989-889D-F7188BC78E51}" srcOrd="1" destOrd="0" parTransId="{13BF1ED9-C49E-42AC-816C-AB1807EB27C9}" sibTransId="{07E084E9-84CA-4914-9AF0-61BCF4BA173D}"/>
    <dgm:cxn modelId="{11A73429-FC47-41F4-A1E7-89714A4E4F70}" srcId="{A40F49C9-E670-4A51-A5E0-BE5219884456}" destId="{7B05C031-A733-4FA2-94EC-6FED9788A5DD}" srcOrd="4" destOrd="0" parTransId="{23C0F93F-6579-4B19-A788-09F672FECAD2}" sibTransId="{B34287E2-1DC9-4DE7-85DD-035EA9E8A78C}"/>
    <dgm:cxn modelId="{4F149662-88C6-4335-A6CC-160EB7D6A725}" type="presOf" srcId="{E5FC9D55-775D-4F72-B62C-8345C835316E}" destId="{EB9998C7-E3F8-4610-A1AA-2AE35DA75EA4}" srcOrd="0" destOrd="0" presId="urn:microsoft.com/office/officeart/2018/2/layout/IconLabelList"/>
    <dgm:cxn modelId="{D88A6648-7774-4669-A704-41515101BDDF}" type="presOf" srcId="{7B05C031-A733-4FA2-94EC-6FED9788A5DD}" destId="{8FA09D55-B305-472F-B8E8-D7C1588CBD3F}" srcOrd="0" destOrd="0" presId="urn:microsoft.com/office/officeart/2018/2/layout/IconLabelList"/>
    <dgm:cxn modelId="{5F21216B-30FE-452C-9C09-EFB8A7EF6E66}" srcId="{A40F49C9-E670-4A51-A5E0-BE5219884456}" destId="{0D968473-2B08-4775-A861-8B52E2F8AFDB}" srcOrd="0" destOrd="0" parTransId="{79E38B7A-624B-45B4-BB3A-FFEFF1460429}" sibTransId="{BF8C9D5D-9FB1-477E-9834-86CF4619D949}"/>
    <dgm:cxn modelId="{E6FB134E-8EF2-43C3-9F42-1AEC4A94A9DF}" type="presOf" srcId="{0D968473-2B08-4775-A861-8B52E2F8AFDB}" destId="{096A6E9A-5980-4396-A959-01645C0959B5}" srcOrd="0" destOrd="0" presId="urn:microsoft.com/office/officeart/2018/2/layout/IconLabelList"/>
    <dgm:cxn modelId="{5BC63B77-9F6C-43B8-A031-A13E66B66A41}" type="presOf" srcId="{F5ACE866-BB8C-45B2-AC59-D52A49D16450}" destId="{036FAE74-4317-4DDE-A6E5-81DBF1ED6916}" srcOrd="0" destOrd="0" presId="urn:microsoft.com/office/officeart/2018/2/layout/IconLabelList"/>
    <dgm:cxn modelId="{A638C190-E8E1-45FD-A4C5-EF0A54032DDB}" srcId="{A40F49C9-E670-4A51-A5E0-BE5219884456}" destId="{E5FC9D55-775D-4F72-B62C-8345C835316E}" srcOrd="2" destOrd="0" parTransId="{DABEBC91-1585-46DC-96B8-FDCE7E193E60}" sibTransId="{CBA887F8-D2CE-4AFC-AC44-A075210CBC0F}"/>
    <dgm:cxn modelId="{1497C4A6-B38C-4382-86CC-4BCDD8DA3F8B}" srcId="{A40F49C9-E670-4A51-A5E0-BE5219884456}" destId="{F5ACE866-BB8C-45B2-AC59-D52A49D16450}" srcOrd="3" destOrd="0" parTransId="{6B725D80-4741-4024-A83F-3FF7A6017F90}" sibTransId="{51542519-EF4B-4394-84D5-5BE349492360}"/>
    <dgm:cxn modelId="{5B4744B0-6EE6-4061-BD57-DDF4C6C7E80D}" type="presOf" srcId="{B23679D2-E062-4989-889D-F7188BC78E51}" destId="{F5CC2EE9-92C2-4939-8C80-79FB500D7803}" srcOrd="0" destOrd="0" presId="urn:microsoft.com/office/officeart/2018/2/layout/IconLabelList"/>
    <dgm:cxn modelId="{6912C4B9-BFF6-456D-97FF-2D7B68C00183}" type="presOf" srcId="{A40F49C9-E670-4A51-A5E0-BE5219884456}" destId="{10104FE5-4634-48A8-BDD6-643EFC133A65}" srcOrd="0" destOrd="0" presId="urn:microsoft.com/office/officeart/2018/2/layout/IconLabelList"/>
    <dgm:cxn modelId="{876E2F67-7C2A-4A4C-BB82-EF04841BF760}" type="presParOf" srcId="{10104FE5-4634-48A8-BDD6-643EFC133A65}" destId="{04BA83AD-3194-4E1A-8BB2-E4BAB5758397}" srcOrd="0" destOrd="0" presId="urn:microsoft.com/office/officeart/2018/2/layout/IconLabelList"/>
    <dgm:cxn modelId="{158CB0EB-3399-4C34-9D39-D09E11D6A28B}" type="presParOf" srcId="{04BA83AD-3194-4E1A-8BB2-E4BAB5758397}" destId="{EA762617-4B73-4E8F-9FBB-3A5A64EB06AA}" srcOrd="0" destOrd="0" presId="urn:microsoft.com/office/officeart/2018/2/layout/IconLabelList"/>
    <dgm:cxn modelId="{470AE8B0-F918-4181-885C-451BF1C0AF6B}" type="presParOf" srcId="{04BA83AD-3194-4E1A-8BB2-E4BAB5758397}" destId="{8194F9DE-474F-4453-983B-C00CCF79B02F}" srcOrd="1" destOrd="0" presId="urn:microsoft.com/office/officeart/2018/2/layout/IconLabelList"/>
    <dgm:cxn modelId="{1EF28263-1BC6-47A0-B11F-6D414B0AB359}" type="presParOf" srcId="{04BA83AD-3194-4E1A-8BB2-E4BAB5758397}" destId="{096A6E9A-5980-4396-A959-01645C0959B5}" srcOrd="2" destOrd="0" presId="urn:microsoft.com/office/officeart/2018/2/layout/IconLabelList"/>
    <dgm:cxn modelId="{705B738E-8200-4294-85A4-1D54DCE0C5EF}" type="presParOf" srcId="{10104FE5-4634-48A8-BDD6-643EFC133A65}" destId="{C416A78E-71C5-45E4-829D-496708EE6B13}" srcOrd="1" destOrd="0" presId="urn:microsoft.com/office/officeart/2018/2/layout/IconLabelList"/>
    <dgm:cxn modelId="{5DD9F37D-03B6-41E7-B135-89B477B7807A}" type="presParOf" srcId="{10104FE5-4634-48A8-BDD6-643EFC133A65}" destId="{14D1967D-7353-45C3-89A9-9C3A440BA101}" srcOrd="2" destOrd="0" presId="urn:microsoft.com/office/officeart/2018/2/layout/IconLabelList"/>
    <dgm:cxn modelId="{2AC04FD6-2156-407F-BEBD-924D0DC20A92}" type="presParOf" srcId="{14D1967D-7353-45C3-89A9-9C3A440BA101}" destId="{1C678158-B273-452B-AAFB-771E92DFF2A7}" srcOrd="0" destOrd="0" presId="urn:microsoft.com/office/officeart/2018/2/layout/IconLabelList"/>
    <dgm:cxn modelId="{BE3FB5C3-FE3A-4275-84A0-9EF50417DF0F}" type="presParOf" srcId="{14D1967D-7353-45C3-89A9-9C3A440BA101}" destId="{60243278-C35B-42B5-AB2F-341E81CF4035}" srcOrd="1" destOrd="0" presId="urn:microsoft.com/office/officeart/2018/2/layout/IconLabelList"/>
    <dgm:cxn modelId="{1929B543-F22E-4DED-9EA5-AE632F10A564}" type="presParOf" srcId="{14D1967D-7353-45C3-89A9-9C3A440BA101}" destId="{F5CC2EE9-92C2-4939-8C80-79FB500D7803}" srcOrd="2" destOrd="0" presId="urn:microsoft.com/office/officeart/2018/2/layout/IconLabelList"/>
    <dgm:cxn modelId="{C18DA98E-2C41-451C-BD32-C478D602CB45}" type="presParOf" srcId="{10104FE5-4634-48A8-BDD6-643EFC133A65}" destId="{0670695F-663B-4DD5-A337-875BD64699AC}" srcOrd="3" destOrd="0" presId="urn:microsoft.com/office/officeart/2018/2/layout/IconLabelList"/>
    <dgm:cxn modelId="{16A27FD5-349C-4B7B-8E45-3B8926765C9A}" type="presParOf" srcId="{10104FE5-4634-48A8-BDD6-643EFC133A65}" destId="{BEA94724-B560-4BF5-82D3-E3604B1D7B11}" srcOrd="4" destOrd="0" presId="urn:microsoft.com/office/officeart/2018/2/layout/IconLabelList"/>
    <dgm:cxn modelId="{C97FFED1-13E7-466F-A51D-7D7F5136771D}" type="presParOf" srcId="{BEA94724-B560-4BF5-82D3-E3604B1D7B11}" destId="{48924FC6-F13C-4F38-BA7E-A247AE94B272}" srcOrd="0" destOrd="0" presId="urn:microsoft.com/office/officeart/2018/2/layout/IconLabelList"/>
    <dgm:cxn modelId="{40259FED-C25A-435A-8EB7-0E5B18337E1C}" type="presParOf" srcId="{BEA94724-B560-4BF5-82D3-E3604B1D7B11}" destId="{BE107166-D373-441D-B508-F88BEFFB13A9}" srcOrd="1" destOrd="0" presId="urn:microsoft.com/office/officeart/2018/2/layout/IconLabelList"/>
    <dgm:cxn modelId="{8811FF6E-1D3F-49EE-A861-B1D8DF6450F0}" type="presParOf" srcId="{BEA94724-B560-4BF5-82D3-E3604B1D7B11}" destId="{EB9998C7-E3F8-4610-A1AA-2AE35DA75EA4}" srcOrd="2" destOrd="0" presId="urn:microsoft.com/office/officeart/2018/2/layout/IconLabelList"/>
    <dgm:cxn modelId="{DA542986-6E87-4698-87B2-DA5C26FC2039}" type="presParOf" srcId="{10104FE5-4634-48A8-BDD6-643EFC133A65}" destId="{0DC7D1D7-BF14-4CD3-A792-8C66454E8ADB}" srcOrd="5" destOrd="0" presId="urn:microsoft.com/office/officeart/2018/2/layout/IconLabelList"/>
    <dgm:cxn modelId="{F1E714A0-1C65-430D-9F19-758BCA3291F7}" type="presParOf" srcId="{10104FE5-4634-48A8-BDD6-643EFC133A65}" destId="{46F4BCD1-94CB-450B-95F4-892684E471C2}" srcOrd="6" destOrd="0" presId="urn:microsoft.com/office/officeart/2018/2/layout/IconLabelList"/>
    <dgm:cxn modelId="{AD03B568-1094-446F-BFB0-787A88FBCB2C}" type="presParOf" srcId="{46F4BCD1-94CB-450B-95F4-892684E471C2}" destId="{0CF341C6-51DA-49D9-8000-DDD15E4BBC24}" srcOrd="0" destOrd="0" presId="urn:microsoft.com/office/officeart/2018/2/layout/IconLabelList"/>
    <dgm:cxn modelId="{73CD2A79-FCC0-44BF-8BDF-A5CDD1338EAA}" type="presParOf" srcId="{46F4BCD1-94CB-450B-95F4-892684E471C2}" destId="{C0BE5DE0-16ED-4BE9-9AD7-C3D8C9B42988}" srcOrd="1" destOrd="0" presId="urn:microsoft.com/office/officeart/2018/2/layout/IconLabelList"/>
    <dgm:cxn modelId="{862A4AB4-C462-4241-8253-51131B0576D0}" type="presParOf" srcId="{46F4BCD1-94CB-450B-95F4-892684E471C2}" destId="{036FAE74-4317-4DDE-A6E5-81DBF1ED6916}" srcOrd="2" destOrd="0" presId="urn:microsoft.com/office/officeart/2018/2/layout/IconLabelList"/>
    <dgm:cxn modelId="{CC359371-875E-4EBF-99CC-97A876894D00}" type="presParOf" srcId="{10104FE5-4634-48A8-BDD6-643EFC133A65}" destId="{AFEE2B93-A0A7-4205-8986-582B2F672F41}" srcOrd="7" destOrd="0" presId="urn:microsoft.com/office/officeart/2018/2/layout/IconLabelList"/>
    <dgm:cxn modelId="{C2012020-7BAF-464E-9C15-C9F4142A5BED}" type="presParOf" srcId="{10104FE5-4634-48A8-BDD6-643EFC133A65}" destId="{68085042-DBB4-4591-B70A-7C1E5F35B613}" srcOrd="8" destOrd="0" presId="urn:microsoft.com/office/officeart/2018/2/layout/IconLabelList"/>
    <dgm:cxn modelId="{8DEDE633-356E-4C4E-8F72-D2720C54ABAA}" type="presParOf" srcId="{68085042-DBB4-4591-B70A-7C1E5F35B613}" destId="{6356D0DC-8173-468B-A02E-A1599C279BA2}" srcOrd="0" destOrd="0" presId="urn:microsoft.com/office/officeart/2018/2/layout/IconLabelList"/>
    <dgm:cxn modelId="{57F989F3-EA84-4583-9E98-5C0D33D8FD8D}" type="presParOf" srcId="{68085042-DBB4-4591-B70A-7C1E5F35B613}" destId="{E0DC1071-96BF-4B26-A9A5-B29FEC5FBA55}" srcOrd="1" destOrd="0" presId="urn:microsoft.com/office/officeart/2018/2/layout/IconLabelList"/>
    <dgm:cxn modelId="{4D42A1DF-C928-475B-9BBA-1C6C38A847B3}" type="presParOf" srcId="{68085042-DBB4-4591-B70A-7C1E5F35B613}" destId="{8FA09D55-B305-472F-B8E8-D7C1588CBD3F}" srcOrd="2" destOrd="0" presId="urn:microsoft.com/office/officeart/2018/2/layout/IconLabelList"/>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9617F20-BA03-458A-BAF7-3AA4D70C33D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250A9197-4FED-454D-BFBB-CB8B9CB5B6AF}">
      <dgm:prSet/>
      <dgm:spPr/>
      <dgm:t>
        <a:bodyPr/>
        <a:lstStyle/>
        <a:p>
          <a:r>
            <a:rPr lang="en-GB" dirty="0">
              <a:solidFill>
                <a:srgbClr val="002060"/>
              </a:solidFill>
            </a:rPr>
            <a:t>Reduced volume</a:t>
          </a:r>
          <a:endParaRPr lang="en-US" dirty="0">
            <a:solidFill>
              <a:srgbClr val="002060"/>
            </a:solidFill>
          </a:endParaRPr>
        </a:p>
      </dgm:t>
    </dgm:pt>
    <dgm:pt modelId="{22D7815F-AD4A-4B09-B210-D498FDC97726}" type="parTrans" cxnId="{FFB38CF9-761A-4C31-AE2D-743546583E3A}">
      <dgm:prSet/>
      <dgm:spPr/>
      <dgm:t>
        <a:bodyPr/>
        <a:lstStyle/>
        <a:p>
          <a:endParaRPr lang="en-US"/>
        </a:p>
      </dgm:t>
    </dgm:pt>
    <dgm:pt modelId="{406431C3-8EBC-4494-8503-28100E8AF7CB}" type="sibTrans" cxnId="{FFB38CF9-761A-4C31-AE2D-743546583E3A}">
      <dgm:prSet/>
      <dgm:spPr/>
      <dgm:t>
        <a:bodyPr/>
        <a:lstStyle/>
        <a:p>
          <a:endParaRPr lang="en-US"/>
        </a:p>
      </dgm:t>
    </dgm:pt>
    <dgm:pt modelId="{56140EF1-D3C1-4845-AB7E-AA3640DF925C}">
      <dgm:prSet/>
      <dgm:spPr/>
      <dgm:t>
        <a:bodyPr/>
        <a:lstStyle/>
        <a:p>
          <a:r>
            <a:rPr lang="en-GB" dirty="0">
              <a:solidFill>
                <a:srgbClr val="002060"/>
              </a:solidFill>
            </a:rPr>
            <a:t>Protein priority</a:t>
          </a:r>
          <a:endParaRPr lang="en-US" dirty="0">
            <a:solidFill>
              <a:srgbClr val="002060"/>
            </a:solidFill>
          </a:endParaRPr>
        </a:p>
      </dgm:t>
    </dgm:pt>
    <dgm:pt modelId="{53D112FA-7132-4EF5-8690-FBA80646E031}" type="parTrans" cxnId="{4D450AF2-15C9-4507-8CAE-134AF59F9FB6}">
      <dgm:prSet/>
      <dgm:spPr/>
      <dgm:t>
        <a:bodyPr/>
        <a:lstStyle/>
        <a:p>
          <a:endParaRPr lang="en-US"/>
        </a:p>
      </dgm:t>
    </dgm:pt>
    <dgm:pt modelId="{BB93857C-C6E1-4861-801E-E0232FE8C42F}" type="sibTrans" cxnId="{4D450AF2-15C9-4507-8CAE-134AF59F9FB6}">
      <dgm:prSet/>
      <dgm:spPr/>
      <dgm:t>
        <a:bodyPr/>
        <a:lstStyle/>
        <a:p>
          <a:endParaRPr lang="en-US"/>
        </a:p>
      </dgm:t>
    </dgm:pt>
    <dgm:pt modelId="{671CCB13-8ED7-481D-9F13-5995F88AA6BA}">
      <dgm:prSet/>
      <dgm:spPr/>
      <dgm:t>
        <a:bodyPr/>
        <a:lstStyle/>
        <a:p>
          <a:r>
            <a:rPr lang="en-GB" dirty="0">
              <a:solidFill>
                <a:srgbClr val="002060"/>
              </a:solidFill>
            </a:rPr>
            <a:t>Consistency longer term</a:t>
          </a:r>
          <a:endParaRPr lang="en-US" dirty="0">
            <a:solidFill>
              <a:srgbClr val="002060"/>
            </a:solidFill>
          </a:endParaRPr>
        </a:p>
      </dgm:t>
    </dgm:pt>
    <dgm:pt modelId="{391A4DA1-21EB-450C-A421-0CCA211D4A14}" type="parTrans" cxnId="{41B2E39C-9009-4ED0-8601-C6F1DFBBD328}">
      <dgm:prSet/>
      <dgm:spPr/>
      <dgm:t>
        <a:bodyPr/>
        <a:lstStyle/>
        <a:p>
          <a:endParaRPr lang="en-US"/>
        </a:p>
      </dgm:t>
    </dgm:pt>
    <dgm:pt modelId="{433F6AA3-CC03-4D60-BD72-5B9A373D645A}" type="sibTrans" cxnId="{41B2E39C-9009-4ED0-8601-C6F1DFBBD328}">
      <dgm:prSet/>
      <dgm:spPr/>
      <dgm:t>
        <a:bodyPr/>
        <a:lstStyle/>
        <a:p>
          <a:endParaRPr lang="en-US"/>
        </a:p>
      </dgm:t>
    </dgm:pt>
    <dgm:pt modelId="{E42A4531-DB4D-443E-999E-9C8A03761250}">
      <dgm:prSet/>
      <dgm:spPr/>
      <dgm:t>
        <a:bodyPr/>
        <a:lstStyle/>
        <a:p>
          <a:r>
            <a:rPr lang="en-GB" dirty="0">
              <a:solidFill>
                <a:srgbClr val="002060"/>
              </a:solidFill>
            </a:rPr>
            <a:t>Avoiding fluids at meal times</a:t>
          </a:r>
          <a:endParaRPr lang="en-US" dirty="0">
            <a:solidFill>
              <a:srgbClr val="002060"/>
            </a:solidFill>
          </a:endParaRPr>
        </a:p>
      </dgm:t>
    </dgm:pt>
    <dgm:pt modelId="{E6D5C503-8808-4C07-B114-4F466130D06D}" type="parTrans" cxnId="{D724E9D4-9935-41E7-A720-0A1E47C6F0EB}">
      <dgm:prSet/>
      <dgm:spPr/>
      <dgm:t>
        <a:bodyPr/>
        <a:lstStyle/>
        <a:p>
          <a:endParaRPr lang="en-US"/>
        </a:p>
      </dgm:t>
    </dgm:pt>
    <dgm:pt modelId="{E1A01CD9-3A2C-42F6-9F46-440C6317269E}" type="sibTrans" cxnId="{D724E9D4-9935-41E7-A720-0A1E47C6F0EB}">
      <dgm:prSet/>
      <dgm:spPr/>
      <dgm:t>
        <a:bodyPr/>
        <a:lstStyle/>
        <a:p>
          <a:endParaRPr lang="en-US"/>
        </a:p>
      </dgm:t>
    </dgm:pt>
    <dgm:pt modelId="{62DF6B48-CA8E-40F3-AF6C-952BCB923D3D}" type="pres">
      <dgm:prSet presAssocID="{19617F20-BA03-458A-BAF7-3AA4D70C33DC}" presName="root" presStyleCnt="0">
        <dgm:presLayoutVars>
          <dgm:dir/>
          <dgm:resizeHandles val="exact"/>
        </dgm:presLayoutVars>
      </dgm:prSet>
      <dgm:spPr/>
    </dgm:pt>
    <dgm:pt modelId="{6A04267B-F7A8-4D36-9E8B-9EF8FBF0D7CF}" type="pres">
      <dgm:prSet presAssocID="{250A9197-4FED-454D-BFBB-CB8B9CB5B6AF}" presName="compNode" presStyleCnt="0"/>
      <dgm:spPr/>
    </dgm:pt>
    <dgm:pt modelId="{39C0E731-278D-44A3-9908-0AD0BD721D7B}" type="pres">
      <dgm:prSet presAssocID="{250A9197-4FED-454D-BFBB-CB8B9CB5B6A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wnward trend graph with solid fill"/>
        </a:ext>
      </dgm:extLst>
    </dgm:pt>
    <dgm:pt modelId="{23355A68-5CA4-46B7-93F5-07B14875AAE9}" type="pres">
      <dgm:prSet presAssocID="{250A9197-4FED-454D-BFBB-CB8B9CB5B6AF}" presName="spaceRect" presStyleCnt="0"/>
      <dgm:spPr/>
    </dgm:pt>
    <dgm:pt modelId="{4044C3EF-05C9-448E-B2ED-EA3BC7ACCCB1}" type="pres">
      <dgm:prSet presAssocID="{250A9197-4FED-454D-BFBB-CB8B9CB5B6AF}" presName="textRect" presStyleLbl="revTx" presStyleIdx="0" presStyleCnt="4">
        <dgm:presLayoutVars>
          <dgm:chMax val="1"/>
          <dgm:chPref val="1"/>
        </dgm:presLayoutVars>
      </dgm:prSet>
      <dgm:spPr/>
    </dgm:pt>
    <dgm:pt modelId="{3BD28F8F-DDB3-4597-A079-DA3A7663BD11}" type="pres">
      <dgm:prSet presAssocID="{406431C3-8EBC-4494-8503-28100E8AF7CB}" presName="sibTrans" presStyleCnt="0"/>
      <dgm:spPr/>
    </dgm:pt>
    <dgm:pt modelId="{E9F601C9-D304-4ECA-BE42-A10F62D70A31}" type="pres">
      <dgm:prSet presAssocID="{56140EF1-D3C1-4845-AB7E-AA3640DF925C}" presName="compNode" presStyleCnt="0"/>
      <dgm:spPr/>
    </dgm:pt>
    <dgm:pt modelId="{AE850C73-1B76-4874-B427-B6B0250EFF21}" type="pres">
      <dgm:prSet presAssocID="{56140EF1-D3C1-4845-AB7E-AA3640DF92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A70DD6A-1EDE-4121-90FC-8662058AEA06}" type="pres">
      <dgm:prSet presAssocID="{56140EF1-D3C1-4845-AB7E-AA3640DF925C}" presName="spaceRect" presStyleCnt="0"/>
      <dgm:spPr/>
    </dgm:pt>
    <dgm:pt modelId="{9CF10268-FB80-4433-B55A-5B4EE817C0EE}" type="pres">
      <dgm:prSet presAssocID="{56140EF1-D3C1-4845-AB7E-AA3640DF925C}" presName="textRect" presStyleLbl="revTx" presStyleIdx="1" presStyleCnt="4">
        <dgm:presLayoutVars>
          <dgm:chMax val="1"/>
          <dgm:chPref val="1"/>
        </dgm:presLayoutVars>
      </dgm:prSet>
      <dgm:spPr/>
    </dgm:pt>
    <dgm:pt modelId="{7097A971-3003-481E-8AC8-F2CF074FE996}" type="pres">
      <dgm:prSet presAssocID="{BB93857C-C6E1-4861-801E-E0232FE8C42F}" presName="sibTrans" presStyleCnt="0"/>
      <dgm:spPr/>
    </dgm:pt>
    <dgm:pt modelId="{163357FC-B4A4-4915-8387-491ED91463F2}" type="pres">
      <dgm:prSet presAssocID="{671CCB13-8ED7-481D-9F13-5995F88AA6BA}" presName="compNode" presStyleCnt="0"/>
      <dgm:spPr/>
    </dgm:pt>
    <dgm:pt modelId="{FD01B186-94CF-40A1-826B-CEABDFC95B00}" type="pres">
      <dgm:prSet presAssocID="{671CCB13-8ED7-481D-9F13-5995F88AA6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EEFE0198-533B-44AE-9F79-3EEFCF9043A8}" type="pres">
      <dgm:prSet presAssocID="{671CCB13-8ED7-481D-9F13-5995F88AA6BA}" presName="spaceRect" presStyleCnt="0"/>
      <dgm:spPr/>
    </dgm:pt>
    <dgm:pt modelId="{40899676-7C31-4B27-8181-3B3F630873E8}" type="pres">
      <dgm:prSet presAssocID="{671CCB13-8ED7-481D-9F13-5995F88AA6BA}" presName="textRect" presStyleLbl="revTx" presStyleIdx="2" presStyleCnt="4">
        <dgm:presLayoutVars>
          <dgm:chMax val="1"/>
          <dgm:chPref val="1"/>
        </dgm:presLayoutVars>
      </dgm:prSet>
      <dgm:spPr/>
    </dgm:pt>
    <dgm:pt modelId="{084BFCF9-16B2-4DD8-82B8-48CB6B7A4CCC}" type="pres">
      <dgm:prSet presAssocID="{433F6AA3-CC03-4D60-BD72-5B9A373D645A}" presName="sibTrans" presStyleCnt="0"/>
      <dgm:spPr/>
    </dgm:pt>
    <dgm:pt modelId="{A2131155-7B4A-4C08-9EE6-DAE0AFAFDFC8}" type="pres">
      <dgm:prSet presAssocID="{E42A4531-DB4D-443E-999E-9C8A03761250}" presName="compNode" presStyleCnt="0"/>
      <dgm:spPr/>
    </dgm:pt>
    <dgm:pt modelId="{D974DEA0-41AE-4A0B-9FA1-574D1592FBCE}" type="pres">
      <dgm:prSet presAssocID="{E42A4531-DB4D-443E-999E-9C8A0376125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ater with solid fill"/>
        </a:ext>
      </dgm:extLst>
    </dgm:pt>
    <dgm:pt modelId="{E75B9EB0-6727-4323-BAAF-208D34C03D57}" type="pres">
      <dgm:prSet presAssocID="{E42A4531-DB4D-443E-999E-9C8A03761250}" presName="spaceRect" presStyleCnt="0"/>
      <dgm:spPr/>
    </dgm:pt>
    <dgm:pt modelId="{EE56A665-4B9B-48D8-969E-9AA488C2DD9B}" type="pres">
      <dgm:prSet presAssocID="{E42A4531-DB4D-443E-999E-9C8A03761250}" presName="textRect" presStyleLbl="revTx" presStyleIdx="3" presStyleCnt="4">
        <dgm:presLayoutVars>
          <dgm:chMax val="1"/>
          <dgm:chPref val="1"/>
        </dgm:presLayoutVars>
      </dgm:prSet>
      <dgm:spPr/>
    </dgm:pt>
  </dgm:ptLst>
  <dgm:cxnLst>
    <dgm:cxn modelId="{B8F91796-1E24-4A20-A63A-9F6901DA1643}" type="presOf" srcId="{671CCB13-8ED7-481D-9F13-5995F88AA6BA}" destId="{40899676-7C31-4B27-8181-3B3F630873E8}" srcOrd="0" destOrd="0" presId="urn:microsoft.com/office/officeart/2018/2/layout/IconLabelList"/>
    <dgm:cxn modelId="{47E8089C-729E-4CE8-A7BE-B8B134B88785}" type="presOf" srcId="{E42A4531-DB4D-443E-999E-9C8A03761250}" destId="{EE56A665-4B9B-48D8-969E-9AA488C2DD9B}" srcOrd="0" destOrd="0" presId="urn:microsoft.com/office/officeart/2018/2/layout/IconLabelList"/>
    <dgm:cxn modelId="{41B2E39C-9009-4ED0-8601-C6F1DFBBD328}" srcId="{19617F20-BA03-458A-BAF7-3AA4D70C33DC}" destId="{671CCB13-8ED7-481D-9F13-5995F88AA6BA}" srcOrd="2" destOrd="0" parTransId="{391A4DA1-21EB-450C-A421-0CCA211D4A14}" sibTransId="{433F6AA3-CC03-4D60-BD72-5B9A373D645A}"/>
    <dgm:cxn modelId="{C73420A6-797B-4E80-BD83-D6BDDF349E3D}" type="presOf" srcId="{250A9197-4FED-454D-BFBB-CB8B9CB5B6AF}" destId="{4044C3EF-05C9-448E-B2ED-EA3BC7ACCCB1}" srcOrd="0" destOrd="0" presId="urn:microsoft.com/office/officeart/2018/2/layout/IconLabelList"/>
    <dgm:cxn modelId="{3FBDC0D1-AC2B-4AB8-B61F-F729471CD026}" type="presOf" srcId="{56140EF1-D3C1-4845-AB7E-AA3640DF925C}" destId="{9CF10268-FB80-4433-B55A-5B4EE817C0EE}" srcOrd="0" destOrd="0" presId="urn:microsoft.com/office/officeart/2018/2/layout/IconLabelList"/>
    <dgm:cxn modelId="{D724E9D4-9935-41E7-A720-0A1E47C6F0EB}" srcId="{19617F20-BA03-458A-BAF7-3AA4D70C33DC}" destId="{E42A4531-DB4D-443E-999E-9C8A03761250}" srcOrd="3" destOrd="0" parTransId="{E6D5C503-8808-4C07-B114-4F466130D06D}" sibTransId="{E1A01CD9-3A2C-42F6-9F46-440C6317269E}"/>
    <dgm:cxn modelId="{4D450AF2-15C9-4507-8CAE-134AF59F9FB6}" srcId="{19617F20-BA03-458A-BAF7-3AA4D70C33DC}" destId="{56140EF1-D3C1-4845-AB7E-AA3640DF925C}" srcOrd="1" destOrd="0" parTransId="{53D112FA-7132-4EF5-8690-FBA80646E031}" sibTransId="{BB93857C-C6E1-4861-801E-E0232FE8C42F}"/>
    <dgm:cxn modelId="{FFB38CF9-761A-4C31-AE2D-743546583E3A}" srcId="{19617F20-BA03-458A-BAF7-3AA4D70C33DC}" destId="{250A9197-4FED-454D-BFBB-CB8B9CB5B6AF}" srcOrd="0" destOrd="0" parTransId="{22D7815F-AD4A-4B09-B210-D498FDC97726}" sibTransId="{406431C3-8EBC-4494-8503-28100E8AF7CB}"/>
    <dgm:cxn modelId="{E1A75DFE-74A6-40BE-AA3F-AA95E3C01D9C}" type="presOf" srcId="{19617F20-BA03-458A-BAF7-3AA4D70C33DC}" destId="{62DF6B48-CA8E-40F3-AF6C-952BCB923D3D}" srcOrd="0" destOrd="0" presId="urn:microsoft.com/office/officeart/2018/2/layout/IconLabelList"/>
    <dgm:cxn modelId="{F231AC08-A7C6-4DCC-8D9F-69A76E02F520}" type="presParOf" srcId="{62DF6B48-CA8E-40F3-AF6C-952BCB923D3D}" destId="{6A04267B-F7A8-4D36-9E8B-9EF8FBF0D7CF}" srcOrd="0" destOrd="0" presId="urn:microsoft.com/office/officeart/2018/2/layout/IconLabelList"/>
    <dgm:cxn modelId="{14B40231-744E-49DC-AB4E-3DB35A6F87A5}" type="presParOf" srcId="{6A04267B-F7A8-4D36-9E8B-9EF8FBF0D7CF}" destId="{39C0E731-278D-44A3-9908-0AD0BD721D7B}" srcOrd="0" destOrd="0" presId="urn:microsoft.com/office/officeart/2018/2/layout/IconLabelList"/>
    <dgm:cxn modelId="{1C0AB5AB-02B3-4DCB-AAB1-F9DE858EA3C0}" type="presParOf" srcId="{6A04267B-F7A8-4D36-9E8B-9EF8FBF0D7CF}" destId="{23355A68-5CA4-46B7-93F5-07B14875AAE9}" srcOrd="1" destOrd="0" presId="urn:microsoft.com/office/officeart/2018/2/layout/IconLabelList"/>
    <dgm:cxn modelId="{F8BAEA6F-5DFD-479F-9004-E6A4E041E83F}" type="presParOf" srcId="{6A04267B-F7A8-4D36-9E8B-9EF8FBF0D7CF}" destId="{4044C3EF-05C9-448E-B2ED-EA3BC7ACCCB1}" srcOrd="2" destOrd="0" presId="urn:microsoft.com/office/officeart/2018/2/layout/IconLabelList"/>
    <dgm:cxn modelId="{066AEF6B-618E-4DB5-A544-6B8BE2DA13F6}" type="presParOf" srcId="{62DF6B48-CA8E-40F3-AF6C-952BCB923D3D}" destId="{3BD28F8F-DDB3-4597-A079-DA3A7663BD11}" srcOrd="1" destOrd="0" presId="urn:microsoft.com/office/officeart/2018/2/layout/IconLabelList"/>
    <dgm:cxn modelId="{3013D520-7E63-4FCF-9C5C-2F31151A3080}" type="presParOf" srcId="{62DF6B48-CA8E-40F3-AF6C-952BCB923D3D}" destId="{E9F601C9-D304-4ECA-BE42-A10F62D70A31}" srcOrd="2" destOrd="0" presId="urn:microsoft.com/office/officeart/2018/2/layout/IconLabelList"/>
    <dgm:cxn modelId="{12289365-99EB-405A-9FF8-70F81EBF8B52}" type="presParOf" srcId="{E9F601C9-D304-4ECA-BE42-A10F62D70A31}" destId="{AE850C73-1B76-4874-B427-B6B0250EFF21}" srcOrd="0" destOrd="0" presId="urn:microsoft.com/office/officeart/2018/2/layout/IconLabelList"/>
    <dgm:cxn modelId="{21939B13-B3F7-4C78-BB24-0A1404D6DAF1}" type="presParOf" srcId="{E9F601C9-D304-4ECA-BE42-A10F62D70A31}" destId="{0A70DD6A-1EDE-4121-90FC-8662058AEA06}" srcOrd="1" destOrd="0" presId="urn:microsoft.com/office/officeart/2018/2/layout/IconLabelList"/>
    <dgm:cxn modelId="{F3315B8F-2531-4F1F-8093-D5B82A1400CC}" type="presParOf" srcId="{E9F601C9-D304-4ECA-BE42-A10F62D70A31}" destId="{9CF10268-FB80-4433-B55A-5B4EE817C0EE}" srcOrd="2" destOrd="0" presId="urn:microsoft.com/office/officeart/2018/2/layout/IconLabelList"/>
    <dgm:cxn modelId="{8A70E87A-8F5D-446E-9E49-26CE2BF6F69A}" type="presParOf" srcId="{62DF6B48-CA8E-40F3-AF6C-952BCB923D3D}" destId="{7097A971-3003-481E-8AC8-F2CF074FE996}" srcOrd="3" destOrd="0" presId="urn:microsoft.com/office/officeart/2018/2/layout/IconLabelList"/>
    <dgm:cxn modelId="{4E28C50C-63E1-4C26-84A0-22897A4037B7}" type="presParOf" srcId="{62DF6B48-CA8E-40F3-AF6C-952BCB923D3D}" destId="{163357FC-B4A4-4915-8387-491ED91463F2}" srcOrd="4" destOrd="0" presId="urn:microsoft.com/office/officeart/2018/2/layout/IconLabelList"/>
    <dgm:cxn modelId="{409C64AC-33A6-41C0-8779-A50BA5EBBA63}" type="presParOf" srcId="{163357FC-B4A4-4915-8387-491ED91463F2}" destId="{FD01B186-94CF-40A1-826B-CEABDFC95B00}" srcOrd="0" destOrd="0" presId="urn:microsoft.com/office/officeart/2018/2/layout/IconLabelList"/>
    <dgm:cxn modelId="{927F8073-38A0-43FA-AF1E-BB6EFE7EDABC}" type="presParOf" srcId="{163357FC-B4A4-4915-8387-491ED91463F2}" destId="{EEFE0198-533B-44AE-9F79-3EEFCF9043A8}" srcOrd="1" destOrd="0" presId="urn:microsoft.com/office/officeart/2018/2/layout/IconLabelList"/>
    <dgm:cxn modelId="{D07A553B-BCE8-4B3E-A1C9-8A2FB28DBE09}" type="presParOf" srcId="{163357FC-B4A4-4915-8387-491ED91463F2}" destId="{40899676-7C31-4B27-8181-3B3F630873E8}" srcOrd="2" destOrd="0" presId="urn:microsoft.com/office/officeart/2018/2/layout/IconLabelList"/>
    <dgm:cxn modelId="{C9244DD6-F1F4-4D34-9699-C336FC234A20}" type="presParOf" srcId="{62DF6B48-CA8E-40F3-AF6C-952BCB923D3D}" destId="{084BFCF9-16B2-4DD8-82B8-48CB6B7A4CCC}" srcOrd="5" destOrd="0" presId="urn:microsoft.com/office/officeart/2018/2/layout/IconLabelList"/>
    <dgm:cxn modelId="{E3A5E5A3-BC5E-49A9-9F98-0F9B22F87ACC}" type="presParOf" srcId="{62DF6B48-CA8E-40F3-AF6C-952BCB923D3D}" destId="{A2131155-7B4A-4C08-9EE6-DAE0AFAFDFC8}" srcOrd="6" destOrd="0" presId="urn:microsoft.com/office/officeart/2018/2/layout/IconLabelList"/>
    <dgm:cxn modelId="{496412D2-2384-41DF-9FA9-E869877C0EC8}" type="presParOf" srcId="{A2131155-7B4A-4C08-9EE6-DAE0AFAFDFC8}" destId="{D974DEA0-41AE-4A0B-9FA1-574D1592FBCE}" srcOrd="0" destOrd="0" presId="urn:microsoft.com/office/officeart/2018/2/layout/IconLabelList"/>
    <dgm:cxn modelId="{B973009B-701C-4E21-B689-7AEFE831D6BA}" type="presParOf" srcId="{A2131155-7B4A-4C08-9EE6-DAE0AFAFDFC8}" destId="{E75B9EB0-6727-4323-BAAF-208D34C03D57}" srcOrd="1" destOrd="0" presId="urn:microsoft.com/office/officeart/2018/2/layout/IconLabelList"/>
    <dgm:cxn modelId="{0AC8ACDB-5511-4BF4-924D-9C3F30F25C35}" type="presParOf" srcId="{A2131155-7B4A-4C08-9EE6-DAE0AFAFDFC8}" destId="{EE56A665-4B9B-48D8-969E-9AA488C2DD9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0FE15A-83E4-41B5-90D7-0E62FC6AF8F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9B1E939-9A31-4D97-B9A1-E91AAFA0544E}">
      <dgm:prSet/>
      <dgm:spPr/>
      <dgm:t>
        <a:bodyPr/>
        <a:lstStyle/>
        <a:p>
          <a:r>
            <a:rPr lang="en-GB" dirty="0"/>
            <a:t>Activity</a:t>
          </a:r>
        </a:p>
      </dgm:t>
    </dgm:pt>
    <dgm:pt modelId="{457CDAEA-F1AA-4514-8CE1-9D995C46E042}" type="parTrans" cxnId="{BF102BD9-F1C0-4579-8E51-89831CE1CDD4}">
      <dgm:prSet/>
      <dgm:spPr/>
      <dgm:t>
        <a:bodyPr/>
        <a:lstStyle/>
        <a:p>
          <a:endParaRPr lang="en-US"/>
        </a:p>
      </dgm:t>
    </dgm:pt>
    <dgm:pt modelId="{616EA2A2-4019-466D-A6E1-36035AB94856}" type="sibTrans" cxnId="{BF102BD9-F1C0-4579-8E51-89831CE1CDD4}">
      <dgm:prSet/>
      <dgm:spPr/>
      <dgm:t>
        <a:bodyPr/>
        <a:lstStyle/>
        <a:p>
          <a:endParaRPr lang="en-US"/>
        </a:p>
      </dgm:t>
    </dgm:pt>
    <dgm:pt modelId="{F8FFD259-9A35-4CFF-B8E1-8D79AA86C369}">
      <dgm:prSet/>
      <dgm:spPr/>
      <dgm:t>
        <a:bodyPr/>
        <a:lstStyle/>
        <a:p>
          <a:r>
            <a:rPr lang="en-GB"/>
            <a:t>Medication – symptom management</a:t>
          </a:r>
          <a:endParaRPr lang="en-US"/>
        </a:p>
      </dgm:t>
    </dgm:pt>
    <dgm:pt modelId="{B4CD7EDB-A4CF-4179-BFD0-C96733B2DFDF}" type="parTrans" cxnId="{5F7150F4-3609-436D-AEE5-1D3C428767F1}">
      <dgm:prSet/>
      <dgm:spPr/>
      <dgm:t>
        <a:bodyPr/>
        <a:lstStyle/>
        <a:p>
          <a:endParaRPr lang="en-US"/>
        </a:p>
      </dgm:t>
    </dgm:pt>
    <dgm:pt modelId="{49FB858B-FA5B-4A25-AD08-06ADC68E989B}" type="sibTrans" cxnId="{5F7150F4-3609-436D-AEE5-1D3C428767F1}">
      <dgm:prSet/>
      <dgm:spPr/>
      <dgm:t>
        <a:bodyPr/>
        <a:lstStyle/>
        <a:p>
          <a:endParaRPr lang="en-US"/>
        </a:p>
      </dgm:t>
    </dgm:pt>
    <dgm:pt modelId="{DDF9482E-B9AD-4DA4-9EE1-9345BCA16737}">
      <dgm:prSet/>
      <dgm:spPr/>
      <dgm:t>
        <a:bodyPr/>
        <a:lstStyle/>
        <a:p>
          <a:r>
            <a:rPr lang="en-GB"/>
            <a:t>Support</a:t>
          </a:r>
          <a:endParaRPr lang="en-US"/>
        </a:p>
      </dgm:t>
    </dgm:pt>
    <dgm:pt modelId="{F78B347A-006D-4287-8EDA-8CD13C62E9F7}" type="parTrans" cxnId="{F43CE50A-E5C1-400B-8CFE-E0F95B9DD465}">
      <dgm:prSet/>
      <dgm:spPr/>
      <dgm:t>
        <a:bodyPr/>
        <a:lstStyle/>
        <a:p>
          <a:endParaRPr lang="en-US"/>
        </a:p>
      </dgm:t>
    </dgm:pt>
    <dgm:pt modelId="{7D590412-EF33-4A1A-841C-7AB5867A3AD2}" type="sibTrans" cxnId="{F43CE50A-E5C1-400B-8CFE-E0F95B9DD465}">
      <dgm:prSet/>
      <dgm:spPr/>
      <dgm:t>
        <a:bodyPr/>
        <a:lstStyle/>
        <a:p>
          <a:endParaRPr lang="en-US"/>
        </a:p>
      </dgm:t>
    </dgm:pt>
    <dgm:pt modelId="{B2D9046F-ED3C-4179-9BA8-14E74C989919}" type="pres">
      <dgm:prSet presAssocID="{060FE15A-83E4-41B5-90D7-0E62FC6AF8F3}" presName="root" presStyleCnt="0">
        <dgm:presLayoutVars>
          <dgm:dir/>
          <dgm:resizeHandles val="exact"/>
        </dgm:presLayoutVars>
      </dgm:prSet>
      <dgm:spPr/>
    </dgm:pt>
    <dgm:pt modelId="{1728882C-CBB2-4527-AFA5-E1727105B0F2}" type="pres">
      <dgm:prSet presAssocID="{D9B1E939-9A31-4D97-B9A1-E91AAFA0544E}" presName="compNode" presStyleCnt="0"/>
      <dgm:spPr/>
    </dgm:pt>
    <dgm:pt modelId="{6CE5F9CB-032E-40E1-BE79-B90D551AB036}" type="pres">
      <dgm:prSet presAssocID="{D9B1E939-9A31-4D97-B9A1-E91AAFA0544E}" presName="bgRect" presStyleLbl="bgShp" presStyleIdx="0" presStyleCnt="3" custLinFactNeighborX="2894" custLinFactNeighborY="-43"/>
      <dgm:spPr/>
    </dgm:pt>
    <dgm:pt modelId="{C6E3CCDB-ABBC-4494-A845-EB44C8CA7555}" type="pres">
      <dgm:prSet presAssocID="{D9B1E939-9A31-4D97-B9A1-E91AAFA054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un with solid fill"/>
        </a:ext>
      </dgm:extLst>
    </dgm:pt>
    <dgm:pt modelId="{4A259340-C5F4-4E7E-98D4-38B8B0198907}" type="pres">
      <dgm:prSet presAssocID="{D9B1E939-9A31-4D97-B9A1-E91AAFA0544E}" presName="spaceRect" presStyleCnt="0"/>
      <dgm:spPr/>
    </dgm:pt>
    <dgm:pt modelId="{E9BECB93-D280-4B1F-A2F8-276CF09022B9}" type="pres">
      <dgm:prSet presAssocID="{D9B1E939-9A31-4D97-B9A1-E91AAFA0544E}" presName="parTx" presStyleLbl="revTx" presStyleIdx="0" presStyleCnt="3">
        <dgm:presLayoutVars>
          <dgm:chMax val="0"/>
          <dgm:chPref val="0"/>
        </dgm:presLayoutVars>
      </dgm:prSet>
      <dgm:spPr/>
    </dgm:pt>
    <dgm:pt modelId="{B26D594B-10B9-47C7-9648-3AC6288473BC}" type="pres">
      <dgm:prSet presAssocID="{616EA2A2-4019-466D-A6E1-36035AB94856}" presName="sibTrans" presStyleCnt="0"/>
      <dgm:spPr/>
    </dgm:pt>
    <dgm:pt modelId="{C91ACE0D-EB24-4126-8BCB-8789E138DCED}" type="pres">
      <dgm:prSet presAssocID="{F8FFD259-9A35-4CFF-B8E1-8D79AA86C369}" presName="compNode" presStyleCnt="0"/>
      <dgm:spPr/>
    </dgm:pt>
    <dgm:pt modelId="{1282D050-AA4A-44F8-BED9-FD9189221178}" type="pres">
      <dgm:prSet presAssocID="{F8FFD259-9A35-4CFF-B8E1-8D79AA86C369}" presName="bgRect" presStyleLbl="bgShp" presStyleIdx="1" presStyleCnt="3"/>
      <dgm:spPr/>
    </dgm:pt>
    <dgm:pt modelId="{E21EAC68-0803-47BE-AADC-983D7C6D5C6E}" type="pres">
      <dgm:prSet presAssocID="{F8FFD259-9A35-4CFF-B8E1-8D79AA86C3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6CF9F6E9-934F-4E1F-BBC2-0FCC55153B6C}" type="pres">
      <dgm:prSet presAssocID="{F8FFD259-9A35-4CFF-B8E1-8D79AA86C369}" presName="spaceRect" presStyleCnt="0"/>
      <dgm:spPr/>
    </dgm:pt>
    <dgm:pt modelId="{D0336369-92F2-412B-8DDA-78C3406B6C28}" type="pres">
      <dgm:prSet presAssocID="{F8FFD259-9A35-4CFF-B8E1-8D79AA86C369}" presName="parTx" presStyleLbl="revTx" presStyleIdx="1" presStyleCnt="3">
        <dgm:presLayoutVars>
          <dgm:chMax val="0"/>
          <dgm:chPref val="0"/>
        </dgm:presLayoutVars>
      </dgm:prSet>
      <dgm:spPr/>
    </dgm:pt>
    <dgm:pt modelId="{4E3A3DBC-14A1-402A-A5B8-D723ABC1474D}" type="pres">
      <dgm:prSet presAssocID="{49FB858B-FA5B-4A25-AD08-06ADC68E989B}" presName="sibTrans" presStyleCnt="0"/>
      <dgm:spPr/>
    </dgm:pt>
    <dgm:pt modelId="{A273C140-787C-4BF6-B53C-54318F3B2053}" type="pres">
      <dgm:prSet presAssocID="{DDF9482E-B9AD-4DA4-9EE1-9345BCA16737}" presName="compNode" presStyleCnt="0"/>
      <dgm:spPr/>
    </dgm:pt>
    <dgm:pt modelId="{65BF977D-17F8-4E15-9393-76E6CCFD581C}" type="pres">
      <dgm:prSet presAssocID="{DDF9482E-B9AD-4DA4-9EE1-9345BCA16737}" presName="bgRect" presStyleLbl="bgShp" presStyleIdx="2" presStyleCnt="3"/>
      <dgm:spPr/>
    </dgm:pt>
    <dgm:pt modelId="{4641C1BA-E0F9-4B74-B62B-51969AFDB93F}" type="pres">
      <dgm:prSet presAssocID="{DDF9482E-B9AD-4DA4-9EE1-9345BCA1673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a:ext>
      </dgm:extLst>
    </dgm:pt>
    <dgm:pt modelId="{649F3B66-470E-4C41-B998-A21C9CF009EC}" type="pres">
      <dgm:prSet presAssocID="{DDF9482E-B9AD-4DA4-9EE1-9345BCA16737}" presName="spaceRect" presStyleCnt="0"/>
      <dgm:spPr/>
    </dgm:pt>
    <dgm:pt modelId="{D3572137-C406-4FA2-BB44-B35A9AD19679}" type="pres">
      <dgm:prSet presAssocID="{DDF9482E-B9AD-4DA4-9EE1-9345BCA16737}" presName="parTx" presStyleLbl="revTx" presStyleIdx="2" presStyleCnt="3">
        <dgm:presLayoutVars>
          <dgm:chMax val="0"/>
          <dgm:chPref val="0"/>
        </dgm:presLayoutVars>
      </dgm:prSet>
      <dgm:spPr/>
    </dgm:pt>
  </dgm:ptLst>
  <dgm:cxnLst>
    <dgm:cxn modelId="{4BFD930A-C1FE-4699-8C34-AAD56E795158}" type="presOf" srcId="{DDF9482E-B9AD-4DA4-9EE1-9345BCA16737}" destId="{D3572137-C406-4FA2-BB44-B35A9AD19679}" srcOrd="0" destOrd="0" presId="urn:microsoft.com/office/officeart/2018/2/layout/IconVerticalSolidList"/>
    <dgm:cxn modelId="{F43CE50A-E5C1-400B-8CFE-E0F95B9DD465}" srcId="{060FE15A-83E4-41B5-90D7-0E62FC6AF8F3}" destId="{DDF9482E-B9AD-4DA4-9EE1-9345BCA16737}" srcOrd="2" destOrd="0" parTransId="{F78B347A-006D-4287-8EDA-8CD13C62E9F7}" sibTransId="{7D590412-EF33-4A1A-841C-7AB5867A3AD2}"/>
    <dgm:cxn modelId="{0BC22F4F-C6CE-4013-86A9-7E07A4A63C0F}" type="presOf" srcId="{D9B1E939-9A31-4D97-B9A1-E91AAFA0544E}" destId="{E9BECB93-D280-4B1F-A2F8-276CF09022B9}" srcOrd="0" destOrd="0" presId="urn:microsoft.com/office/officeart/2018/2/layout/IconVerticalSolidList"/>
    <dgm:cxn modelId="{EB5AEC78-EF03-4654-8A32-A36A2E40BE13}" type="presOf" srcId="{060FE15A-83E4-41B5-90D7-0E62FC6AF8F3}" destId="{B2D9046F-ED3C-4179-9BA8-14E74C989919}" srcOrd="0" destOrd="0" presId="urn:microsoft.com/office/officeart/2018/2/layout/IconVerticalSolidList"/>
    <dgm:cxn modelId="{BF102BD9-F1C0-4579-8E51-89831CE1CDD4}" srcId="{060FE15A-83E4-41B5-90D7-0E62FC6AF8F3}" destId="{D9B1E939-9A31-4D97-B9A1-E91AAFA0544E}" srcOrd="0" destOrd="0" parTransId="{457CDAEA-F1AA-4514-8CE1-9D995C46E042}" sibTransId="{616EA2A2-4019-466D-A6E1-36035AB94856}"/>
    <dgm:cxn modelId="{565265E6-9EDE-48EC-853A-E5DFEC51E143}" type="presOf" srcId="{F8FFD259-9A35-4CFF-B8E1-8D79AA86C369}" destId="{D0336369-92F2-412B-8DDA-78C3406B6C28}" srcOrd="0" destOrd="0" presId="urn:microsoft.com/office/officeart/2018/2/layout/IconVerticalSolidList"/>
    <dgm:cxn modelId="{5F7150F4-3609-436D-AEE5-1D3C428767F1}" srcId="{060FE15A-83E4-41B5-90D7-0E62FC6AF8F3}" destId="{F8FFD259-9A35-4CFF-B8E1-8D79AA86C369}" srcOrd="1" destOrd="0" parTransId="{B4CD7EDB-A4CF-4179-BFD0-C96733B2DFDF}" sibTransId="{49FB858B-FA5B-4A25-AD08-06ADC68E989B}"/>
    <dgm:cxn modelId="{72027415-8DA0-46A7-8478-F3F9ADE0666E}" type="presParOf" srcId="{B2D9046F-ED3C-4179-9BA8-14E74C989919}" destId="{1728882C-CBB2-4527-AFA5-E1727105B0F2}" srcOrd="0" destOrd="0" presId="urn:microsoft.com/office/officeart/2018/2/layout/IconVerticalSolidList"/>
    <dgm:cxn modelId="{5DF03041-BAC6-4AE8-A619-22286F3085F3}" type="presParOf" srcId="{1728882C-CBB2-4527-AFA5-E1727105B0F2}" destId="{6CE5F9CB-032E-40E1-BE79-B90D551AB036}" srcOrd="0" destOrd="0" presId="urn:microsoft.com/office/officeart/2018/2/layout/IconVerticalSolidList"/>
    <dgm:cxn modelId="{04F936E3-6869-4FE2-B02B-539558848528}" type="presParOf" srcId="{1728882C-CBB2-4527-AFA5-E1727105B0F2}" destId="{C6E3CCDB-ABBC-4494-A845-EB44C8CA7555}" srcOrd="1" destOrd="0" presId="urn:microsoft.com/office/officeart/2018/2/layout/IconVerticalSolidList"/>
    <dgm:cxn modelId="{12A93781-F27A-4552-ABDA-A695DDD3F150}" type="presParOf" srcId="{1728882C-CBB2-4527-AFA5-E1727105B0F2}" destId="{4A259340-C5F4-4E7E-98D4-38B8B0198907}" srcOrd="2" destOrd="0" presId="urn:microsoft.com/office/officeart/2018/2/layout/IconVerticalSolidList"/>
    <dgm:cxn modelId="{2079C085-E380-4921-8CE8-D5264EE9434A}" type="presParOf" srcId="{1728882C-CBB2-4527-AFA5-E1727105B0F2}" destId="{E9BECB93-D280-4B1F-A2F8-276CF09022B9}" srcOrd="3" destOrd="0" presId="urn:microsoft.com/office/officeart/2018/2/layout/IconVerticalSolidList"/>
    <dgm:cxn modelId="{238EAA64-BDCE-42A5-86C0-BE8BA15626BB}" type="presParOf" srcId="{B2D9046F-ED3C-4179-9BA8-14E74C989919}" destId="{B26D594B-10B9-47C7-9648-3AC6288473BC}" srcOrd="1" destOrd="0" presId="urn:microsoft.com/office/officeart/2018/2/layout/IconVerticalSolidList"/>
    <dgm:cxn modelId="{BB37F1BE-4EF2-4C16-8DAB-9C608F20C89D}" type="presParOf" srcId="{B2D9046F-ED3C-4179-9BA8-14E74C989919}" destId="{C91ACE0D-EB24-4126-8BCB-8789E138DCED}" srcOrd="2" destOrd="0" presId="urn:microsoft.com/office/officeart/2018/2/layout/IconVerticalSolidList"/>
    <dgm:cxn modelId="{CE90940F-2373-47D1-8B93-67A944025CF7}" type="presParOf" srcId="{C91ACE0D-EB24-4126-8BCB-8789E138DCED}" destId="{1282D050-AA4A-44F8-BED9-FD9189221178}" srcOrd="0" destOrd="0" presId="urn:microsoft.com/office/officeart/2018/2/layout/IconVerticalSolidList"/>
    <dgm:cxn modelId="{2548B144-4128-493A-B360-BF0A5B59D18A}" type="presParOf" srcId="{C91ACE0D-EB24-4126-8BCB-8789E138DCED}" destId="{E21EAC68-0803-47BE-AADC-983D7C6D5C6E}" srcOrd="1" destOrd="0" presId="urn:microsoft.com/office/officeart/2018/2/layout/IconVerticalSolidList"/>
    <dgm:cxn modelId="{D9687C3E-06DE-4685-9FBA-E6FF9E5D9DC8}" type="presParOf" srcId="{C91ACE0D-EB24-4126-8BCB-8789E138DCED}" destId="{6CF9F6E9-934F-4E1F-BBC2-0FCC55153B6C}" srcOrd="2" destOrd="0" presId="urn:microsoft.com/office/officeart/2018/2/layout/IconVerticalSolidList"/>
    <dgm:cxn modelId="{76F9E0FC-B93B-46B5-9185-56A897F2FCDE}" type="presParOf" srcId="{C91ACE0D-EB24-4126-8BCB-8789E138DCED}" destId="{D0336369-92F2-412B-8DDA-78C3406B6C28}" srcOrd="3" destOrd="0" presId="urn:microsoft.com/office/officeart/2018/2/layout/IconVerticalSolidList"/>
    <dgm:cxn modelId="{60A2941D-35EC-44D0-AE85-F5D24AB16858}" type="presParOf" srcId="{B2D9046F-ED3C-4179-9BA8-14E74C989919}" destId="{4E3A3DBC-14A1-402A-A5B8-D723ABC1474D}" srcOrd="3" destOrd="0" presId="urn:microsoft.com/office/officeart/2018/2/layout/IconVerticalSolidList"/>
    <dgm:cxn modelId="{56286D5D-EE81-4E5D-975C-1DB86CAB276E}" type="presParOf" srcId="{B2D9046F-ED3C-4179-9BA8-14E74C989919}" destId="{A273C140-787C-4BF6-B53C-54318F3B2053}" srcOrd="4" destOrd="0" presId="urn:microsoft.com/office/officeart/2018/2/layout/IconVerticalSolidList"/>
    <dgm:cxn modelId="{7F21FA1E-4385-4816-B669-9C24C5F3E863}" type="presParOf" srcId="{A273C140-787C-4BF6-B53C-54318F3B2053}" destId="{65BF977D-17F8-4E15-9393-76E6CCFD581C}" srcOrd="0" destOrd="0" presId="urn:microsoft.com/office/officeart/2018/2/layout/IconVerticalSolidList"/>
    <dgm:cxn modelId="{F840D5AE-2514-4855-A2DC-407E68514FC5}" type="presParOf" srcId="{A273C140-787C-4BF6-B53C-54318F3B2053}" destId="{4641C1BA-E0F9-4B74-B62B-51969AFDB93F}" srcOrd="1" destOrd="0" presId="urn:microsoft.com/office/officeart/2018/2/layout/IconVerticalSolidList"/>
    <dgm:cxn modelId="{9BE05B6D-5DA1-4F36-A716-3F7CFFA4DF40}" type="presParOf" srcId="{A273C140-787C-4BF6-B53C-54318F3B2053}" destId="{649F3B66-470E-4C41-B998-A21C9CF009EC}" srcOrd="2" destOrd="0" presId="urn:microsoft.com/office/officeart/2018/2/layout/IconVerticalSolidList"/>
    <dgm:cxn modelId="{6E1E450E-75E5-4749-BCFB-7E630B3BFAA5}" type="presParOf" srcId="{A273C140-787C-4BF6-B53C-54318F3B2053}" destId="{D3572137-C406-4FA2-BB44-B35A9AD1967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632EC-5B64-4AFD-A05D-163C029AB8CC}">
      <dsp:nvSpPr>
        <dsp:cNvPr id="0" name=""/>
        <dsp:cNvSpPr/>
      </dsp:nvSpPr>
      <dsp:spPr>
        <a:xfrm>
          <a:off x="0" y="0"/>
          <a:ext cx="7787208" cy="11311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4436B-3DD8-4029-9E67-C20E3230A7AC}">
      <dsp:nvSpPr>
        <dsp:cNvPr id="0" name=""/>
        <dsp:cNvSpPr/>
      </dsp:nvSpPr>
      <dsp:spPr>
        <a:xfrm>
          <a:off x="342160" y="254982"/>
          <a:ext cx="622109" cy="6221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E8421E-E3AA-430F-B875-71A7070CCDE8}">
      <dsp:nvSpPr>
        <dsp:cNvPr id="0" name=""/>
        <dsp:cNvSpPr/>
      </dsp:nvSpPr>
      <dsp:spPr>
        <a:xfrm>
          <a:off x="1306429" y="483"/>
          <a:ext cx="6480778" cy="113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09" tIns="119709" rIns="119709" bIns="119709" numCol="1" spcCol="1270" anchor="ctr" anchorCtr="0">
          <a:noAutofit/>
        </a:bodyPr>
        <a:lstStyle/>
        <a:p>
          <a:pPr marL="0" lvl="0" indent="0" algn="l" defTabSz="1111250">
            <a:lnSpc>
              <a:spcPct val="100000"/>
            </a:lnSpc>
            <a:spcBef>
              <a:spcPct val="0"/>
            </a:spcBef>
            <a:spcAft>
              <a:spcPct val="35000"/>
            </a:spcAft>
            <a:buNone/>
          </a:pPr>
          <a:r>
            <a:rPr lang="en-GB" sz="2500" kern="1200"/>
            <a:t>Lifestyle change</a:t>
          </a:r>
          <a:endParaRPr lang="en-US" sz="2500" kern="1200"/>
        </a:p>
      </dsp:txBody>
      <dsp:txXfrm>
        <a:off x="1306429" y="483"/>
        <a:ext cx="6480778" cy="1131108"/>
      </dsp:txXfrm>
    </dsp:sp>
    <dsp:sp modelId="{A2309A17-27A4-4D08-9A0A-91A6831F7F93}">
      <dsp:nvSpPr>
        <dsp:cNvPr id="0" name=""/>
        <dsp:cNvSpPr/>
      </dsp:nvSpPr>
      <dsp:spPr>
        <a:xfrm>
          <a:off x="0" y="1414368"/>
          <a:ext cx="7787208" cy="11311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B659B-A8A2-4357-8DF6-8AF333F54FAD}">
      <dsp:nvSpPr>
        <dsp:cNvPr id="0" name=""/>
        <dsp:cNvSpPr/>
      </dsp:nvSpPr>
      <dsp:spPr>
        <a:xfrm>
          <a:off x="342160" y="1668867"/>
          <a:ext cx="622109" cy="62210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77B35-58E8-443E-852A-227BC9AB9745}">
      <dsp:nvSpPr>
        <dsp:cNvPr id="0" name=""/>
        <dsp:cNvSpPr/>
      </dsp:nvSpPr>
      <dsp:spPr>
        <a:xfrm>
          <a:off x="1306429" y="1414368"/>
          <a:ext cx="6480778" cy="113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09" tIns="119709" rIns="119709" bIns="119709" numCol="1" spcCol="1270" anchor="ctr" anchorCtr="0">
          <a:noAutofit/>
        </a:bodyPr>
        <a:lstStyle/>
        <a:p>
          <a:pPr marL="0" lvl="0" indent="0" algn="l" defTabSz="1111250">
            <a:lnSpc>
              <a:spcPct val="100000"/>
            </a:lnSpc>
            <a:spcBef>
              <a:spcPct val="0"/>
            </a:spcBef>
            <a:spcAft>
              <a:spcPct val="35000"/>
            </a:spcAft>
            <a:buNone/>
          </a:pPr>
          <a:r>
            <a:rPr lang="en-GB" sz="2500" kern="1200" dirty="0"/>
            <a:t>Consider existing habits</a:t>
          </a:r>
        </a:p>
      </dsp:txBody>
      <dsp:txXfrm>
        <a:off x="1306429" y="1414368"/>
        <a:ext cx="6480778" cy="1131108"/>
      </dsp:txXfrm>
    </dsp:sp>
    <dsp:sp modelId="{16DDE25C-1A89-44B0-ADCC-CD0CC1346717}">
      <dsp:nvSpPr>
        <dsp:cNvPr id="0" name=""/>
        <dsp:cNvSpPr/>
      </dsp:nvSpPr>
      <dsp:spPr>
        <a:xfrm>
          <a:off x="0" y="2828253"/>
          <a:ext cx="7787208" cy="11311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D57E6-48CB-44A3-8CBE-8E9A5D32B56A}">
      <dsp:nvSpPr>
        <dsp:cNvPr id="0" name=""/>
        <dsp:cNvSpPr/>
      </dsp:nvSpPr>
      <dsp:spPr>
        <a:xfrm>
          <a:off x="342160" y="3082752"/>
          <a:ext cx="622109" cy="62210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E2929D-0976-4ED6-BA35-B4C15E65EAD3}">
      <dsp:nvSpPr>
        <dsp:cNvPr id="0" name=""/>
        <dsp:cNvSpPr/>
      </dsp:nvSpPr>
      <dsp:spPr>
        <a:xfrm>
          <a:off x="1306429" y="2828253"/>
          <a:ext cx="6480778" cy="113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09" tIns="119709" rIns="119709" bIns="119709" numCol="1" spcCol="1270" anchor="ctr" anchorCtr="0">
          <a:noAutofit/>
        </a:bodyPr>
        <a:lstStyle/>
        <a:p>
          <a:pPr marL="0" lvl="0" indent="0" algn="l" defTabSz="1111250">
            <a:lnSpc>
              <a:spcPct val="100000"/>
            </a:lnSpc>
            <a:spcBef>
              <a:spcPct val="0"/>
            </a:spcBef>
            <a:spcAft>
              <a:spcPct val="35000"/>
            </a:spcAft>
            <a:buNone/>
          </a:pPr>
          <a:r>
            <a:rPr lang="en-GB" sz="2500" kern="1200" dirty="0"/>
            <a:t>Self-care</a:t>
          </a:r>
          <a:endParaRPr lang="en-US" sz="2500" kern="1200" dirty="0"/>
        </a:p>
      </dsp:txBody>
      <dsp:txXfrm>
        <a:off x="1306429" y="2828253"/>
        <a:ext cx="6480778" cy="113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62617-4B73-4E8F-9FBB-3A5A64EB06AA}">
      <dsp:nvSpPr>
        <dsp:cNvPr id="0" name=""/>
        <dsp:cNvSpPr/>
      </dsp:nvSpPr>
      <dsp:spPr>
        <a:xfrm>
          <a:off x="720060" y="634"/>
          <a:ext cx="785478" cy="78547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6A6E9A-5980-4396-A959-01645C0959B5}">
      <dsp:nvSpPr>
        <dsp:cNvPr id="0" name=""/>
        <dsp:cNvSpPr/>
      </dsp:nvSpPr>
      <dsp:spPr>
        <a:xfrm>
          <a:off x="240025" y="1032122"/>
          <a:ext cx="1745507" cy="72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rPr>
            <a:t>Physical </a:t>
          </a:r>
        </a:p>
        <a:p>
          <a:pPr marL="0" lvl="0" indent="0" algn="ctr" defTabSz="889000">
            <a:lnSpc>
              <a:spcPct val="100000"/>
            </a:lnSpc>
            <a:spcBef>
              <a:spcPct val="0"/>
            </a:spcBef>
            <a:spcAft>
              <a:spcPct val="35000"/>
            </a:spcAft>
            <a:buNone/>
          </a:pPr>
          <a:r>
            <a:rPr lang="en-US" sz="2000" kern="1200" dirty="0">
              <a:solidFill>
                <a:srgbClr val="002060"/>
              </a:solidFill>
            </a:rPr>
            <a:t>hunger</a:t>
          </a:r>
        </a:p>
      </dsp:txBody>
      <dsp:txXfrm>
        <a:off x="240025" y="1032122"/>
        <a:ext cx="1745507" cy="720021"/>
      </dsp:txXfrm>
    </dsp:sp>
    <dsp:sp modelId="{1C678158-B273-452B-AAFB-771E92DFF2A7}">
      <dsp:nvSpPr>
        <dsp:cNvPr id="0" name=""/>
        <dsp:cNvSpPr/>
      </dsp:nvSpPr>
      <dsp:spPr>
        <a:xfrm>
          <a:off x="2324590" y="634"/>
          <a:ext cx="785478" cy="785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C2EE9-92C2-4939-8C80-79FB500D7803}">
      <dsp:nvSpPr>
        <dsp:cNvPr id="0" name=""/>
        <dsp:cNvSpPr/>
      </dsp:nvSpPr>
      <dsp:spPr>
        <a:xfrm>
          <a:off x="1808416" y="1032122"/>
          <a:ext cx="1745507" cy="72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rPr>
            <a:t>Emotional eating</a:t>
          </a:r>
        </a:p>
      </dsp:txBody>
      <dsp:txXfrm>
        <a:off x="1808416" y="1032122"/>
        <a:ext cx="1745507" cy="720021"/>
      </dsp:txXfrm>
    </dsp:sp>
    <dsp:sp modelId="{48924FC6-F13C-4F38-BA7E-A247AE94B272}">
      <dsp:nvSpPr>
        <dsp:cNvPr id="0" name=""/>
        <dsp:cNvSpPr/>
      </dsp:nvSpPr>
      <dsp:spPr>
        <a:xfrm>
          <a:off x="4035551" y="634"/>
          <a:ext cx="785478" cy="7854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998C7-E3F8-4610-A1AA-2AE35DA75EA4}">
      <dsp:nvSpPr>
        <dsp:cNvPr id="0" name=""/>
        <dsp:cNvSpPr/>
      </dsp:nvSpPr>
      <dsp:spPr>
        <a:xfrm>
          <a:off x="3519380" y="1032122"/>
          <a:ext cx="1745507" cy="72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rPr>
            <a:t>Boredom</a:t>
          </a:r>
        </a:p>
      </dsp:txBody>
      <dsp:txXfrm>
        <a:off x="3519380" y="1032122"/>
        <a:ext cx="1745507" cy="720021"/>
      </dsp:txXfrm>
    </dsp:sp>
    <dsp:sp modelId="{0CF341C6-51DA-49D9-8000-DDD15E4BBC24}">
      <dsp:nvSpPr>
        <dsp:cNvPr id="0" name=""/>
        <dsp:cNvSpPr/>
      </dsp:nvSpPr>
      <dsp:spPr>
        <a:xfrm>
          <a:off x="5639075" y="634"/>
          <a:ext cx="785478" cy="78547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6FAE74-4317-4DDE-A6E5-81DBF1ED6916}">
      <dsp:nvSpPr>
        <dsp:cNvPr id="0" name=""/>
        <dsp:cNvSpPr/>
      </dsp:nvSpPr>
      <dsp:spPr>
        <a:xfrm>
          <a:off x="5159058" y="1073106"/>
          <a:ext cx="1745507" cy="72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rPr>
            <a:t>Habit</a:t>
          </a:r>
        </a:p>
      </dsp:txBody>
      <dsp:txXfrm>
        <a:off x="5159058" y="1073106"/>
        <a:ext cx="1745507" cy="720021"/>
      </dsp:txXfrm>
    </dsp:sp>
    <dsp:sp modelId="{6356D0DC-8173-468B-A02E-A1599C279BA2}">
      <dsp:nvSpPr>
        <dsp:cNvPr id="0" name=""/>
        <dsp:cNvSpPr/>
      </dsp:nvSpPr>
      <dsp:spPr>
        <a:xfrm>
          <a:off x="7350031" y="25466"/>
          <a:ext cx="785478" cy="78547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09D55-B305-472F-B8E8-D7C1588CBD3F}">
      <dsp:nvSpPr>
        <dsp:cNvPr id="0" name=""/>
        <dsp:cNvSpPr/>
      </dsp:nvSpPr>
      <dsp:spPr>
        <a:xfrm>
          <a:off x="6850996" y="1012575"/>
          <a:ext cx="1745507" cy="72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rPr>
            <a:t>Social eating  </a:t>
          </a:r>
        </a:p>
      </dsp:txBody>
      <dsp:txXfrm>
        <a:off x="6850996" y="1012575"/>
        <a:ext cx="1745507" cy="720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0E731-278D-44A3-9908-0AD0BD721D7B}">
      <dsp:nvSpPr>
        <dsp:cNvPr id="0" name=""/>
        <dsp:cNvSpPr/>
      </dsp:nvSpPr>
      <dsp:spPr>
        <a:xfrm>
          <a:off x="537299" y="115191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44C3EF-05C9-448E-B2ED-EA3BC7ACCCB1}">
      <dsp:nvSpPr>
        <dsp:cNvPr id="0" name=""/>
        <dsp:cNvSpPr/>
      </dsp:nvSpPr>
      <dsp:spPr>
        <a:xfrm>
          <a:off x="42299" y="223194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Reduced volume</a:t>
          </a:r>
          <a:endParaRPr lang="en-US" sz="2100" kern="1200" dirty="0">
            <a:solidFill>
              <a:srgbClr val="002060"/>
            </a:solidFill>
          </a:endParaRPr>
        </a:p>
      </dsp:txBody>
      <dsp:txXfrm>
        <a:off x="42299" y="2231949"/>
        <a:ext cx="1800000" cy="720000"/>
      </dsp:txXfrm>
    </dsp:sp>
    <dsp:sp modelId="{AE850C73-1B76-4874-B427-B6B0250EFF21}">
      <dsp:nvSpPr>
        <dsp:cNvPr id="0" name=""/>
        <dsp:cNvSpPr/>
      </dsp:nvSpPr>
      <dsp:spPr>
        <a:xfrm>
          <a:off x="2652300" y="115191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F10268-FB80-4433-B55A-5B4EE817C0EE}">
      <dsp:nvSpPr>
        <dsp:cNvPr id="0" name=""/>
        <dsp:cNvSpPr/>
      </dsp:nvSpPr>
      <dsp:spPr>
        <a:xfrm>
          <a:off x="2157300" y="223194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Protein priority</a:t>
          </a:r>
          <a:endParaRPr lang="en-US" sz="2100" kern="1200" dirty="0">
            <a:solidFill>
              <a:srgbClr val="002060"/>
            </a:solidFill>
          </a:endParaRPr>
        </a:p>
      </dsp:txBody>
      <dsp:txXfrm>
        <a:off x="2157300" y="2231949"/>
        <a:ext cx="1800000" cy="720000"/>
      </dsp:txXfrm>
    </dsp:sp>
    <dsp:sp modelId="{FD01B186-94CF-40A1-826B-CEABDFC95B00}">
      <dsp:nvSpPr>
        <dsp:cNvPr id="0" name=""/>
        <dsp:cNvSpPr/>
      </dsp:nvSpPr>
      <dsp:spPr>
        <a:xfrm>
          <a:off x="4767300" y="115191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899676-7C31-4B27-8181-3B3F630873E8}">
      <dsp:nvSpPr>
        <dsp:cNvPr id="0" name=""/>
        <dsp:cNvSpPr/>
      </dsp:nvSpPr>
      <dsp:spPr>
        <a:xfrm>
          <a:off x="4272300" y="223194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Consistency longer term</a:t>
          </a:r>
          <a:endParaRPr lang="en-US" sz="2100" kern="1200" dirty="0">
            <a:solidFill>
              <a:srgbClr val="002060"/>
            </a:solidFill>
          </a:endParaRPr>
        </a:p>
      </dsp:txBody>
      <dsp:txXfrm>
        <a:off x="4272300" y="2231949"/>
        <a:ext cx="1800000" cy="720000"/>
      </dsp:txXfrm>
    </dsp:sp>
    <dsp:sp modelId="{D974DEA0-41AE-4A0B-9FA1-574D1592FBCE}">
      <dsp:nvSpPr>
        <dsp:cNvPr id="0" name=""/>
        <dsp:cNvSpPr/>
      </dsp:nvSpPr>
      <dsp:spPr>
        <a:xfrm>
          <a:off x="6882300" y="115191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56A665-4B9B-48D8-969E-9AA488C2DD9B}">
      <dsp:nvSpPr>
        <dsp:cNvPr id="0" name=""/>
        <dsp:cNvSpPr/>
      </dsp:nvSpPr>
      <dsp:spPr>
        <a:xfrm>
          <a:off x="6387300" y="223194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Avoiding fluids at meal times</a:t>
          </a:r>
          <a:endParaRPr lang="en-US" sz="2100" kern="1200" dirty="0">
            <a:solidFill>
              <a:srgbClr val="002060"/>
            </a:solidFill>
          </a:endParaRPr>
        </a:p>
      </dsp:txBody>
      <dsp:txXfrm>
        <a:off x="6387300" y="2231949"/>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5F9CB-032E-40E1-BE79-B90D551AB036}">
      <dsp:nvSpPr>
        <dsp:cNvPr id="0" name=""/>
        <dsp:cNvSpPr/>
      </dsp:nvSpPr>
      <dsp:spPr>
        <a:xfrm>
          <a:off x="0" y="0"/>
          <a:ext cx="7643192" cy="12545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3CCDB-ABBC-4494-A845-EB44C8CA7555}">
      <dsp:nvSpPr>
        <dsp:cNvPr id="0" name=""/>
        <dsp:cNvSpPr/>
      </dsp:nvSpPr>
      <dsp:spPr>
        <a:xfrm>
          <a:off x="379492" y="282803"/>
          <a:ext cx="689985" cy="6899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BECB93-D280-4B1F-A2F8-276CF09022B9}">
      <dsp:nvSpPr>
        <dsp:cNvPr id="0" name=""/>
        <dsp:cNvSpPr/>
      </dsp:nvSpPr>
      <dsp:spPr>
        <a:xfrm>
          <a:off x="1448970" y="536"/>
          <a:ext cx="6194221" cy="1254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0" tIns="132770" rIns="132770" bIns="132770" numCol="1" spcCol="1270" anchor="ctr" anchorCtr="0">
          <a:noAutofit/>
        </a:bodyPr>
        <a:lstStyle/>
        <a:p>
          <a:pPr marL="0" lvl="0" indent="0" algn="l" defTabSz="1111250">
            <a:lnSpc>
              <a:spcPct val="90000"/>
            </a:lnSpc>
            <a:spcBef>
              <a:spcPct val="0"/>
            </a:spcBef>
            <a:spcAft>
              <a:spcPct val="35000"/>
            </a:spcAft>
            <a:buNone/>
          </a:pPr>
          <a:r>
            <a:rPr lang="en-GB" sz="2500" kern="1200" dirty="0"/>
            <a:t>Activity</a:t>
          </a:r>
        </a:p>
      </dsp:txBody>
      <dsp:txXfrm>
        <a:off x="1448970" y="536"/>
        <a:ext cx="6194221" cy="1254519"/>
      </dsp:txXfrm>
    </dsp:sp>
    <dsp:sp modelId="{1282D050-AA4A-44F8-BED9-FD9189221178}">
      <dsp:nvSpPr>
        <dsp:cNvPr id="0" name=""/>
        <dsp:cNvSpPr/>
      </dsp:nvSpPr>
      <dsp:spPr>
        <a:xfrm>
          <a:off x="0" y="1568686"/>
          <a:ext cx="7643192" cy="12545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EAC68-0803-47BE-AADC-983D7C6D5C6E}">
      <dsp:nvSpPr>
        <dsp:cNvPr id="0" name=""/>
        <dsp:cNvSpPr/>
      </dsp:nvSpPr>
      <dsp:spPr>
        <a:xfrm>
          <a:off x="379492" y="1850953"/>
          <a:ext cx="689985" cy="689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336369-92F2-412B-8DDA-78C3406B6C28}">
      <dsp:nvSpPr>
        <dsp:cNvPr id="0" name=""/>
        <dsp:cNvSpPr/>
      </dsp:nvSpPr>
      <dsp:spPr>
        <a:xfrm>
          <a:off x="1448970" y="1568686"/>
          <a:ext cx="6194221" cy="1254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0" tIns="132770" rIns="132770" bIns="132770" numCol="1" spcCol="1270" anchor="ctr" anchorCtr="0">
          <a:noAutofit/>
        </a:bodyPr>
        <a:lstStyle/>
        <a:p>
          <a:pPr marL="0" lvl="0" indent="0" algn="l" defTabSz="1111250">
            <a:lnSpc>
              <a:spcPct val="90000"/>
            </a:lnSpc>
            <a:spcBef>
              <a:spcPct val="0"/>
            </a:spcBef>
            <a:spcAft>
              <a:spcPct val="35000"/>
            </a:spcAft>
            <a:buNone/>
          </a:pPr>
          <a:r>
            <a:rPr lang="en-GB" sz="2500" kern="1200"/>
            <a:t>Medication – symptom management</a:t>
          </a:r>
          <a:endParaRPr lang="en-US" sz="2500" kern="1200"/>
        </a:p>
      </dsp:txBody>
      <dsp:txXfrm>
        <a:off x="1448970" y="1568686"/>
        <a:ext cx="6194221" cy="1254519"/>
      </dsp:txXfrm>
    </dsp:sp>
    <dsp:sp modelId="{65BF977D-17F8-4E15-9393-76E6CCFD581C}">
      <dsp:nvSpPr>
        <dsp:cNvPr id="0" name=""/>
        <dsp:cNvSpPr/>
      </dsp:nvSpPr>
      <dsp:spPr>
        <a:xfrm>
          <a:off x="0" y="3136835"/>
          <a:ext cx="7643192" cy="12545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1C1BA-E0F9-4B74-B62B-51969AFDB93F}">
      <dsp:nvSpPr>
        <dsp:cNvPr id="0" name=""/>
        <dsp:cNvSpPr/>
      </dsp:nvSpPr>
      <dsp:spPr>
        <a:xfrm>
          <a:off x="379492" y="3419102"/>
          <a:ext cx="689985" cy="6899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572137-C406-4FA2-BB44-B35A9AD19679}">
      <dsp:nvSpPr>
        <dsp:cNvPr id="0" name=""/>
        <dsp:cNvSpPr/>
      </dsp:nvSpPr>
      <dsp:spPr>
        <a:xfrm>
          <a:off x="1448970" y="3136835"/>
          <a:ext cx="6194221" cy="1254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0" tIns="132770" rIns="132770" bIns="132770" numCol="1" spcCol="1270" anchor="ctr" anchorCtr="0">
          <a:noAutofit/>
        </a:bodyPr>
        <a:lstStyle/>
        <a:p>
          <a:pPr marL="0" lvl="0" indent="0" algn="l" defTabSz="1111250">
            <a:lnSpc>
              <a:spcPct val="90000"/>
            </a:lnSpc>
            <a:spcBef>
              <a:spcPct val="0"/>
            </a:spcBef>
            <a:spcAft>
              <a:spcPct val="35000"/>
            </a:spcAft>
            <a:buNone/>
          </a:pPr>
          <a:r>
            <a:rPr lang="en-GB" sz="2500" kern="1200"/>
            <a:t>Support</a:t>
          </a:r>
          <a:endParaRPr lang="en-US" sz="2500" kern="1200"/>
        </a:p>
      </dsp:txBody>
      <dsp:txXfrm>
        <a:off x="1448970" y="3136835"/>
        <a:ext cx="6194221" cy="12545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12/9/2022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12/9/2022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Laparoscopic (key-hole)</a:t>
            </a:r>
          </a:p>
        </p:txBody>
      </p:sp>
      <p:sp>
        <p:nvSpPr>
          <p:cNvPr id="4" name="Slide Number Placeholder 3"/>
          <p:cNvSpPr>
            <a:spLocks noGrp="1"/>
          </p:cNvSpPr>
          <p:nvPr>
            <p:ph type="sldNum" sz="quarter" idx="5"/>
          </p:nvPr>
        </p:nvSpPr>
        <p:spPr/>
        <p:txBody>
          <a:bodyPr/>
          <a:lstStyle/>
          <a:p>
            <a:fld id="{B045B7DE-1198-4F2F-B574-CA8CAE341642}" type="slidenum">
              <a:rPr lang="en-GB" smtClean="0"/>
              <a:t>5</a:t>
            </a:fld>
            <a:endParaRPr lang="en-GB"/>
          </a:p>
        </p:txBody>
      </p:sp>
    </p:spTree>
    <p:extLst>
      <p:ext uri="{BB962C8B-B14F-4D97-AF65-F5344CB8AC3E}">
        <p14:creationId xmlns:p14="http://schemas.microsoft.com/office/powerpoint/2010/main" val="2789980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9AC3264-432F-4715-8A9E-8BFF20580B0C}"/>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D237CCFC-EC46-476A-A5CA-06148DCC0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Reduced – challenge with nutritional adequacy</a:t>
            </a:r>
          </a:p>
          <a:p>
            <a:pPr defTabSz="924550">
              <a:defRPr/>
            </a:pPr>
            <a:r>
              <a:rPr lang="en-GB" dirty="0"/>
              <a:t>Protein majority of meal – doubling up</a:t>
            </a:r>
          </a:p>
          <a:p>
            <a:r>
              <a:rPr lang="en-GB" dirty="0"/>
              <a:t>Consistency – cutlery/serving dishes</a:t>
            </a:r>
          </a:p>
          <a:p>
            <a:endParaRPr lang="en-GB" altLang="en-US" dirty="0"/>
          </a:p>
        </p:txBody>
      </p:sp>
      <p:sp>
        <p:nvSpPr>
          <p:cNvPr id="8196" name="Slide Number Placeholder 3">
            <a:extLst>
              <a:ext uri="{FF2B5EF4-FFF2-40B4-BE49-F238E27FC236}">
                <a16:creationId xmlns:a16="http://schemas.microsoft.com/office/drawing/2014/main" id="{6A2C6CF7-6DF9-4D7C-801D-F49975F2D1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283">
              <a:spcBef>
                <a:spcPct val="30000"/>
              </a:spcBef>
              <a:defRPr sz="1200">
                <a:solidFill>
                  <a:schemeClr val="tx1"/>
                </a:solidFill>
                <a:latin typeface="Calibri" panose="020F0502020204030204" pitchFamily="34" charset="0"/>
              </a:defRPr>
            </a:lvl1pPr>
            <a:lvl2pPr marL="751197" indent="-288922" defTabSz="966283">
              <a:spcBef>
                <a:spcPct val="30000"/>
              </a:spcBef>
              <a:defRPr sz="1200">
                <a:solidFill>
                  <a:schemeClr val="tx1"/>
                </a:solidFill>
                <a:latin typeface="Calibri" panose="020F0502020204030204" pitchFamily="34" charset="0"/>
              </a:defRPr>
            </a:lvl2pPr>
            <a:lvl3pPr marL="1155687" indent="-231137" defTabSz="966283">
              <a:spcBef>
                <a:spcPct val="30000"/>
              </a:spcBef>
              <a:defRPr sz="1200">
                <a:solidFill>
                  <a:schemeClr val="tx1"/>
                </a:solidFill>
                <a:latin typeface="Calibri" panose="020F0502020204030204" pitchFamily="34" charset="0"/>
              </a:defRPr>
            </a:lvl3pPr>
            <a:lvl4pPr marL="1617962" indent="-231137" defTabSz="966283">
              <a:spcBef>
                <a:spcPct val="30000"/>
              </a:spcBef>
              <a:defRPr sz="1200">
                <a:solidFill>
                  <a:schemeClr val="tx1"/>
                </a:solidFill>
                <a:latin typeface="Calibri" panose="020F0502020204030204" pitchFamily="34" charset="0"/>
              </a:defRPr>
            </a:lvl4pPr>
            <a:lvl5pPr marL="2080237" indent="-231137" defTabSz="966283">
              <a:spcBef>
                <a:spcPct val="30000"/>
              </a:spcBef>
              <a:defRPr sz="1200">
                <a:solidFill>
                  <a:schemeClr val="tx1"/>
                </a:solidFill>
                <a:latin typeface="Calibri" panose="020F0502020204030204" pitchFamily="34" charset="0"/>
              </a:defRPr>
            </a:lvl5pPr>
            <a:lvl6pPr marL="2542512" indent="-231137" defTabSz="966283" eaLnBrk="0" fontAlgn="base" hangingPunct="0">
              <a:spcBef>
                <a:spcPct val="30000"/>
              </a:spcBef>
              <a:spcAft>
                <a:spcPct val="0"/>
              </a:spcAft>
              <a:defRPr sz="1200">
                <a:solidFill>
                  <a:schemeClr val="tx1"/>
                </a:solidFill>
                <a:latin typeface="Calibri" panose="020F0502020204030204" pitchFamily="34" charset="0"/>
              </a:defRPr>
            </a:lvl6pPr>
            <a:lvl7pPr marL="3004787" indent="-231137" defTabSz="966283" eaLnBrk="0" fontAlgn="base" hangingPunct="0">
              <a:spcBef>
                <a:spcPct val="30000"/>
              </a:spcBef>
              <a:spcAft>
                <a:spcPct val="0"/>
              </a:spcAft>
              <a:defRPr sz="1200">
                <a:solidFill>
                  <a:schemeClr val="tx1"/>
                </a:solidFill>
                <a:latin typeface="Calibri" panose="020F0502020204030204" pitchFamily="34" charset="0"/>
              </a:defRPr>
            </a:lvl7pPr>
            <a:lvl8pPr marL="3467062" indent="-231137" defTabSz="966283" eaLnBrk="0" fontAlgn="base" hangingPunct="0">
              <a:spcBef>
                <a:spcPct val="30000"/>
              </a:spcBef>
              <a:spcAft>
                <a:spcPct val="0"/>
              </a:spcAft>
              <a:defRPr sz="1200">
                <a:solidFill>
                  <a:schemeClr val="tx1"/>
                </a:solidFill>
                <a:latin typeface="Calibri" panose="020F0502020204030204" pitchFamily="34" charset="0"/>
              </a:defRPr>
            </a:lvl8pPr>
            <a:lvl9pPr marL="3929337" indent="-231137" defTabSz="96628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DAFF8C-4590-435F-AAB9-D3DD603075AB}" type="slidenum">
              <a:rPr lang="en-GB" altLang="en-US" sz="1300">
                <a:latin typeface="Arial" panose="020B0604020202020204" pitchFamily="34" charset="0"/>
              </a:rPr>
              <a:pPr>
                <a:spcBef>
                  <a:spcPct val="0"/>
                </a:spcBef>
              </a:pPr>
              <a:t>20</a:t>
            </a:fld>
            <a:endParaRPr lang="en-GB" altLang="en-US" sz="1300">
              <a:latin typeface="Arial" panose="020B0604020202020204" pitchFamily="34" charset="0"/>
            </a:endParaRPr>
          </a:p>
        </p:txBody>
      </p:sp>
    </p:spTree>
    <p:extLst>
      <p:ext uri="{BB962C8B-B14F-4D97-AF65-F5344CB8AC3E}">
        <p14:creationId xmlns:p14="http://schemas.microsoft.com/office/powerpoint/2010/main" val="4094332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Mindful eating – paying attention when we eat, using all the senses, avoiding distraction. Allows us to better recognise satiety (taste and physical fullness), important to still enjoy food</a:t>
            </a:r>
          </a:p>
          <a:p>
            <a:r>
              <a:rPr lang="en-GB" dirty="0"/>
              <a:t>Reduces risk of side effects, food getting stuck</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21</a:t>
            </a:fld>
            <a:endParaRPr lang="en-GB" altLang="en-US"/>
          </a:p>
        </p:txBody>
      </p:sp>
    </p:spTree>
    <p:extLst>
      <p:ext uri="{BB962C8B-B14F-4D97-AF65-F5344CB8AC3E}">
        <p14:creationId xmlns:p14="http://schemas.microsoft.com/office/powerpoint/2010/main" val="227382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Aim 2L/day – varies.</a:t>
            </a:r>
          </a:p>
          <a:p>
            <a:r>
              <a:rPr lang="en-GB" dirty="0"/>
              <a:t>Helps prevent dehydration and constipation</a:t>
            </a:r>
          </a:p>
          <a:p>
            <a:r>
              <a:rPr lang="en-GB" dirty="0"/>
              <a:t>Sips, habit to develop before surgery. Drinking too much in one go may cause discomfort.</a:t>
            </a:r>
          </a:p>
          <a:p>
            <a:r>
              <a:rPr lang="en-GB" dirty="0"/>
              <a:t>Calories easy to consume in liquid form, consider ‘good for you’ options too </a:t>
            </a:r>
            <a:r>
              <a:rPr lang="en-GB" dirty="0" err="1"/>
              <a:t>e.g</a:t>
            </a:r>
            <a:r>
              <a:rPr lang="en-GB" dirty="0"/>
              <a:t> smoothies, FF milk</a:t>
            </a:r>
          </a:p>
          <a:p>
            <a:r>
              <a:rPr lang="en-GB" dirty="0"/>
              <a:t>Alcohol – contains calories, influences judgement and nutritional choices, may lead to less considered choices. Role in minimising weight loss or weight regain. ?evidence with bypass and alcohol misuse. </a:t>
            </a:r>
          </a:p>
          <a:p>
            <a:r>
              <a:rPr lang="en-GB" dirty="0"/>
              <a:t>Fizz – discomfort, fill stomach.</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22</a:t>
            </a:fld>
            <a:endParaRPr lang="en-GB" altLang="en-US"/>
          </a:p>
        </p:txBody>
      </p:sp>
    </p:spTree>
    <p:extLst>
      <p:ext uri="{BB962C8B-B14F-4D97-AF65-F5344CB8AC3E}">
        <p14:creationId xmlns:p14="http://schemas.microsoft.com/office/powerpoint/2010/main" val="49329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Portion size – impact on ability to meet nutritional need, require supplementation</a:t>
            </a:r>
          </a:p>
          <a:p>
            <a:r>
              <a:rPr lang="en-GB" dirty="0"/>
              <a:t>Specific brands recommended</a:t>
            </a:r>
          </a:p>
          <a:p>
            <a:r>
              <a:rPr lang="en-GB" dirty="0"/>
              <a:t>Given individual advice, doses may change over time</a:t>
            </a:r>
          </a:p>
          <a:p>
            <a:r>
              <a:rPr lang="en-GB" dirty="0"/>
              <a:t>Being aware of any changes developing which may indicate depleting levels (</a:t>
            </a:r>
            <a:r>
              <a:rPr lang="en-GB" dirty="0" err="1"/>
              <a:t>e.g</a:t>
            </a:r>
            <a:r>
              <a:rPr lang="en-GB" dirty="0"/>
              <a:t> symptoms – fatigue, breathlessness, brain fog, neurological changes)</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23</a:t>
            </a:fld>
            <a:endParaRPr lang="en-GB" altLang="en-US"/>
          </a:p>
        </p:txBody>
      </p:sp>
    </p:spTree>
    <p:extLst>
      <p:ext uri="{BB962C8B-B14F-4D97-AF65-F5344CB8AC3E}">
        <p14:creationId xmlns:p14="http://schemas.microsoft.com/office/powerpoint/2010/main" val="4142237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Finding an activity you enjoy, reframing ‘exercise’, consistency over time. Importance in maintaining muscle mass, metabolic rate, boosts mood.</a:t>
            </a:r>
          </a:p>
          <a:p>
            <a:r>
              <a:rPr lang="en-GB" dirty="0"/>
              <a:t>Medication – given meds on discharge, important to follow advice, some medications may need to change after surgery. </a:t>
            </a:r>
          </a:p>
          <a:p>
            <a:r>
              <a:rPr lang="en-GB" dirty="0"/>
              <a:t>Support – family/friends who understand, contact the team with any concerns.</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24</a:t>
            </a:fld>
            <a:endParaRPr lang="en-GB" altLang="en-US"/>
          </a:p>
        </p:txBody>
      </p:sp>
    </p:spTree>
    <p:extLst>
      <p:ext uri="{BB962C8B-B14F-4D97-AF65-F5344CB8AC3E}">
        <p14:creationId xmlns:p14="http://schemas.microsoft.com/office/powerpoint/2010/main" val="61820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45B7DE-1198-4F2F-B574-CA8CAE341642}" type="slidenum">
              <a:rPr lang="en-GB" smtClean="0"/>
              <a:t>26</a:t>
            </a:fld>
            <a:endParaRPr lang="en-GB"/>
          </a:p>
        </p:txBody>
      </p:sp>
    </p:spTree>
    <p:extLst>
      <p:ext uri="{BB962C8B-B14F-4D97-AF65-F5344CB8AC3E}">
        <p14:creationId xmlns:p14="http://schemas.microsoft.com/office/powerpoint/2010/main" val="321784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Surgery can be lifechanging, but not all about weight. Consider other ways of measuring improvement </a:t>
            </a:r>
            <a:r>
              <a:rPr lang="en-GB" dirty="0" err="1"/>
              <a:t>e.g</a:t>
            </a:r>
            <a:r>
              <a:rPr lang="en-GB" dirty="0"/>
              <a:t> health changes, blood test results, reduced pain and ability to do things you couldn’t do before surgery.</a:t>
            </a:r>
          </a:p>
          <a:p>
            <a:r>
              <a:rPr lang="en-GB" dirty="0"/>
              <a:t>Consider weight loss in context of ensuring adequate nutrition. Try not to focus on weight loss at cost of all else, ask yourself what difference you were hoping to see</a:t>
            </a:r>
          </a:p>
          <a:p>
            <a:endParaRPr lang="en-GB" dirty="0"/>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27</a:t>
            </a:fld>
            <a:endParaRPr lang="en-GB" altLang="en-US"/>
          </a:p>
        </p:txBody>
      </p:sp>
    </p:spTree>
    <p:extLst>
      <p:ext uri="{BB962C8B-B14F-4D97-AF65-F5344CB8AC3E}">
        <p14:creationId xmlns:p14="http://schemas.microsoft.com/office/powerpoint/2010/main" val="245667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OAGB is also known by other names, including Single Anastomosis Gastric Bypass (SAGB) or mini-bypass (MAGB). This procedure was developed after the RYGB, and has a growing body of evidence to support its use, but less long term data (beyond 5 years) than the RYGB. </a:t>
            </a:r>
          </a:p>
          <a:p>
            <a:endParaRPr lang="en-GB" altLang="en-US" dirty="0"/>
          </a:p>
          <a:p>
            <a:r>
              <a:rPr lang="en-GB" altLang="en-US" dirty="0"/>
              <a:t>The stomach pouch is slightly longer than in a RYGB procedure. </a:t>
            </a:r>
          </a:p>
          <a:p>
            <a:r>
              <a:rPr lang="en-GB" altLang="en-US" dirty="0"/>
              <a:t>The stomach is joined onto the small bowel as with the RYGB. However, the bowel is not divided, and digestive juice (green arrows in diagram below) flows through a ‘loop’ of bowel that then meets the stomach, and then continues to flow down the gut together with the food from the stomach (red arrows). This procedure involves only one join or ‘anastomosis’.</a:t>
            </a:r>
          </a:p>
          <a:p>
            <a:endParaRPr lang="en-GB" dirty="0"/>
          </a:p>
        </p:txBody>
      </p:sp>
      <p:sp>
        <p:nvSpPr>
          <p:cNvPr id="4" name="Slide Number Placeholder 3"/>
          <p:cNvSpPr>
            <a:spLocks noGrp="1"/>
          </p:cNvSpPr>
          <p:nvPr>
            <p:ph type="sldNum" sz="quarter" idx="5"/>
          </p:nvPr>
        </p:nvSpPr>
        <p:spPr/>
        <p:txBody>
          <a:bodyPr/>
          <a:lstStyle/>
          <a:p>
            <a:fld id="{B045B7DE-1198-4F2F-B574-CA8CAE341642}" type="slidenum">
              <a:rPr lang="en-GB" smtClean="0"/>
              <a:t>8</a:t>
            </a:fld>
            <a:endParaRPr lang="en-GB"/>
          </a:p>
        </p:txBody>
      </p:sp>
    </p:spTree>
    <p:extLst>
      <p:ext uri="{BB962C8B-B14F-4D97-AF65-F5344CB8AC3E}">
        <p14:creationId xmlns:p14="http://schemas.microsoft.com/office/powerpoint/2010/main" val="258469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Health benefits:</a:t>
            </a:r>
          </a:p>
          <a:p>
            <a:pPr marL="952393" lvl="1" indent="-342900">
              <a:buFont typeface="Arial" panose="020B0604020202020204" pitchFamily="34" charset="0"/>
              <a:buChar char="•"/>
            </a:pPr>
            <a:r>
              <a:rPr lang="en-GB" sz="1600" dirty="0"/>
              <a:t>Type 2 diabetes (reduction in medication)</a:t>
            </a:r>
          </a:p>
          <a:p>
            <a:pPr marL="952393" lvl="1" indent="-342900">
              <a:buFont typeface="Arial" panose="020B0604020202020204" pitchFamily="34" charset="0"/>
              <a:buChar char="•"/>
            </a:pPr>
            <a:r>
              <a:rPr lang="en-GB" sz="1600" dirty="0"/>
              <a:t>Sleep apnoea (61% no longer needed treatment)</a:t>
            </a:r>
          </a:p>
          <a:p>
            <a:pPr marL="952393" lvl="1" indent="-342900">
              <a:buFont typeface="Arial" panose="020B0604020202020204" pitchFamily="34" charset="0"/>
              <a:buChar char="•"/>
            </a:pPr>
            <a:r>
              <a:rPr lang="en-GB" sz="1600" dirty="0"/>
              <a:t>Fertility improvements</a:t>
            </a:r>
          </a:p>
          <a:p>
            <a:pPr marL="952393" lvl="1" indent="-342900">
              <a:buFont typeface="Arial" panose="020B0604020202020204" pitchFamily="34" charset="0"/>
              <a:buChar char="•"/>
            </a:pPr>
            <a:r>
              <a:rPr lang="en-GB" sz="1600" dirty="0"/>
              <a:t>Reduction in pain</a:t>
            </a:r>
          </a:p>
          <a:p>
            <a:pPr marL="952393" lvl="1" indent="-342900">
              <a:buFont typeface="Arial" panose="020B0604020202020204" pitchFamily="34" charset="0"/>
              <a:buChar char="•"/>
            </a:pPr>
            <a:r>
              <a:rPr lang="en-GB" sz="1600" dirty="0"/>
              <a:t>Cardiovascular benefits</a:t>
            </a:r>
          </a:p>
          <a:p>
            <a:pPr marL="952393" lvl="1" indent="-342900">
              <a:spcAft>
                <a:spcPts val="600"/>
              </a:spcAft>
              <a:buFont typeface="Arial" panose="020B0604020202020204" pitchFamily="34" charset="0"/>
              <a:buChar char="•"/>
            </a:pPr>
            <a:r>
              <a:rPr lang="en-GB" sz="1600" dirty="0"/>
              <a:t>Improved mental health</a:t>
            </a:r>
          </a:p>
          <a:p>
            <a:pPr marL="342900" indent="-342900">
              <a:buFont typeface="Arial" panose="020B0604020202020204" pitchFamily="34" charset="0"/>
              <a:buChar char="•"/>
            </a:pPr>
            <a:r>
              <a:rPr lang="en-GB" dirty="0"/>
              <a:t>Physical benefits:</a:t>
            </a:r>
          </a:p>
          <a:p>
            <a:pPr marL="952393" lvl="1" indent="-342900">
              <a:buFont typeface="Arial" panose="020B0604020202020204" pitchFamily="34" charset="0"/>
              <a:buChar char="•"/>
            </a:pPr>
            <a:r>
              <a:rPr lang="en-GB" sz="1600" dirty="0"/>
              <a:t>Improved mobility</a:t>
            </a:r>
          </a:p>
          <a:p>
            <a:pPr marL="952393" lvl="1" indent="-342900">
              <a:buFont typeface="Arial" panose="020B0604020202020204" pitchFamily="34" charset="0"/>
              <a:buChar char="•"/>
            </a:pPr>
            <a:r>
              <a:rPr lang="en-GB" sz="1600" dirty="0"/>
              <a:t>Increased exercise tolerance</a:t>
            </a:r>
          </a:p>
          <a:p>
            <a:pPr marL="952393" lvl="1" indent="-342900">
              <a:buFont typeface="Arial" panose="020B0604020202020204" pitchFamily="34" charset="0"/>
              <a:buChar char="•"/>
            </a:pPr>
            <a:r>
              <a:rPr lang="en-GB" sz="1600" dirty="0"/>
              <a:t>Higher energy levels</a:t>
            </a:r>
          </a:p>
          <a:p>
            <a:pPr marL="952393" lvl="1" indent="-342900">
              <a:spcAft>
                <a:spcPts val="600"/>
              </a:spcAft>
              <a:buFont typeface="Arial" panose="020B0604020202020204" pitchFamily="34" charset="0"/>
              <a:buChar char="•"/>
            </a:pPr>
            <a:r>
              <a:rPr lang="en-GB" sz="1600" dirty="0"/>
              <a:t>Ability to return to activities that felt too difficult in a bigger body</a:t>
            </a:r>
          </a:p>
          <a:p>
            <a:pPr marL="342900" indent="-342900">
              <a:buFont typeface="Arial" panose="020B0604020202020204" pitchFamily="34" charset="0"/>
              <a:buChar char="•"/>
            </a:pPr>
            <a:r>
              <a:rPr lang="en-GB" dirty="0"/>
              <a:t>Life changes:</a:t>
            </a:r>
          </a:p>
          <a:p>
            <a:pPr marL="952393" lvl="1" indent="-342900">
              <a:buFont typeface="Arial" panose="020B0604020202020204" pitchFamily="34" charset="0"/>
              <a:buChar char="•"/>
            </a:pPr>
            <a:r>
              <a:rPr lang="en-GB" sz="1600" dirty="0"/>
              <a:t>Improved life expectancy</a:t>
            </a:r>
          </a:p>
          <a:p>
            <a:pPr marL="952393" lvl="1" indent="-342900">
              <a:buFont typeface="Arial" panose="020B0604020202020204" pitchFamily="34" charset="0"/>
              <a:buChar char="•"/>
            </a:pPr>
            <a:r>
              <a:rPr lang="en-GB" sz="1600" dirty="0"/>
              <a:t>Employment opportunities</a:t>
            </a:r>
          </a:p>
          <a:p>
            <a:pPr marL="952393" lvl="1" indent="-342900">
              <a:buFont typeface="Arial" panose="020B0604020202020204" pitchFamily="34" charset="0"/>
              <a:buChar char="•"/>
            </a:pPr>
            <a:r>
              <a:rPr lang="en-GB" sz="1600" dirty="0"/>
              <a:t>Travelling</a:t>
            </a:r>
          </a:p>
          <a:p>
            <a:pPr marL="952393" lvl="1" indent="-342900">
              <a:buFont typeface="Arial" panose="020B0604020202020204" pitchFamily="34" charset="0"/>
              <a:buChar char="•"/>
            </a:pPr>
            <a:r>
              <a:rPr lang="en-GB" sz="1600" dirty="0"/>
              <a:t>Increased confidence and self esteem</a:t>
            </a:r>
          </a:p>
          <a:p>
            <a:endParaRPr lang="en-GB" dirty="0"/>
          </a:p>
        </p:txBody>
      </p:sp>
      <p:sp>
        <p:nvSpPr>
          <p:cNvPr id="4" name="Slide Number Placeholder 3"/>
          <p:cNvSpPr>
            <a:spLocks noGrp="1"/>
          </p:cNvSpPr>
          <p:nvPr>
            <p:ph type="sldNum" sz="quarter" idx="5"/>
          </p:nvPr>
        </p:nvSpPr>
        <p:spPr/>
        <p:txBody>
          <a:bodyPr/>
          <a:lstStyle/>
          <a:p>
            <a:fld id="{B045B7DE-1198-4F2F-B574-CA8CAE341642}" type="slidenum">
              <a:rPr lang="en-GB" smtClean="0"/>
              <a:t>9</a:t>
            </a:fld>
            <a:endParaRPr lang="en-GB"/>
          </a:p>
        </p:txBody>
      </p:sp>
    </p:spTree>
    <p:extLst>
      <p:ext uri="{BB962C8B-B14F-4D97-AF65-F5344CB8AC3E}">
        <p14:creationId xmlns:p14="http://schemas.microsoft.com/office/powerpoint/2010/main" val="345536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Physical</a:t>
            </a:r>
          </a:p>
          <a:p>
            <a:pPr marL="952393" lvl="1" indent="-342900">
              <a:buFont typeface="Arial" panose="020B0604020202020204" pitchFamily="34" charset="0"/>
              <a:buChar char="•"/>
            </a:pPr>
            <a:r>
              <a:rPr lang="en-GB" sz="1600" dirty="0"/>
              <a:t>Nausea or vomiting</a:t>
            </a:r>
          </a:p>
          <a:p>
            <a:pPr marL="952393" lvl="1" indent="-342900">
              <a:buFont typeface="Arial" panose="020B0604020202020204" pitchFamily="34" charset="0"/>
              <a:buChar char="•"/>
            </a:pPr>
            <a:r>
              <a:rPr lang="en-GB" sz="1600" dirty="0"/>
              <a:t>Reflux or worsening reflux</a:t>
            </a:r>
          </a:p>
          <a:p>
            <a:pPr marL="952393" lvl="1" indent="-342900">
              <a:buFont typeface="Arial" panose="020B0604020202020204" pitchFamily="34" charset="0"/>
              <a:buChar char="•"/>
            </a:pPr>
            <a:r>
              <a:rPr lang="en-GB" sz="1600" dirty="0"/>
              <a:t>Dumping syndrome</a:t>
            </a:r>
          </a:p>
          <a:p>
            <a:pPr marL="952393" lvl="1" indent="-342900">
              <a:buFont typeface="Arial" panose="020B0604020202020204" pitchFamily="34" charset="0"/>
              <a:buChar char="•"/>
            </a:pPr>
            <a:r>
              <a:rPr lang="en-GB" sz="1600" dirty="0"/>
              <a:t>Ulcer</a:t>
            </a:r>
          </a:p>
          <a:p>
            <a:pPr marL="952393" lvl="1" indent="-342900">
              <a:buFont typeface="Arial" panose="020B0604020202020204" pitchFamily="34" charset="0"/>
              <a:buChar char="•"/>
            </a:pPr>
            <a:r>
              <a:rPr lang="en-GB" sz="1600" dirty="0"/>
              <a:t>Change in bowel habits</a:t>
            </a:r>
          </a:p>
          <a:p>
            <a:pPr marL="952393" lvl="1" indent="-342900">
              <a:buFont typeface="Arial" panose="020B0604020202020204" pitchFamily="34" charset="0"/>
              <a:buChar char="•"/>
            </a:pPr>
            <a:r>
              <a:rPr lang="en-GB" sz="1600" dirty="0"/>
              <a:t>Gallstones</a:t>
            </a:r>
          </a:p>
          <a:p>
            <a:pPr marL="952393" lvl="1" indent="-342900">
              <a:buFont typeface="Arial" panose="020B0604020202020204" pitchFamily="34" charset="0"/>
              <a:buChar char="•"/>
            </a:pPr>
            <a:r>
              <a:rPr lang="en-GB" sz="1600" dirty="0"/>
              <a:t>Hernia</a:t>
            </a:r>
          </a:p>
          <a:p>
            <a:pPr marL="952393" lvl="1" indent="-342900">
              <a:buFont typeface="Arial" panose="020B0604020202020204" pitchFamily="34" charset="0"/>
              <a:buChar char="•"/>
            </a:pPr>
            <a:r>
              <a:rPr lang="en-GB" sz="1600" dirty="0"/>
              <a:t>Taste and sense of smell</a:t>
            </a:r>
          </a:p>
          <a:p>
            <a:pPr marL="952393" lvl="1" indent="-342900">
              <a:buFont typeface="Arial" panose="020B0604020202020204" pitchFamily="34" charset="0"/>
              <a:buChar char="•"/>
            </a:pPr>
            <a:r>
              <a:rPr lang="en-GB" sz="1600" dirty="0"/>
              <a:t>Stenosis (narrowing)</a:t>
            </a:r>
          </a:p>
          <a:p>
            <a:pPr marL="952393" lvl="1" indent="-342900">
              <a:buFont typeface="Arial" panose="020B0604020202020204" pitchFamily="34" charset="0"/>
              <a:buChar char="•"/>
            </a:pPr>
            <a:r>
              <a:rPr lang="en-GB" sz="1600" dirty="0"/>
              <a:t>Reactive hypoglycaemia</a:t>
            </a:r>
          </a:p>
          <a:p>
            <a:pPr marL="952393" lvl="1" indent="-342900">
              <a:buFont typeface="Arial" panose="020B0604020202020204" pitchFamily="34" charset="0"/>
              <a:buChar char="•"/>
            </a:pPr>
            <a:r>
              <a:rPr lang="en-GB" sz="1600" dirty="0"/>
              <a:t>Nutritional deficiencies</a:t>
            </a:r>
          </a:p>
          <a:p>
            <a:pPr marL="342900" indent="-342900">
              <a:buFont typeface="Arial" panose="020B0604020202020204" pitchFamily="34" charset="0"/>
              <a:buChar char="•"/>
            </a:pPr>
            <a:r>
              <a:rPr lang="en-GB" dirty="0"/>
              <a:t>Behavioural</a:t>
            </a:r>
          </a:p>
          <a:p>
            <a:pPr marL="952393" lvl="1" indent="-342900">
              <a:buFont typeface="Arial" panose="020B0604020202020204" pitchFamily="34" charset="0"/>
              <a:buChar char="•"/>
            </a:pPr>
            <a:r>
              <a:rPr lang="en-GB" sz="1600" dirty="0"/>
              <a:t>Over-eating</a:t>
            </a:r>
          </a:p>
          <a:p>
            <a:pPr marL="952393" lvl="1" indent="-342900">
              <a:buFont typeface="Arial" panose="020B0604020202020204" pitchFamily="34" charset="0"/>
              <a:buChar char="•"/>
            </a:pPr>
            <a:r>
              <a:rPr lang="en-GB" sz="1600" dirty="0"/>
              <a:t>Sub-optimal food choices contributing to nutritional deficiencies and/or symptoms</a:t>
            </a:r>
          </a:p>
          <a:p>
            <a:pPr marL="952393" lvl="1" indent="-342900">
              <a:buFont typeface="Arial" panose="020B0604020202020204" pitchFamily="34" charset="0"/>
              <a:buChar char="•"/>
            </a:pPr>
            <a:r>
              <a:rPr lang="en-GB" sz="1600" dirty="0"/>
              <a:t>Inadequate fluid intake</a:t>
            </a:r>
          </a:p>
          <a:p>
            <a:pPr marL="342900" indent="-342900">
              <a:buFont typeface="Arial" panose="020B0604020202020204" pitchFamily="34" charset="0"/>
              <a:buChar char="•"/>
            </a:pPr>
            <a:r>
              <a:rPr lang="en-GB" dirty="0"/>
              <a:t>Life changes</a:t>
            </a:r>
          </a:p>
          <a:p>
            <a:pPr marL="952393" lvl="1" indent="-342900">
              <a:buFont typeface="Arial" panose="020B0604020202020204" pitchFamily="34" charset="0"/>
              <a:buChar char="•"/>
            </a:pPr>
            <a:r>
              <a:rPr lang="en-GB" sz="1600" dirty="0"/>
              <a:t>Excess skin</a:t>
            </a:r>
          </a:p>
          <a:p>
            <a:pPr marL="952393" lvl="1" indent="-342900">
              <a:buFont typeface="Arial" panose="020B0604020202020204" pitchFamily="34" charset="0"/>
              <a:buChar char="•"/>
            </a:pPr>
            <a:r>
              <a:rPr lang="en-GB" sz="1600" dirty="0"/>
              <a:t>Change in identity</a:t>
            </a:r>
          </a:p>
          <a:p>
            <a:pPr marL="952393" lvl="1" indent="-342900">
              <a:buFont typeface="Arial" panose="020B0604020202020204" pitchFamily="34" charset="0"/>
              <a:buChar char="•"/>
            </a:pPr>
            <a:r>
              <a:rPr lang="en-GB" sz="1600" dirty="0"/>
              <a:t>Emotional eating or psychological drivers to eat remain unchanged</a:t>
            </a:r>
          </a:p>
          <a:p>
            <a:endParaRPr lang="en-GB" dirty="0"/>
          </a:p>
        </p:txBody>
      </p:sp>
      <p:sp>
        <p:nvSpPr>
          <p:cNvPr id="4" name="Slide Number Placeholder 3"/>
          <p:cNvSpPr>
            <a:spLocks noGrp="1"/>
          </p:cNvSpPr>
          <p:nvPr>
            <p:ph type="sldNum" sz="quarter" idx="5"/>
          </p:nvPr>
        </p:nvSpPr>
        <p:spPr/>
        <p:txBody>
          <a:bodyPr/>
          <a:lstStyle/>
          <a:p>
            <a:fld id="{B045B7DE-1198-4F2F-B574-CA8CAE341642}" type="slidenum">
              <a:rPr lang="en-GB" smtClean="0"/>
              <a:t>10</a:t>
            </a:fld>
            <a:endParaRPr lang="en-GB"/>
          </a:p>
        </p:txBody>
      </p:sp>
    </p:spTree>
    <p:extLst>
      <p:ext uri="{BB962C8B-B14F-4D97-AF65-F5344CB8AC3E}">
        <p14:creationId xmlns:p14="http://schemas.microsoft.com/office/powerpoint/2010/main" val="378868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Lifestyle change – surgery not a ‘quick-fix’. Certain behaviours that will need to work alongside the surgery to help you get the most out of it. Lifelong commitment. </a:t>
            </a:r>
          </a:p>
          <a:p>
            <a:endParaRPr lang="en-GB" dirty="0"/>
          </a:p>
          <a:p>
            <a:r>
              <a:rPr lang="en-GB" dirty="0"/>
              <a:t>Start by reviewing current habits – what does your diet look like? When do you eat? What’s the nutritional quality of your meals like? Do you eat a wide variety of foods? What’s your fluid intake like? </a:t>
            </a:r>
          </a:p>
          <a:p>
            <a:r>
              <a:rPr lang="en-GB" dirty="0"/>
              <a:t>What’s influencing your eating habits? (sleep, mood, stress etc…or more practical </a:t>
            </a:r>
            <a:r>
              <a:rPr lang="en-GB" dirty="0" err="1"/>
              <a:t>e.g</a:t>
            </a:r>
            <a:r>
              <a:rPr lang="en-GB" dirty="0"/>
              <a:t> cooking ability)</a:t>
            </a:r>
          </a:p>
          <a:p>
            <a:pPr defTabSz="924550"/>
            <a:r>
              <a:rPr lang="en-GB" dirty="0"/>
              <a:t>Consider how you might need to change your diet and lifestyle to help you meet your needs after WLS.</a:t>
            </a:r>
          </a:p>
          <a:p>
            <a:endParaRPr lang="en-GB" dirty="0"/>
          </a:p>
          <a:p>
            <a:r>
              <a:rPr lang="en-GB" dirty="0"/>
              <a:t>Not the easy option, or a ‘quick-fix’. Important to look after yourself. Pay attention to any side effects or medical problems, seek support of team.</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14</a:t>
            </a:fld>
            <a:endParaRPr lang="en-GB" altLang="en-US"/>
          </a:p>
        </p:txBody>
      </p:sp>
    </p:spTree>
    <p:extLst>
      <p:ext uri="{BB962C8B-B14F-4D97-AF65-F5344CB8AC3E}">
        <p14:creationId xmlns:p14="http://schemas.microsoft.com/office/powerpoint/2010/main" val="340052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Physical hunger just one reason we might eat. </a:t>
            </a:r>
          </a:p>
          <a:p>
            <a:r>
              <a:rPr lang="en-GB" dirty="0"/>
              <a:t>Emotions – food can be a coping mechanism for certain emotions. We all do it to some degree, but it can be difficult when food becomes the primary or only coping strategy.  Stress, sadness, happiness, loneliness </a:t>
            </a:r>
          </a:p>
          <a:p>
            <a:r>
              <a:rPr lang="en-GB" dirty="0"/>
              <a:t>Habit – automatic, not thinking about it. Asking to draw attention to your own habits, non-judgemental but with the aim of increasing understanding. </a:t>
            </a:r>
          </a:p>
          <a:p>
            <a:r>
              <a:rPr lang="en-GB" dirty="0"/>
              <a:t>Social eating – saying no to food</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15</a:t>
            </a:fld>
            <a:endParaRPr lang="en-GB" altLang="en-US"/>
          </a:p>
        </p:txBody>
      </p:sp>
    </p:spTree>
    <p:extLst>
      <p:ext uri="{BB962C8B-B14F-4D97-AF65-F5344CB8AC3E}">
        <p14:creationId xmlns:p14="http://schemas.microsoft.com/office/powerpoint/2010/main" val="170867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Drawing attention to own habits and what influences them. Not always food-based solutions (</a:t>
            </a:r>
            <a:r>
              <a:rPr lang="en-GB" dirty="0" err="1"/>
              <a:t>e.g</a:t>
            </a:r>
            <a:r>
              <a:rPr lang="en-GB" dirty="0"/>
              <a:t> sleep, medication, stress management). Looking at bigger picture of what influences the foods and way in which we eat.</a:t>
            </a:r>
          </a:p>
          <a:p>
            <a:r>
              <a:rPr lang="en-GB" dirty="0"/>
              <a:t>Hunger – what does head hunger vs physical hunger feel like? How can you begin to understand the difference?</a:t>
            </a:r>
          </a:p>
          <a:p>
            <a:r>
              <a:rPr lang="en-GB" dirty="0"/>
              <a:t>Satiety – years of dieting interfere with hormones, can take time to recognise again. Satiety – taste and enjoying food.</a:t>
            </a:r>
          </a:p>
        </p:txBody>
      </p:sp>
      <p:sp>
        <p:nvSpPr>
          <p:cNvPr id="4" name="Slide Number Placeholder 3"/>
          <p:cNvSpPr>
            <a:spLocks noGrp="1"/>
          </p:cNvSpPr>
          <p:nvPr>
            <p:ph type="sldNum" sz="quarter" idx="5"/>
          </p:nvPr>
        </p:nvSpPr>
        <p:spPr/>
        <p:txBody>
          <a:bodyPr/>
          <a:lstStyle/>
          <a:p>
            <a:fld id="{CDA2B433-A882-4F06-99F2-B3CB433567A1}" type="slidenum">
              <a:rPr lang="en-GB" altLang="en-US" smtClean="0"/>
              <a:pPr/>
              <a:t>16</a:t>
            </a:fld>
            <a:endParaRPr lang="en-GB" altLang="en-US"/>
          </a:p>
        </p:txBody>
      </p:sp>
    </p:spTree>
    <p:extLst>
      <p:ext uri="{BB962C8B-B14F-4D97-AF65-F5344CB8AC3E}">
        <p14:creationId xmlns:p14="http://schemas.microsoft.com/office/powerpoint/2010/main" val="116911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9AC3264-432F-4715-8A9E-8BFF20580B0C}"/>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D237CCFC-EC46-476A-A5CA-06148DCC0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3 meals/day, regular source of energy and nutrition </a:t>
            </a:r>
          </a:p>
          <a:p>
            <a:pPr defTabSz="924550">
              <a:defRPr/>
            </a:pPr>
            <a:r>
              <a:rPr lang="en-GB" altLang="en-US" dirty="0"/>
              <a:t>Reduced hunger – remind self to eat</a:t>
            </a:r>
          </a:p>
          <a:p>
            <a:r>
              <a:rPr lang="en-GB" altLang="en-US" dirty="0"/>
              <a:t>Planning – forethought for nutritional adequacy and variety </a:t>
            </a:r>
          </a:p>
          <a:p>
            <a:pPr defTabSz="924550">
              <a:defRPr/>
            </a:pPr>
            <a:r>
              <a:rPr lang="en-US" altLang="en-US" dirty="0"/>
              <a:t>Textured foods that need chewing (slows down, recognizing satiety, harder to eat large volumes)</a:t>
            </a:r>
          </a:p>
          <a:p>
            <a:pPr defTabSz="924550">
              <a:defRPr/>
            </a:pPr>
            <a:r>
              <a:rPr lang="en-US" altLang="en-US" dirty="0"/>
              <a:t>Grazing – lead to excess calories and interfere with satiety/fullness, dental health</a:t>
            </a:r>
          </a:p>
          <a:p>
            <a:pPr defTabSz="924550">
              <a:defRPr/>
            </a:pPr>
            <a:r>
              <a:rPr lang="en-US" altLang="en-US" dirty="0"/>
              <a:t>Satiety – physical fullness and taste satisfaction (mindfulness)</a:t>
            </a:r>
          </a:p>
          <a:p>
            <a:endParaRPr lang="en-GB" altLang="en-US" dirty="0"/>
          </a:p>
        </p:txBody>
      </p:sp>
      <p:sp>
        <p:nvSpPr>
          <p:cNvPr id="8196" name="Slide Number Placeholder 3">
            <a:extLst>
              <a:ext uri="{FF2B5EF4-FFF2-40B4-BE49-F238E27FC236}">
                <a16:creationId xmlns:a16="http://schemas.microsoft.com/office/drawing/2014/main" id="{6A2C6CF7-6DF9-4D7C-801D-F49975F2D1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283">
              <a:spcBef>
                <a:spcPct val="30000"/>
              </a:spcBef>
              <a:defRPr sz="1200">
                <a:solidFill>
                  <a:schemeClr val="tx1"/>
                </a:solidFill>
                <a:latin typeface="Calibri" panose="020F0502020204030204" pitchFamily="34" charset="0"/>
              </a:defRPr>
            </a:lvl1pPr>
            <a:lvl2pPr marL="751197" indent="-288922" defTabSz="966283">
              <a:spcBef>
                <a:spcPct val="30000"/>
              </a:spcBef>
              <a:defRPr sz="1200">
                <a:solidFill>
                  <a:schemeClr val="tx1"/>
                </a:solidFill>
                <a:latin typeface="Calibri" panose="020F0502020204030204" pitchFamily="34" charset="0"/>
              </a:defRPr>
            </a:lvl2pPr>
            <a:lvl3pPr marL="1155687" indent="-231137" defTabSz="966283">
              <a:spcBef>
                <a:spcPct val="30000"/>
              </a:spcBef>
              <a:defRPr sz="1200">
                <a:solidFill>
                  <a:schemeClr val="tx1"/>
                </a:solidFill>
                <a:latin typeface="Calibri" panose="020F0502020204030204" pitchFamily="34" charset="0"/>
              </a:defRPr>
            </a:lvl3pPr>
            <a:lvl4pPr marL="1617962" indent="-231137" defTabSz="966283">
              <a:spcBef>
                <a:spcPct val="30000"/>
              </a:spcBef>
              <a:defRPr sz="1200">
                <a:solidFill>
                  <a:schemeClr val="tx1"/>
                </a:solidFill>
                <a:latin typeface="Calibri" panose="020F0502020204030204" pitchFamily="34" charset="0"/>
              </a:defRPr>
            </a:lvl4pPr>
            <a:lvl5pPr marL="2080237" indent="-231137" defTabSz="966283">
              <a:spcBef>
                <a:spcPct val="30000"/>
              </a:spcBef>
              <a:defRPr sz="1200">
                <a:solidFill>
                  <a:schemeClr val="tx1"/>
                </a:solidFill>
                <a:latin typeface="Calibri" panose="020F0502020204030204" pitchFamily="34" charset="0"/>
              </a:defRPr>
            </a:lvl5pPr>
            <a:lvl6pPr marL="2542512" indent="-231137" defTabSz="966283" eaLnBrk="0" fontAlgn="base" hangingPunct="0">
              <a:spcBef>
                <a:spcPct val="30000"/>
              </a:spcBef>
              <a:spcAft>
                <a:spcPct val="0"/>
              </a:spcAft>
              <a:defRPr sz="1200">
                <a:solidFill>
                  <a:schemeClr val="tx1"/>
                </a:solidFill>
                <a:latin typeface="Calibri" panose="020F0502020204030204" pitchFamily="34" charset="0"/>
              </a:defRPr>
            </a:lvl6pPr>
            <a:lvl7pPr marL="3004787" indent="-231137" defTabSz="966283" eaLnBrk="0" fontAlgn="base" hangingPunct="0">
              <a:spcBef>
                <a:spcPct val="30000"/>
              </a:spcBef>
              <a:spcAft>
                <a:spcPct val="0"/>
              </a:spcAft>
              <a:defRPr sz="1200">
                <a:solidFill>
                  <a:schemeClr val="tx1"/>
                </a:solidFill>
                <a:latin typeface="Calibri" panose="020F0502020204030204" pitchFamily="34" charset="0"/>
              </a:defRPr>
            </a:lvl7pPr>
            <a:lvl8pPr marL="3467062" indent="-231137" defTabSz="966283" eaLnBrk="0" fontAlgn="base" hangingPunct="0">
              <a:spcBef>
                <a:spcPct val="30000"/>
              </a:spcBef>
              <a:spcAft>
                <a:spcPct val="0"/>
              </a:spcAft>
              <a:defRPr sz="1200">
                <a:solidFill>
                  <a:schemeClr val="tx1"/>
                </a:solidFill>
                <a:latin typeface="Calibri" panose="020F0502020204030204" pitchFamily="34" charset="0"/>
              </a:defRPr>
            </a:lvl8pPr>
            <a:lvl9pPr marL="3929337" indent="-231137" defTabSz="96628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DAFF8C-4590-435F-AAB9-D3DD603075AB}" type="slidenum">
              <a:rPr lang="en-GB" altLang="en-US" sz="1300">
                <a:latin typeface="Arial" panose="020B0604020202020204" pitchFamily="34" charset="0"/>
              </a:rPr>
              <a:pPr>
                <a:spcBef>
                  <a:spcPct val="0"/>
                </a:spcBef>
              </a:pPr>
              <a:t>18</a:t>
            </a:fld>
            <a:endParaRPr lang="en-GB" altLang="en-US"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9AC3264-432F-4715-8A9E-8BFF20580B0C}"/>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D237CCFC-EC46-476A-A5CA-06148DCC0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Balance meal, balanced diet. Bigger picture of diet.</a:t>
            </a:r>
          </a:p>
          <a:p>
            <a:r>
              <a:rPr lang="en-GB" dirty="0"/>
              <a:t>Priority of protein, aim minimum 60g daily</a:t>
            </a:r>
          </a:p>
          <a:p>
            <a:r>
              <a:rPr lang="en-GB" dirty="0"/>
              <a:t>Nutritional quality – avoiding high fat/high sugar foods. Low in nutrients, easy to consume large volumes, can cause dumping.</a:t>
            </a:r>
          </a:p>
          <a:p>
            <a:r>
              <a:rPr lang="en-GB" dirty="0"/>
              <a:t>Problematic foods – high fat/high sugar </a:t>
            </a:r>
            <a:r>
              <a:rPr lang="en-GB" dirty="0">
                <a:sym typeface="Wingdings" panose="05000000000000000000" pitchFamily="2" charset="2"/>
              </a:rPr>
              <a:t> </a:t>
            </a:r>
            <a:r>
              <a:rPr lang="en-GB" dirty="0"/>
              <a:t>dumping, high calories </a:t>
            </a:r>
            <a:r>
              <a:rPr lang="en-GB" dirty="0">
                <a:sym typeface="Wingdings" panose="05000000000000000000" pitchFamily="2" charset="2"/>
              </a:rPr>
              <a:t> weight gain/reduced weight loss, food tolerance</a:t>
            </a:r>
            <a:endParaRPr lang="en-GB" dirty="0"/>
          </a:p>
          <a:p>
            <a:endParaRPr lang="en-GB" altLang="en-US" dirty="0"/>
          </a:p>
        </p:txBody>
      </p:sp>
      <p:sp>
        <p:nvSpPr>
          <p:cNvPr id="8196" name="Slide Number Placeholder 3">
            <a:extLst>
              <a:ext uri="{FF2B5EF4-FFF2-40B4-BE49-F238E27FC236}">
                <a16:creationId xmlns:a16="http://schemas.microsoft.com/office/drawing/2014/main" id="{6A2C6CF7-6DF9-4D7C-801D-F49975F2D1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283">
              <a:spcBef>
                <a:spcPct val="30000"/>
              </a:spcBef>
              <a:defRPr sz="1200">
                <a:solidFill>
                  <a:schemeClr val="tx1"/>
                </a:solidFill>
                <a:latin typeface="Calibri" panose="020F0502020204030204" pitchFamily="34" charset="0"/>
              </a:defRPr>
            </a:lvl1pPr>
            <a:lvl2pPr marL="751197" indent="-288922" defTabSz="966283">
              <a:spcBef>
                <a:spcPct val="30000"/>
              </a:spcBef>
              <a:defRPr sz="1200">
                <a:solidFill>
                  <a:schemeClr val="tx1"/>
                </a:solidFill>
                <a:latin typeface="Calibri" panose="020F0502020204030204" pitchFamily="34" charset="0"/>
              </a:defRPr>
            </a:lvl2pPr>
            <a:lvl3pPr marL="1155687" indent="-231137" defTabSz="966283">
              <a:spcBef>
                <a:spcPct val="30000"/>
              </a:spcBef>
              <a:defRPr sz="1200">
                <a:solidFill>
                  <a:schemeClr val="tx1"/>
                </a:solidFill>
                <a:latin typeface="Calibri" panose="020F0502020204030204" pitchFamily="34" charset="0"/>
              </a:defRPr>
            </a:lvl3pPr>
            <a:lvl4pPr marL="1617962" indent="-231137" defTabSz="966283">
              <a:spcBef>
                <a:spcPct val="30000"/>
              </a:spcBef>
              <a:defRPr sz="1200">
                <a:solidFill>
                  <a:schemeClr val="tx1"/>
                </a:solidFill>
                <a:latin typeface="Calibri" panose="020F0502020204030204" pitchFamily="34" charset="0"/>
              </a:defRPr>
            </a:lvl4pPr>
            <a:lvl5pPr marL="2080237" indent="-231137" defTabSz="966283">
              <a:spcBef>
                <a:spcPct val="30000"/>
              </a:spcBef>
              <a:defRPr sz="1200">
                <a:solidFill>
                  <a:schemeClr val="tx1"/>
                </a:solidFill>
                <a:latin typeface="Calibri" panose="020F0502020204030204" pitchFamily="34" charset="0"/>
              </a:defRPr>
            </a:lvl5pPr>
            <a:lvl6pPr marL="2542512" indent="-231137" defTabSz="966283" eaLnBrk="0" fontAlgn="base" hangingPunct="0">
              <a:spcBef>
                <a:spcPct val="30000"/>
              </a:spcBef>
              <a:spcAft>
                <a:spcPct val="0"/>
              </a:spcAft>
              <a:defRPr sz="1200">
                <a:solidFill>
                  <a:schemeClr val="tx1"/>
                </a:solidFill>
                <a:latin typeface="Calibri" panose="020F0502020204030204" pitchFamily="34" charset="0"/>
              </a:defRPr>
            </a:lvl6pPr>
            <a:lvl7pPr marL="3004787" indent="-231137" defTabSz="966283" eaLnBrk="0" fontAlgn="base" hangingPunct="0">
              <a:spcBef>
                <a:spcPct val="30000"/>
              </a:spcBef>
              <a:spcAft>
                <a:spcPct val="0"/>
              </a:spcAft>
              <a:defRPr sz="1200">
                <a:solidFill>
                  <a:schemeClr val="tx1"/>
                </a:solidFill>
                <a:latin typeface="Calibri" panose="020F0502020204030204" pitchFamily="34" charset="0"/>
              </a:defRPr>
            </a:lvl7pPr>
            <a:lvl8pPr marL="3467062" indent="-231137" defTabSz="966283" eaLnBrk="0" fontAlgn="base" hangingPunct="0">
              <a:spcBef>
                <a:spcPct val="30000"/>
              </a:spcBef>
              <a:spcAft>
                <a:spcPct val="0"/>
              </a:spcAft>
              <a:defRPr sz="1200">
                <a:solidFill>
                  <a:schemeClr val="tx1"/>
                </a:solidFill>
                <a:latin typeface="Calibri" panose="020F0502020204030204" pitchFamily="34" charset="0"/>
              </a:defRPr>
            </a:lvl8pPr>
            <a:lvl9pPr marL="3929337" indent="-231137" defTabSz="96628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DAFF8C-4590-435F-AAB9-D3DD603075AB}" type="slidenum">
              <a:rPr lang="en-GB" altLang="en-US" sz="1300">
                <a:latin typeface="Arial" panose="020B0604020202020204" pitchFamily="34" charset="0"/>
              </a:rPr>
              <a:pPr>
                <a:spcBef>
                  <a:spcPct val="0"/>
                </a:spcBef>
              </a:pPr>
              <a:t>19</a:t>
            </a:fld>
            <a:endParaRPr lang="en-GB" altLang="en-US" sz="1300">
              <a:latin typeface="Arial" panose="020B0604020202020204" pitchFamily="34" charset="0"/>
            </a:endParaRPr>
          </a:p>
        </p:txBody>
      </p:sp>
    </p:spTree>
    <p:extLst>
      <p:ext uri="{BB962C8B-B14F-4D97-AF65-F5344CB8AC3E}">
        <p14:creationId xmlns:p14="http://schemas.microsoft.com/office/powerpoint/2010/main" val="1745945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12/9/2022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12/9/2022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12/9/2022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12/9/2022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12/9/2022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12/9/2022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12/9/2022</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12/9/2022</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12/9/2022</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12/9/2022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12/9/2022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12/9/2022</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svg"/><Relationship Id="rId11" Type="http://schemas.openxmlformats.org/officeDocument/2006/relationships/image" Target="../media/image5.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notesSlide" Target="../notesSlides/notesSlide7.xml"/><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8.emf"/><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png"/><Relationship Id="rId2" Type="http://schemas.openxmlformats.org/officeDocument/2006/relationships/audio" Target="../media/media21.m4a"/><Relationship Id="rId16" Type="http://schemas.openxmlformats.org/officeDocument/2006/relationships/image" Target="../media/image58.svg"/><Relationship Id="rId1" Type="http://schemas.microsoft.com/office/2007/relationships/media" Target="../media/media21.m4a"/><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notesSlide" Target="../notesSlides/notesSlide11.xml"/><Relationship Id="rId9" Type="http://schemas.openxmlformats.org/officeDocument/2006/relationships/image" Target="../media/image51.png"/><Relationship Id="rId1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59.jpe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60.jpe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hyperlink" Target="http://www.bariatriccookery.com/" TargetMode="External"/><Relationship Id="rId3" Type="http://schemas.openxmlformats.org/officeDocument/2006/relationships/slideLayout" Target="../slideLayouts/slideLayout2.xml"/><Relationship Id="rId7" Type="http://schemas.openxmlformats.org/officeDocument/2006/relationships/hyperlink" Target="https://www.nhs.uk/conditions/weight-loss-surgery/"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patient.info/healthy-living/obesity-overweight/weight-loss-surgery" TargetMode="External"/><Relationship Id="rId5" Type="http://schemas.openxmlformats.org/officeDocument/2006/relationships/hyperlink" Target="http://www.wlsinfo.org.uk/" TargetMode="External"/><Relationship Id="rId10" Type="http://schemas.openxmlformats.org/officeDocument/2006/relationships/image" Target="../media/image5.png"/><Relationship Id="rId4" Type="http://schemas.openxmlformats.org/officeDocument/2006/relationships/hyperlink" Target="https://www.gloshospitals.nhs.uk/our-services/services-we-offer/specialist-weight-management/" TargetMode="External"/><Relationship Id="rId9" Type="http://schemas.openxmlformats.org/officeDocument/2006/relationships/hyperlink" Target="https://www.carbsandcals.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comments" Target="../comments/comment1.xml"/><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extLst>
              <a:ext uri="{96DAC541-7B7A-43D3-8B79-37D633B846F1}">
                <asvg:svgBlip xmlns:asvg="http://schemas.microsoft.com/office/drawing/2016/SVG/main" r:embed="rId5"/>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Weight loss surgery</a:t>
            </a:r>
          </a:p>
        </p:txBody>
      </p:sp>
      <p:sp>
        <p:nvSpPr>
          <p:cNvPr id="3" name="Subtitle 2"/>
          <p:cNvSpPr>
            <a:spLocks noGrp="1"/>
          </p:cNvSpPr>
          <p:nvPr>
            <p:ph type="subTitle" idx="1"/>
          </p:nvPr>
        </p:nvSpPr>
        <p:spPr/>
        <p:txBody>
          <a:bodyPr/>
          <a:lstStyle/>
          <a:p>
            <a:r>
              <a:rPr lang="en-US" dirty="0"/>
              <a:t>Could weight loss surgery be an option for me?</a:t>
            </a:r>
          </a:p>
        </p:txBody>
      </p:sp>
      <p:sp>
        <p:nvSpPr>
          <p:cNvPr id="4" name="AutoShape 2" descr="cropped shot of overweight woman cutting fresh cherry tomatoes on cutting board in kitchen at home">
            <a:extLst>
              <a:ext uri="{FF2B5EF4-FFF2-40B4-BE49-F238E27FC236}">
                <a16:creationId xmlns:a16="http://schemas.microsoft.com/office/drawing/2014/main" id="{42B565FA-F056-4293-82D5-DB4331A20E94}"/>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DC7A51A6-9B08-49D3-9B6E-2432D56992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587" y="2780928"/>
            <a:ext cx="5889649" cy="3930700"/>
          </a:xfrm>
          <a:prstGeom prst="rect">
            <a:avLst/>
          </a:prstGeom>
          <a:effectLst>
            <a:softEdge rad="127000"/>
          </a:effectLst>
        </p:spPr>
      </p:pic>
      <p:pic>
        <p:nvPicPr>
          <p:cNvPr id="10" name="Audio 9">
            <a:hlinkClick r:id="" action="ppaction://media"/>
            <a:extLst>
              <a:ext uri="{FF2B5EF4-FFF2-40B4-BE49-F238E27FC236}">
                <a16:creationId xmlns:a16="http://schemas.microsoft.com/office/drawing/2014/main" id="{68D87A35-EBFB-1D6F-3101-4523716C06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advTm="19834">
        <p:fade/>
      </p:transition>
    </mc:Choice>
    <mc:Fallback xmlns="">
      <p:transition spd="med" advTm="19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A213-40E8-453D-B24D-BA5BA1096A0C}"/>
              </a:ext>
            </a:extLst>
          </p:cNvPr>
          <p:cNvSpPr>
            <a:spLocks noGrp="1"/>
          </p:cNvSpPr>
          <p:nvPr>
            <p:ph type="title"/>
          </p:nvPr>
        </p:nvSpPr>
        <p:spPr>
          <a:xfrm>
            <a:off x="1218882" y="152400"/>
            <a:ext cx="10780186" cy="1295400"/>
          </a:xfrm>
        </p:spPr>
        <p:txBody>
          <a:bodyPr/>
          <a:lstStyle/>
          <a:p>
            <a:r>
              <a:rPr lang="en-GB" dirty="0"/>
              <a:t>Potential complications following weight loss surgery</a:t>
            </a:r>
          </a:p>
        </p:txBody>
      </p:sp>
      <p:sp>
        <p:nvSpPr>
          <p:cNvPr id="4" name="TextBox 3">
            <a:extLst>
              <a:ext uri="{FF2B5EF4-FFF2-40B4-BE49-F238E27FC236}">
                <a16:creationId xmlns:a16="http://schemas.microsoft.com/office/drawing/2014/main" id="{34F96CC0-C908-42EC-B7DE-D3D7AFC9C15D}"/>
              </a:ext>
            </a:extLst>
          </p:cNvPr>
          <p:cNvSpPr txBox="1"/>
          <p:nvPr/>
        </p:nvSpPr>
        <p:spPr>
          <a:xfrm>
            <a:off x="1623527" y="1772816"/>
            <a:ext cx="10369152" cy="4247317"/>
          </a:xfrm>
          <a:prstGeom prst="rect">
            <a:avLst/>
          </a:prstGeom>
          <a:noFill/>
        </p:spPr>
        <p:txBody>
          <a:bodyPr wrap="square" rtlCol="0">
            <a:spAutoFit/>
          </a:bodyPr>
          <a:lstStyle/>
          <a:p>
            <a:pPr marL="342900" indent="-342900">
              <a:buFont typeface="Arial" panose="020B0604020202020204" pitchFamily="34" charset="0"/>
              <a:buChar char="•"/>
            </a:pPr>
            <a:r>
              <a:rPr lang="en-GB" sz="2800" dirty="0"/>
              <a:t>Physical symptoms that might:</a:t>
            </a:r>
          </a:p>
          <a:p>
            <a:pPr marL="952393" lvl="1" indent="-342900">
              <a:buFont typeface="Arial" panose="020B0604020202020204" pitchFamily="34" charset="0"/>
              <a:buChar char="•"/>
            </a:pPr>
            <a:r>
              <a:rPr lang="en-GB" dirty="0"/>
              <a:t>Make eating/drinking challenging</a:t>
            </a:r>
          </a:p>
          <a:p>
            <a:pPr marL="952393" lvl="1" indent="-342900">
              <a:buFont typeface="Arial" panose="020B0604020202020204" pitchFamily="34" charset="0"/>
              <a:buChar char="•"/>
            </a:pPr>
            <a:r>
              <a:rPr lang="en-GB" dirty="0"/>
              <a:t>Require a further operation at a later date</a:t>
            </a:r>
          </a:p>
          <a:p>
            <a:pPr marL="952393" lvl="1" indent="-342900">
              <a:buFont typeface="Arial" panose="020B0604020202020204" pitchFamily="34" charset="0"/>
              <a:buChar char="•"/>
            </a:pPr>
            <a:r>
              <a:rPr lang="en-GB" dirty="0"/>
              <a:t>Impact quality of life</a:t>
            </a:r>
          </a:p>
          <a:p>
            <a:pPr marL="952393" lvl="1" indent="-342900">
              <a:buFont typeface="Arial" panose="020B0604020202020204" pitchFamily="34" charset="0"/>
              <a:buChar char="•"/>
            </a:pPr>
            <a:endParaRPr lang="en-GB" dirty="0"/>
          </a:p>
          <a:p>
            <a:pPr marL="342900" indent="-342900">
              <a:buFont typeface="Arial" panose="020B0604020202020204" pitchFamily="34" charset="0"/>
              <a:buChar char="•"/>
            </a:pPr>
            <a:r>
              <a:rPr lang="en-GB" sz="2800" dirty="0"/>
              <a:t>Eating behaviours which present a risk</a:t>
            </a:r>
          </a:p>
          <a:p>
            <a:pPr marL="952393" lvl="1" indent="-342900">
              <a:buFont typeface="Arial" panose="020B0604020202020204" pitchFamily="34" charset="0"/>
              <a:buChar char="•"/>
            </a:pPr>
            <a:endParaRPr lang="en-GB" dirty="0"/>
          </a:p>
          <a:p>
            <a:pPr marL="342900" indent="-342900">
              <a:buFont typeface="Arial" panose="020B0604020202020204" pitchFamily="34" charset="0"/>
              <a:buChar char="•"/>
            </a:pPr>
            <a:r>
              <a:rPr lang="en-GB" sz="2800" dirty="0"/>
              <a:t>Life changes that can be challenging</a:t>
            </a:r>
            <a:endParaRPr lang="en-GB" sz="3200" dirty="0"/>
          </a:p>
          <a:p>
            <a:pPr marL="342900" indent="-342900">
              <a:lnSpc>
                <a:spcPct val="150000"/>
              </a:lnSpc>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p:txBody>
      </p:sp>
      <p:pic>
        <p:nvPicPr>
          <p:cNvPr id="3" name="Audio 2">
            <a:hlinkClick r:id="" action="ppaction://media"/>
            <a:extLst>
              <a:ext uri="{FF2B5EF4-FFF2-40B4-BE49-F238E27FC236}">
                <a16:creationId xmlns:a16="http://schemas.microsoft.com/office/drawing/2014/main" id="{690B0245-8219-9E7B-9B0A-92872098E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589934893"/>
      </p:ext>
    </p:extLst>
  </p:cSld>
  <p:clrMapOvr>
    <a:masterClrMapping/>
  </p:clrMapOvr>
  <mc:AlternateContent xmlns:mc="http://schemas.openxmlformats.org/markup-compatibility/2006" xmlns:p14="http://schemas.microsoft.com/office/powerpoint/2010/main">
    <mc:Choice Requires="p14">
      <p:transition spd="med" p14:dur="700" advTm="97669">
        <p:fade/>
      </p:transition>
    </mc:Choice>
    <mc:Fallback xmlns="">
      <p:transition spd="med" advTm="97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a:t>
            </a:r>
          </a:p>
        </p:txBody>
      </p:sp>
      <p:sp>
        <p:nvSpPr>
          <p:cNvPr id="4" name="TextBox 3">
            <a:extLst>
              <a:ext uri="{FF2B5EF4-FFF2-40B4-BE49-F238E27FC236}">
                <a16:creationId xmlns:a16="http://schemas.microsoft.com/office/drawing/2014/main" id="{CAD3D56A-7013-4502-97D3-ED5DBCC314EE}"/>
              </a:ext>
            </a:extLst>
          </p:cNvPr>
          <p:cNvSpPr txBox="1"/>
          <p:nvPr/>
        </p:nvSpPr>
        <p:spPr>
          <a:xfrm>
            <a:off x="1917948" y="1916832"/>
            <a:ext cx="9217024" cy="433965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Usually a one night hospital stay</a:t>
            </a:r>
          </a:p>
          <a:p>
            <a:pPr marL="342900" indent="-342900">
              <a:lnSpc>
                <a:spcPct val="150000"/>
              </a:lnSpc>
              <a:buFont typeface="Arial" panose="020B0604020202020204" pitchFamily="34" charset="0"/>
              <a:buChar char="•"/>
            </a:pPr>
            <a:r>
              <a:rPr lang="en-GB" sz="2800" dirty="0"/>
              <a:t>Mobilise soon after operation</a:t>
            </a:r>
          </a:p>
          <a:p>
            <a:pPr marL="342900" indent="-342900">
              <a:lnSpc>
                <a:spcPct val="150000"/>
              </a:lnSpc>
              <a:buFont typeface="Arial" panose="020B0604020202020204" pitchFamily="34" charset="0"/>
              <a:buChar char="•"/>
            </a:pPr>
            <a:r>
              <a:rPr lang="en-GB" sz="2800" dirty="0"/>
              <a:t>Time off work &amp; driving following operation</a:t>
            </a:r>
          </a:p>
          <a:p>
            <a:pPr marL="342900" indent="-342900">
              <a:lnSpc>
                <a:spcPct val="150000"/>
              </a:lnSpc>
              <a:buFont typeface="Arial" panose="020B0604020202020204" pitchFamily="34" charset="0"/>
              <a:buChar char="•"/>
            </a:pPr>
            <a:r>
              <a:rPr lang="en-GB" sz="2800" dirty="0"/>
              <a:t>Fluid and texture progression diet</a:t>
            </a:r>
          </a:p>
          <a:p>
            <a:pPr marL="342900" indent="-342900">
              <a:lnSpc>
                <a:spcPct val="150000"/>
              </a:lnSpc>
              <a:buFont typeface="Arial" panose="020B0604020202020204" pitchFamily="34" charset="0"/>
              <a:buChar char="•"/>
            </a:pPr>
            <a:endParaRPr lang="en-GB" sz="2800" dirty="0"/>
          </a:p>
          <a:p>
            <a:pPr marL="342900" indent="-342900">
              <a:lnSpc>
                <a:spcPct val="150000"/>
              </a:lnSpc>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p:txBody>
      </p:sp>
      <p:pic>
        <p:nvPicPr>
          <p:cNvPr id="9" name="Audio 8">
            <a:hlinkClick r:id="" action="ppaction://media"/>
            <a:extLst>
              <a:ext uri="{FF2B5EF4-FFF2-40B4-BE49-F238E27FC236}">
                <a16:creationId xmlns:a16="http://schemas.microsoft.com/office/drawing/2014/main" id="{E99CD18A-D543-2A4A-4BCF-1C1B0F4964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88180513"/>
      </p:ext>
    </p:extLst>
  </p:cSld>
  <p:clrMapOvr>
    <a:masterClrMapping/>
  </p:clrMapOvr>
  <mc:AlternateContent xmlns:mc="http://schemas.openxmlformats.org/markup-compatibility/2006" xmlns:p14="http://schemas.microsoft.com/office/powerpoint/2010/main">
    <mc:Choice Requires="p14">
      <p:transition spd="med" p14:dur="700" advTm="39901">
        <p:fade/>
      </p:transition>
    </mc:Choice>
    <mc:Fallback xmlns="">
      <p:transition spd="med" advTm="39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surgery right for me?</a:t>
            </a:r>
          </a:p>
        </p:txBody>
      </p:sp>
      <p:pic>
        <p:nvPicPr>
          <p:cNvPr id="3" name="Audio 2">
            <a:hlinkClick r:id="" action="ppaction://media"/>
            <a:extLst>
              <a:ext uri="{FF2B5EF4-FFF2-40B4-BE49-F238E27FC236}">
                <a16:creationId xmlns:a16="http://schemas.microsoft.com/office/drawing/2014/main" id="{9E4D204F-1E42-21C1-18CC-A7E2F196E9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830063762"/>
      </p:ext>
    </p:extLst>
  </p:cSld>
  <p:clrMapOvr>
    <a:masterClrMapping/>
  </p:clrMapOvr>
  <mc:AlternateContent xmlns:mc="http://schemas.openxmlformats.org/markup-compatibility/2006" xmlns:p14="http://schemas.microsoft.com/office/powerpoint/2010/main">
    <mc:Choice Requires="p14">
      <p:transition spd="med" p14:dur="700" advTm="4011">
        <p:fade/>
      </p:transition>
    </mc:Choice>
    <mc:Fallback xmlns="">
      <p:transition spd="med" advTm="4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622A1-2555-4EC9-ACD2-FF0D43436775}"/>
              </a:ext>
            </a:extLst>
          </p:cNvPr>
          <p:cNvSpPr>
            <a:spLocks noGrp="1"/>
          </p:cNvSpPr>
          <p:nvPr>
            <p:ph type="title"/>
          </p:nvPr>
        </p:nvSpPr>
        <p:spPr/>
        <p:txBody>
          <a:bodyPr/>
          <a:lstStyle/>
          <a:p>
            <a:r>
              <a:rPr lang="en-GB" dirty="0"/>
              <a:t>Common misconceptions</a:t>
            </a:r>
          </a:p>
        </p:txBody>
      </p:sp>
      <p:sp>
        <p:nvSpPr>
          <p:cNvPr id="7" name="TextBox 6">
            <a:extLst>
              <a:ext uri="{FF2B5EF4-FFF2-40B4-BE49-F238E27FC236}">
                <a16:creationId xmlns:a16="http://schemas.microsoft.com/office/drawing/2014/main" id="{590900C7-B899-4E81-9C03-D8B001F7099B}"/>
              </a:ext>
            </a:extLst>
          </p:cNvPr>
          <p:cNvSpPr txBox="1"/>
          <p:nvPr/>
        </p:nvSpPr>
        <p:spPr>
          <a:xfrm>
            <a:off x="1485900" y="1479465"/>
            <a:ext cx="9217024" cy="4770537"/>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GB" sz="2800" dirty="0"/>
              <a:t>Surgery is a “quick-fix”</a:t>
            </a:r>
          </a:p>
          <a:p>
            <a:pPr marL="342900" indent="-342900">
              <a:lnSpc>
                <a:spcPct val="200000"/>
              </a:lnSpc>
              <a:buFont typeface="Arial" panose="020B0604020202020204" pitchFamily="34" charset="0"/>
              <a:buChar char="•"/>
            </a:pPr>
            <a:r>
              <a:rPr lang="en-GB" sz="2800" dirty="0"/>
              <a:t>You can’t gain weight after you’ve had surgery </a:t>
            </a:r>
          </a:p>
          <a:p>
            <a:pPr marL="342900" indent="-342900">
              <a:lnSpc>
                <a:spcPct val="200000"/>
              </a:lnSpc>
              <a:buFont typeface="Arial" panose="020B0604020202020204" pitchFamily="34" charset="0"/>
              <a:buChar char="•"/>
            </a:pPr>
            <a:r>
              <a:rPr lang="en-GB" sz="2800" dirty="0"/>
              <a:t>Surgery stops you eating foods that are “bad for you”</a:t>
            </a:r>
          </a:p>
          <a:p>
            <a:pPr marL="342900" indent="-342900">
              <a:lnSpc>
                <a:spcPct val="200000"/>
              </a:lnSpc>
              <a:buFont typeface="Arial" panose="020B0604020202020204" pitchFamily="34" charset="0"/>
              <a:buChar char="•"/>
            </a:pPr>
            <a:r>
              <a:rPr lang="en-GB" sz="2800" dirty="0"/>
              <a:t>You can’t overeat once you’ve had surgery</a:t>
            </a:r>
          </a:p>
          <a:p>
            <a:pPr marL="342900" indent="-342900">
              <a:lnSpc>
                <a:spcPct val="200000"/>
              </a:lnSpc>
              <a:buFont typeface="Arial" panose="020B0604020202020204" pitchFamily="34" charset="0"/>
              <a:buChar char="•"/>
            </a:pPr>
            <a:r>
              <a:rPr lang="en-GB" sz="2800" dirty="0"/>
              <a:t>Surgery will give me a BMI of 25 or below</a:t>
            </a:r>
          </a:p>
          <a:p>
            <a:pPr marL="342900" indent="-342900">
              <a:buFont typeface="Arial" panose="020B0604020202020204" pitchFamily="34" charset="0"/>
              <a:buChar char="•"/>
            </a:pPr>
            <a:endParaRPr lang="en-GB" dirty="0"/>
          </a:p>
        </p:txBody>
      </p:sp>
      <p:pic>
        <p:nvPicPr>
          <p:cNvPr id="6" name="Audio 5">
            <a:hlinkClick r:id="" action="ppaction://media"/>
            <a:extLst>
              <a:ext uri="{FF2B5EF4-FFF2-40B4-BE49-F238E27FC236}">
                <a16:creationId xmlns:a16="http://schemas.microsoft.com/office/drawing/2014/main" id="{854C81B6-9516-23D4-BDB8-A82E65C12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617664438"/>
      </p:ext>
    </p:extLst>
  </p:cSld>
  <p:clrMapOvr>
    <a:masterClrMapping/>
  </p:clrMapOvr>
  <mc:AlternateContent xmlns:mc="http://schemas.openxmlformats.org/markup-compatibility/2006" xmlns:p14="http://schemas.microsoft.com/office/powerpoint/2010/main">
    <mc:Choice Requires="p14">
      <p:transition spd="med" p14:dur="700" advTm="145328">
        <p:fade/>
      </p:transition>
    </mc:Choice>
    <mc:Fallback xmlns="">
      <p:transition spd="med" advTm="1453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0B7C-CBFE-40DB-9268-2CF2D22F5802}"/>
              </a:ext>
            </a:extLst>
          </p:cNvPr>
          <p:cNvSpPr>
            <a:spLocks noGrp="1"/>
          </p:cNvSpPr>
          <p:nvPr>
            <p:ph type="title"/>
          </p:nvPr>
        </p:nvSpPr>
        <p:spPr>
          <a:xfrm>
            <a:off x="1413892" y="836712"/>
            <a:ext cx="6635750" cy="490537"/>
          </a:xfrm>
        </p:spPr>
        <p:txBody>
          <a:bodyPr wrap="square" anchor="ctr">
            <a:noAutofit/>
          </a:bodyPr>
          <a:lstStyle/>
          <a:p>
            <a:pPr>
              <a:lnSpc>
                <a:spcPct val="90000"/>
              </a:lnSpc>
            </a:pPr>
            <a:r>
              <a:rPr lang="en-GB" dirty="0"/>
              <a:t>Is surgery right for me?</a:t>
            </a:r>
          </a:p>
        </p:txBody>
      </p:sp>
      <p:graphicFrame>
        <p:nvGraphicFramePr>
          <p:cNvPr id="15" name="Content Placeholder 2">
            <a:extLst>
              <a:ext uri="{FF2B5EF4-FFF2-40B4-BE49-F238E27FC236}">
                <a16:creationId xmlns:a16="http://schemas.microsoft.com/office/drawing/2014/main" id="{82A3AA74-C788-69C3-026D-9F051956EA28}"/>
              </a:ext>
            </a:extLst>
          </p:cNvPr>
          <p:cNvGraphicFramePr>
            <a:graphicFrameLocks noGrp="1"/>
          </p:cNvGraphicFramePr>
          <p:nvPr>
            <p:ph idx="1"/>
            <p:extLst>
              <p:ext uri="{D42A27DB-BD31-4B8C-83A1-F6EECF244321}">
                <p14:modId xmlns:p14="http://schemas.microsoft.com/office/powerpoint/2010/main" val="2411941585"/>
              </p:ext>
            </p:extLst>
          </p:nvPr>
        </p:nvGraphicFramePr>
        <p:xfrm>
          <a:off x="2200808" y="1628800"/>
          <a:ext cx="7787208" cy="3959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ECA51E8-D18F-90C4-49AF-CCBC1D1ACD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898505037"/>
      </p:ext>
    </p:extLst>
  </p:cSld>
  <p:clrMapOvr>
    <a:masterClrMapping/>
  </p:clrMapOvr>
  <mc:AlternateContent xmlns:mc="http://schemas.openxmlformats.org/markup-compatibility/2006" xmlns:p14="http://schemas.microsoft.com/office/powerpoint/2010/main">
    <mc:Choice Requires="p14">
      <p:transition spd="med" p14:dur="700" advTm="80312">
        <p:fade/>
      </p:transition>
    </mc:Choice>
    <mc:Fallback xmlns="">
      <p:transition spd="med" advTm="80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DE25182-AE92-4923-9CB5-B90E2BE78E75}"/>
              </a:ext>
            </a:extLst>
          </p:cNvPr>
          <p:cNvSpPr>
            <a:spLocks noGrp="1" noChangeArrowheads="1"/>
          </p:cNvSpPr>
          <p:nvPr>
            <p:ph type="title"/>
          </p:nvPr>
        </p:nvSpPr>
        <p:spPr>
          <a:xfrm>
            <a:off x="1413892" y="836712"/>
            <a:ext cx="5688632" cy="490537"/>
          </a:xfrm>
        </p:spPr>
        <p:txBody>
          <a:bodyPr wrap="square" anchor="ctr">
            <a:noAutofit/>
          </a:bodyPr>
          <a:lstStyle/>
          <a:p>
            <a:pPr>
              <a:lnSpc>
                <a:spcPct val="90000"/>
              </a:lnSpc>
            </a:pPr>
            <a:r>
              <a:rPr lang="en-GB" altLang="en-US" dirty="0"/>
              <a:t>Understanding why we eat</a:t>
            </a:r>
          </a:p>
        </p:txBody>
      </p:sp>
      <p:graphicFrame>
        <p:nvGraphicFramePr>
          <p:cNvPr id="6155" name="Content Placeholder 1">
            <a:extLst>
              <a:ext uri="{FF2B5EF4-FFF2-40B4-BE49-F238E27FC236}">
                <a16:creationId xmlns:a16="http://schemas.microsoft.com/office/drawing/2014/main" id="{F62554C4-5CA6-BB23-6F6A-A35F6BAE465E}"/>
              </a:ext>
            </a:extLst>
          </p:cNvPr>
          <p:cNvGraphicFramePr>
            <a:graphicFrameLocks noGrp="1"/>
          </p:cNvGraphicFramePr>
          <p:nvPr>
            <p:ph idx="1"/>
            <p:extLst>
              <p:ext uri="{D42A27DB-BD31-4B8C-83A1-F6EECF244321}">
                <p14:modId xmlns:p14="http://schemas.microsoft.com/office/powerpoint/2010/main" val="2406479884"/>
              </p:ext>
            </p:extLst>
          </p:nvPr>
        </p:nvGraphicFramePr>
        <p:xfrm>
          <a:off x="1557908" y="2132856"/>
          <a:ext cx="8686800" cy="5040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EAA36EEC-5060-6DBB-EFA4-B15E2C2E93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845425973"/>
      </p:ext>
    </p:extLst>
  </p:cSld>
  <p:clrMapOvr>
    <a:masterClrMapping/>
  </p:clrMapOvr>
  <mc:AlternateContent xmlns:mc="http://schemas.openxmlformats.org/markup-compatibility/2006" xmlns:p14="http://schemas.microsoft.com/office/powerpoint/2010/main">
    <mc:Choice Requires="p14">
      <p:transition spd="med" p14:dur="700" advTm="52672">
        <p:fade/>
      </p:transition>
    </mc:Choice>
    <mc:Fallback xmlns="">
      <p:transition spd="med" advTm="52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DE25182-AE92-4923-9CB5-B90E2BE78E75}"/>
              </a:ext>
            </a:extLst>
          </p:cNvPr>
          <p:cNvSpPr>
            <a:spLocks noGrp="1" noChangeArrowheads="1"/>
          </p:cNvSpPr>
          <p:nvPr>
            <p:ph type="title"/>
          </p:nvPr>
        </p:nvSpPr>
        <p:spPr>
          <a:xfrm>
            <a:off x="1269876" y="836712"/>
            <a:ext cx="6635750" cy="490537"/>
          </a:xfrm>
        </p:spPr>
        <p:txBody>
          <a:bodyPr wrap="square" anchor="ctr">
            <a:noAutofit/>
          </a:bodyPr>
          <a:lstStyle/>
          <a:p>
            <a:pPr>
              <a:lnSpc>
                <a:spcPct val="90000"/>
              </a:lnSpc>
            </a:pPr>
            <a:r>
              <a:rPr lang="en-GB" altLang="en-US" dirty="0"/>
              <a:t>Understanding why we eat</a:t>
            </a:r>
          </a:p>
        </p:txBody>
      </p:sp>
      <p:pic>
        <p:nvPicPr>
          <p:cNvPr id="3" name="Graphic 2" descr="Head with gears with solid fill">
            <a:extLst>
              <a:ext uri="{FF2B5EF4-FFF2-40B4-BE49-F238E27FC236}">
                <a16:creationId xmlns:a16="http://schemas.microsoft.com/office/drawing/2014/main" id="{07575922-A437-4149-9AE4-1E1F927B68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9996" y="1712682"/>
            <a:ext cx="1064104" cy="1064104"/>
          </a:xfrm>
          <a:prstGeom prst="rect">
            <a:avLst/>
          </a:prstGeom>
        </p:spPr>
      </p:pic>
      <p:sp>
        <p:nvSpPr>
          <p:cNvPr id="4" name="TextBox 3">
            <a:extLst>
              <a:ext uri="{FF2B5EF4-FFF2-40B4-BE49-F238E27FC236}">
                <a16:creationId xmlns:a16="http://schemas.microsoft.com/office/drawing/2014/main" id="{94D3F47E-9E19-4FAF-A91A-5E373D0E1439}"/>
              </a:ext>
            </a:extLst>
          </p:cNvPr>
          <p:cNvSpPr txBox="1"/>
          <p:nvPr/>
        </p:nvSpPr>
        <p:spPr>
          <a:xfrm>
            <a:off x="3502124" y="2038469"/>
            <a:ext cx="7360194" cy="461665"/>
          </a:xfrm>
          <a:prstGeom prst="rect">
            <a:avLst/>
          </a:prstGeom>
          <a:noFill/>
        </p:spPr>
        <p:txBody>
          <a:bodyPr wrap="square" rtlCol="0">
            <a:spAutoFit/>
          </a:bodyPr>
          <a:lstStyle/>
          <a:p>
            <a:r>
              <a:rPr lang="en-GB" dirty="0">
                <a:solidFill>
                  <a:srgbClr val="002060"/>
                </a:solidFill>
              </a:rPr>
              <a:t>Awareness </a:t>
            </a:r>
            <a:r>
              <a:rPr lang="en-GB" dirty="0">
                <a:solidFill>
                  <a:srgbClr val="002060"/>
                </a:solidFill>
                <a:sym typeface="Wingdings" panose="05000000000000000000" pitchFamily="2" charset="2"/>
              </a:rPr>
              <a:t> Plan/coping strategies</a:t>
            </a:r>
            <a:endParaRPr lang="en-GB" dirty="0">
              <a:solidFill>
                <a:srgbClr val="002060"/>
              </a:solidFill>
            </a:endParaRPr>
          </a:p>
        </p:txBody>
      </p:sp>
      <p:pic>
        <p:nvPicPr>
          <p:cNvPr id="6" name="Graphic 5" descr="Thought with solid fill">
            <a:extLst>
              <a:ext uri="{FF2B5EF4-FFF2-40B4-BE49-F238E27FC236}">
                <a16:creationId xmlns:a16="http://schemas.microsoft.com/office/drawing/2014/main" id="{FB4CE7E3-CD93-4570-B141-108B616450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1087" y="2934838"/>
            <a:ext cx="1064105" cy="1064105"/>
          </a:xfrm>
          <a:prstGeom prst="rect">
            <a:avLst/>
          </a:prstGeom>
        </p:spPr>
      </p:pic>
      <p:sp>
        <p:nvSpPr>
          <p:cNvPr id="16" name="TextBox 15">
            <a:extLst>
              <a:ext uri="{FF2B5EF4-FFF2-40B4-BE49-F238E27FC236}">
                <a16:creationId xmlns:a16="http://schemas.microsoft.com/office/drawing/2014/main" id="{019FC206-DD7A-499D-B910-6AE72A90954F}"/>
              </a:ext>
            </a:extLst>
          </p:cNvPr>
          <p:cNvSpPr txBox="1"/>
          <p:nvPr/>
        </p:nvSpPr>
        <p:spPr>
          <a:xfrm>
            <a:off x="3502504" y="3284984"/>
            <a:ext cx="7360194" cy="461665"/>
          </a:xfrm>
          <a:prstGeom prst="rect">
            <a:avLst/>
          </a:prstGeom>
          <a:noFill/>
        </p:spPr>
        <p:txBody>
          <a:bodyPr wrap="square" rtlCol="0">
            <a:spAutoFit/>
          </a:bodyPr>
          <a:lstStyle/>
          <a:p>
            <a:r>
              <a:rPr lang="en-GB" dirty="0">
                <a:solidFill>
                  <a:srgbClr val="002060"/>
                </a:solidFill>
              </a:rPr>
              <a:t>Recognising head hunger</a:t>
            </a:r>
          </a:p>
        </p:txBody>
      </p:sp>
      <p:pic>
        <p:nvPicPr>
          <p:cNvPr id="8" name="Graphic 7" descr="Smiling with hearts face outline with solid fill">
            <a:extLst>
              <a:ext uri="{FF2B5EF4-FFF2-40B4-BE49-F238E27FC236}">
                <a16:creationId xmlns:a16="http://schemas.microsoft.com/office/drawing/2014/main" id="{F35A5690-8C76-469A-829C-6BD35DC995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0652" y="4134685"/>
            <a:ext cx="1064105" cy="1064105"/>
          </a:xfrm>
          <a:prstGeom prst="rect">
            <a:avLst/>
          </a:prstGeom>
        </p:spPr>
      </p:pic>
      <p:sp>
        <p:nvSpPr>
          <p:cNvPr id="19" name="TextBox 18">
            <a:extLst>
              <a:ext uri="{FF2B5EF4-FFF2-40B4-BE49-F238E27FC236}">
                <a16:creationId xmlns:a16="http://schemas.microsoft.com/office/drawing/2014/main" id="{A841E441-C635-4D89-B419-35B58E52D2CB}"/>
              </a:ext>
            </a:extLst>
          </p:cNvPr>
          <p:cNvSpPr txBox="1"/>
          <p:nvPr/>
        </p:nvSpPr>
        <p:spPr>
          <a:xfrm>
            <a:off x="3502124" y="4435904"/>
            <a:ext cx="7360194" cy="461665"/>
          </a:xfrm>
          <a:prstGeom prst="rect">
            <a:avLst/>
          </a:prstGeom>
          <a:noFill/>
        </p:spPr>
        <p:txBody>
          <a:bodyPr wrap="square" rtlCol="0">
            <a:spAutoFit/>
          </a:bodyPr>
          <a:lstStyle/>
          <a:p>
            <a:r>
              <a:rPr lang="en-GB" dirty="0">
                <a:solidFill>
                  <a:srgbClr val="002060"/>
                </a:solidFill>
              </a:rPr>
              <a:t>Satiety &amp; fullness</a:t>
            </a:r>
          </a:p>
        </p:txBody>
      </p:sp>
      <p:pic>
        <p:nvPicPr>
          <p:cNvPr id="2" name="Audio 1">
            <a:hlinkClick r:id="" action="ppaction://media"/>
            <a:extLst>
              <a:ext uri="{FF2B5EF4-FFF2-40B4-BE49-F238E27FC236}">
                <a16:creationId xmlns:a16="http://schemas.microsoft.com/office/drawing/2014/main" id="{148EBB0E-356A-02D6-5DDB-18025CF48A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5563"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23352">
        <p:fade/>
      </p:transition>
    </mc:Choice>
    <mc:Fallback xmlns="">
      <p:transition spd="med" advTm="123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932" y="2852936"/>
            <a:ext cx="9141619" cy="2105367"/>
          </a:xfrm>
        </p:spPr>
        <p:txBody>
          <a:bodyPr/>
          <a:lstStyle/>
          <a:p>
            <a:r>
              <a:rPr lang="en-US" dirty="0"/>
              <a:t>Lifestyle changes after weight loss surgery</a:t>
            </a:r>
          </a:p>
        </p:txBody>
      </p:sp>
      <p:pic>
        <p:nvPicPr>
          <p:cNvPr id="4" name="Audio 3">
            <a:hlinkClick r:id="" action="ppaction://media"/>
            <a:extLst>
              <a:ext uri="{FF2B5EF4-FFF2-40B4-BE49-F238E27FC236}">
                <a16:creationId xmlns:a16="http://schemas.microsoft.com/office/drawing/2014/main" id="{E70DC10C-5719-3719-52BD-7344ABC95F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555118411"/>
      </p:ext>
    </p:extLst>
  </p:cSld>
  <p:clrMapOvr>
    <a:masterClrMapping/>
  </p:clrMapOvr>
  <mc:AlternateContent xmlns:mc="http://schemas.openxmlformats.org/markup-compatibility/2006" xmlns:p14="http://schemas.microsoft.com/office/powerpoint/2010/main">
    <mc:Choice Requires="p14">
      <p:transition spd="med" p14:dur="700" advTm="16751">
        <p:fade/>
      </p:transition>
    </mc:Choice>
    <mc:Fallback xmlns="">
      <p:transition spd="med" advTm="16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F514338-A4E3-4975-A6C2-57DC432D9112}"/>
              </a:ext>
            </a:extLst>
          </p:cNvPr>
          <p:cNvSpPr>
            <a:spLocks noGrp="1"/>
          </p:cNvSpPr>
          <p:nvPr>
            <p:ph type="title"/>
          </p:nvPr>
        </p:nvSpPr>
        <p:spPr>
          <a:xfrm>
            <a:off x="1341884" y="807706"/>
            <a:ext cx="6635750" cy="490537"/>
          </a:xfrm>
        </p:spPr>
        <p:txBody>
          <a:bodyPr>
            <a:noAutofit/>
          </a:bodyPr>
          <a:lstStyle/>
          <a:p>
            <a:r>
              <a:rPr lang="en-GB" altLang="en-US" dirty="0"/>
              <a:t>Meal pattern</a:t>
            </a:r>
          </a:p>
        </p:txBody>
      </p:sp>
      <p:sp>
        <p:nvSpPr>
          <p:cNvPr id="4" name="TextBox 3">
            <a:extLst>
              <a:ext uri="{FF2B5EF4-FFF2-40B4-BE49-F238E27FC236}">
                <a16:creationId xmlns:a16="http://schemas.microsoft.com/office/drawing/2014/main" id="{E70D4AAA-D138-4C13-92E5-563CFCDA6F3F}"/>
              </a:ext>
            </a:extLst>
          </p:cNvPr>
          <p:cNvSpPr txBox="1"/>
          <p:nvPr/>
        </p:nvSpPr>
        <p:spPr>
          <a:xfrm>
            <a:off x="1773932" y="1582340"/>
            <a:ext cx="9217024" cy="369331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Meal timing &amp; regularity</a:t>
            </a:r>
          </a:p>
          <a:p>
            <a:pPr marL="342900" indent="-342900">
              <a:lnSpc>
                <a:spcPct val="150000"/>
              </a:lnSpc>
              <a:buFont typeface="Arial" panose="020B0604020202020204" pitchFamily="34" charset="0"/>
              <a:buChar char="•"/>
            </a:pPr>
            <a:r>
              <a:rPr lang="en-GB" sz="2800" dirty="0"/>
              <a:t>Reduced hunger</a:t>
            </a:r>
          </a:p>
          <a:p>
            <a:pPr marL="342900" indent="-342900">
              <a:lnSpc>
                <a:spcPct val="150000"/>
              </a:lnSpc>
              <a:buFont typeface="Arial" panose="020B0604020202020204" pitchFamily="34" charset="0"/>
              <a:buChar char="•"/>
            </a:pPr>
            <a:r>
              <a:rPr lang="en-GB" sz="2800" dirty="0"/>
              <a:t>Plan for all stages of texture reintroduction</a:t>
            </a:r>
          </a:p>
          <a:p>
            <a:pPr marL="342900" indent="-342900">
              <a:lnSpc>
                <a:spcPct val="150000"/>
              </a:lnSpc>
              <a:buFont typeface="Arial" panose="020B0604020202020204" pitchFamily="34" charset="0"/>
              <a:buChar char="•"/>
            </a:pPr>
            <a:r>
              <a:rPr lang="en-GB" sz="2800" dirty="0"/>
              <a:t>Textured foods</a:t>
            </a:r>
          </a:p>
          <a:p>
            <a:pPr marL="342900" indent="-342900">
              <a:lnSpc>
                <a:spcPct val="150000"/>
              </a:lnSpc>
              <a:buFont typeface="Arial" panose="020B0604020202020204" pitchFamily="34" charset="0"/>
              <a:buChar char="•"/>
            </a:pPr>
            <a:r>
              <a:rPr lang="en-GB" sz="2800" dirty="0"/>
              <a:t>Grazing</a:t>
            </a:r>
          </a:p>
          <a:p>
            <a:pPr marL="342900" indent="-342900">
              <a:buFont typeface="Arial" panose="020B0604020202020204" pitchFamily="34" charset="0"/>
              <a:buChar char="•"/>
            </a:pPr>
            <a:endParaRPr lang="en-GB" dirty="0"/>
          </a:p>
        </p:txBody>
      </p:sp>
      <p:pic>
        <p:nvPicPr>
          <p:cNvPr id="5" name="Audio 4">
            <a:hlinkClick r:id="" action="ppaction://media"/>
            <a:extLst>
              <a:ext uri="{FF2B5EF4-FFF2-40B4-BE49-F238E27FC236}">
                <a16:creationId xmlns:a16="http://schemas.microsoft.com/office/drawing/2014/main" id="{23C8DEBE-81D8-CA85-0411-E3BC54CB4B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2348">
        <p:fade/>
      </p:transition>
    </mc:Choice>
    <mc:Fallback xmlns="">
      <p:transition spd="med" advTm="82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F514338-A4E3-4975-A6C2-57DC432D9112}"/>
              </a:ext>
            </a:extLst>
          </p:cNvPr>
          <p:cNvSpPr>
            <a:spLocks noGrp="1"/>
          </p:cNvSpPr>
          <p:nvPr>
            <p:ph type="title"/>
          </p:nvPr>
        </p:nvSpPr>
        <p:spPr>
          <a:xfrm>
            <a:off x="1341884" y="807706"/>
            <a:ext cx="6635750" cy="490537"/>
          </a:xfrm>
        </p:spPr>
        <p:txBody>
          <a:bodyPr>
            <a:noAutofit/>
          </a:bodyPr>
          <a:lstStyle/>
          <a:p>
            <a:r>
              <a:rPr lang="en-GB" altLang="en-US" dirty="0"/>
              <a:t>Balance of meals</a:t>
            </a:r>
          </a:p>
        </p:txBody>
      </p:sp>
      <p:sp>
        <p:nvSpPr>
          <p:cNvPr id="4" name="TextBox 3">
            <a:extLst>
              <a:ext uri="{FF2B5EF4-FFF2-40B4-BE49-F238E27FC236}">
                <a16:creationId xmlns:a16="http://schemas.microsoft.com/office/drawing/2014/main" id="{E70D4AAA-D138-4C13-92E5-563CFCDA6F3F}"/>
              </a:ext>
            </a:extLst>
          </p:cNvPr>
          <p:cNvSpPr txBox="1"/>
          <p:nvPr/>
        </p:nvSpPr>
        <p:spPr>
          <a:xfrm>
            <a:off x="1773932" y="1582340"/>
            <a:ext cx="9217024" cy="387798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Meals source of:</a:t>
            </a:r>
          </a:p>
          <a:p>
            <a:pPr marL="952393" lvl="1" indent="-342900">
              <a:buFont typeface="Arial" panose="020B0604020202020204" pitchFamily="34" charset="0"/>
              <a:buChar char="•"/>
            </a:pPr>
            <a:r>
              <a:rPr lang="en-GB" sz="1800" dirty="0"/>
              <a:t>Protein</a:t>
            </a:r>
          </a:p>
          <a:p>
            <a:pPr marL="952393" lvl="1" indent="-342900">
              <a:buFont typeface="Arial" panose="020B0604020202020204" pitchFamily="34" charset="0"/>
              <a:buChar char="•"/>
            </a:pPr>
            <a:r>
              <a:rPr lang="en-GB" sz="1800" dirty="0"/>
              <a:t>Fibre</a:t>
            </a:r>
          </a:p>
          <a:p>
            <a:pPr marL="952393" lvl="1" indent="-342900">
              <a:buFont typeface="Arial" panose="020B0604020202020204" pitchFamily="34" charset="0"/>
              <a:buChar char="•"/>
            </a:pPr>
            <a:r>
              <a:rPr lang="en-GB" sz="1800" dirty="0"/>
              <a:t>Nutrients</a:t>
            </a:r>
          </a:p>
          <a:p>
            <a:pPr marL="342900" indent="-342900">
              <a:lnSpc>
                <a:spcPct val="150000"/>
              </a:lnSpc>
              <a:buFont typeface="Arial" panose="020B0604020202020204" pitchFamily="34" charset="0"/>
              <a:buChar char="•"/>
            </a:pPr>
            <a:r>
              <a:rPr lang="en-GB" sz="2800" dirty="0"/>
              <a:t>Nutritional adequacy</a:t>
            </a:r>
          </a:p>
          <a:p>
            <a:pPr marL="342900" indent="-342900">
              <a:lnSpc>
                <a:spcPct val="150000"/>
              </a:lnSpc>
              <a:buFont typeface="Arial" panose="020B0604020202020204" pitchFamily="34" charset="0"/>
              <a:buChar char="•"/>
            </a:pPr>
            <a:r>
              <a:rPr lang="en-GB" sz="2800" dirty="0"/>
              <a:t>Nutritional quality</a:t>
            </a:r>
          </a:p>
          <a:p>
            <a:pPr marL="342900" indent="-342900">
              <a:lnSpc>
                <a:spcPct val="150000"/>
              </a:lnSpc>
              <a:buFont typeface="Arial" panose="020B0604020202020204" pitchFamily="34" charset="0"/>
              <a:buChar char="•"/>
            </a:pPr>
            <a:r>
              <a:rPr lang="en-GB" sz="2800" dirty="0"/>
              <a:t>‘Problematic foods’</a:t>
            </a:r>
          </a:p>
          <a:p>
            <a:endParaRPr lang="en-GB" dirty="0"/>
          </a:p>
        </p:txBody>
      </p:sp>
      <p:pic>
        <p:nvPicPr>
          <p:cNvPr id="5" name="Picture 4">
            <a:extLst>
              <a:ext uri="{FF2B5EF4-FFF2-40B4-BE49-F238E27FC236}">
                <a16:creationId xmlns:a16="http://schemas.microsoft.com/office/drawing/2014/main" id="{6B29D272-8A81-472D-8D4C-3B93C58B88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3" t="5803" r="7550" b="7142"/>
          <a:stretch/>
        </p:blipFill>
        <p:spPr bwMode="auto">
          <a:xfrm>
            <a:off x="6967548" y="1074918"/>
            <a:ext cx="4038600" cy="4019660"/>
          </a:xfrm>
          <a:prstGeom prst="rect">
            <a:avLst/>
          </a:prstGeom>
          <a:noFill/>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D14D50FD-7D32-3969-8136-83FC87ACB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163203676"/>
      </p:ext>
    </p:extLst>
  </p:cSld>
  <p:clrMapOvr>
    <a:masterClrMapping/>
  </p:clrMapOvr>
  <mc:AlternateContent xmlns:mc="http://schemas.openxmlformats.org/markup-compatibility/2006" xmlns:p14="http://schemas.microsoft.com/office/powerpoint/2010/main">
    <mc:Choice Requires="p14">
      <p:transition spd="med" p14:dur="700" advTm="88069">
        <p:fade/>
      </p:transition>
    </mc:Choice>
    <mc:Fallback xmlns="">
      <p:transition spd="med" advTm="88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0A1-B589-4E8F-B6C3-D31B99193359}"/>
              </a:ext>
            </a:extLst>
          </p:cNvPr>
          <p:cNvSpPr>
            <a:spLocks noGrp="1"/>
          </p:cNvSpPr>
          <p:nvPr>
            <p:ph type="title"/>
          </p:nvPr>
        </p:nvSpPr>
        <p:spPr/>
        <p:txBody>
          <a:bodyPr/>
          <a:lstStyle/>
          <a:p>
            <a:r>
              <a:rPr lang="en-GB" dirty="0"/>
              <a:t>Overview of content</a:t>
            </a:r>
          </a:p>
        </p:txBody>
      </p:sp>
      <p:sp>
        <p:nvSpPr>
          <p:cNvPr id="3" name="Content Placeholder 2">
            <a:extLst>
              <a:ext uri="{FF2B5EF4-FFF2-40B4-BE49-F238E27FC236}">
                <a16:creationId xmlns:a16="http://schemas.microsoft.com/office/drawing/2014/main" id="{3DA30D0E-26C8-44CB-8FA6-AAF1B417C1A1}"/>
              </a:ext>
            </a:extLst>
          </p:cNvPr>
          <p:cNvSpPr>
            <a:spLocks noGrp="1"/>
          </p:cNvSpPr>
          <p:nvPr>
            <p:ph idx="1"/>
          </p:nvPr>
        </p:nvSpPr>
        <p:spPr>
          <a:xfrm>
            <a:off x="1218883" y="1844824"/>
            <a:ext cx="9751060" cy="4572000"/>
          </a:xfrm>
        </p:spPr>
        <p:txBody>
          <a:bodyPr/>
          <a:lstStyle/>
          <a:p>
            <a:r>
              <a:rPr lang="en-GB" dirty="0"/>
              <a:t>To introduce the bariatric (weight loss surgery) team</a:t>
            </a:r>
          </a:p>
          <a:p>
            <a:r>
              <a:rPr lang="en-GB" dirty="0"/>
              <a:t>Outline the types of weight loss surgery available at Gloucester Royal Hospital</a:t>
            </a:r>
          </a:p>
          <a:p>
            <a:r>
              <a:rPr lang="en-GB" dirty="0"/>
              <a:t>Provide an overview of the benefits and potential complications following weight loss surgery</a:t>
            </a:r>
          </a:p>
          <a:p>
            <a:r>
              <a:rPr lang="en-GB" dirty="0"/>
              <a:t>Explain the lifestyle and dietary changes necessary following weight loss surgery</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B4F1309E-32AD-CCA9-E633-600F346768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269495838"/>
      </p:ext>
    </p:extLst>
  </p:cSld>
  <p:clrMapOvr>
    <a:masterClrMapping/>
  </p:clrMapOvr>
  <mc:AlternateContent xmlns:mc="http://schemas.openxmlformats.org/markup-compatibility/2006" xmlns:p14="http://schemas.microsoft.com/office/powerpoint/2010/main">
    <mc:Choice Requires="p14">
      <p:transition spd="med" p14:dur="700" advTm="36451">
        <p:fade/>
      </p:transition>
    </mc:Choice>
    <mc:Fallback xmlns="">
      <p:transition spd="med" advTm="36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F514338-A4E3-4975-A6C2-57DC432D9112}"/>
              </a:ext>
            </a:extLst>
          </p:cNvPr>
          <p:cNvSpPr>
            <a:spLocks noGrp="1"/>
          </p:cNvSpPr>
          <p:nvPr>
            <p:ph type="title"/>
          </p:nvPr>
        </p:nvSpPr>
        <p:spPr>
          <a:xfrm>
            <a:off x="1341884" y="807706"/>
            <a:ext cx="6635750" cy="490537"/>
          </a:xfrm>
        </p:spPr>
        <p:txBody>
          <a:bodyPr>
            <a:noAutofit/>
          </a:bodyPr>
          <a:lstStyle/>
          <a:p>
            <a:r>
              <a:rPr lang="en-GB" altLang="en-US" dirty="0"/>
              <a:t>Portion size</a:t>
            </a:r>
          </a:p>
        </p:txBody>
      </p:sp>
      <p:graphicFrame>
        <p:nvGraphicFramePr>
          <p:cNvPr id="6" name="Content Placeholder 2">
            <a:extLst>
              <a:ext uri="{FF2B5EF4-FFF2-40B4-BE49-F238E27FC236}">
                <a16:creationId xmlns:a16="http://schemas.microsoft.com/office/drawing/2014/main" id="{DA76F6E6-05FD-4A29-9D9A-6B1C9B4859CB}"/>
              </a:ext>
            </a:extLst>
          </p:cNvPr>
          <p:cNvGraphicFramePr>
            <a:graphicFrameLocks/>
          </p:cNvGraphicFramePr>
          <p:nvPr>
            <p:extLst>
              <p:ext uri="{D42A27DB-BD31-4B8C-83A1-F6EECF244321}">
                <p14:modId xmlns:p14="http://schemas.microsoft.com/office/powerpoint/2010/main" val="2332430837"/>
              </p:ext>
            </p:extLst>
          </p:nvPr>
        </p:nvGraphicFramePr>
        <p:xfrm>
          <a:off x="1845940" y="1196752"/>
          <a:ext cx="8229600" cy="4103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053C3637-201E-90A1-DB85-E80B534C5C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4111531243"/>
      </p:ext>
    </p:extLst>
  </p:cSld>
  <p:clrMapOvr>
    <a:masterClrMapping/>
  </p:clrMapOvr>
  <mc:AlternateContent xmlns:mc="http://schemas.openxmlformats.org/markup-compatibility/2006" xmlns:p14="http://schemas.microsoft.com/office/powerpoint/2010/main">
    <mc:Choice Requires="p14">
      <p:transition spd="med" p14:dur="700" advTm="67353">
        <p:fade/>
      </p:transition>
    </mc:Choice>
    <mc:Fallback xmlns="">
      <p:transition spd="med" advTm="673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2631-1200-422B-A503-F8CEA75E6B5D}"/>
              </a:ext>
            </a:extLst>
          </p:cNvPr>
          <p:cNvSpPr>
            <a:spLocks noGrp="1"/>
          </p:cNvSpPr>
          <p:nvPr>
            <p:ph type="title"/>
          </p:nvPr>
        </p:nvSpPr>
        <p:spPr/>
        <p:txBody>
          <a:bodyPr/>
          <a:lstStyle/>
          <a:p>
            <a:r>
              <a:rPr lang="en-GB" dirty="0"/>
              <a:t>Eating behaviours</a:t>
            </a:r>
          </a:p>
        </p:txBody>
      </p:sp>
      <p:pic>
        <p:nvPicPr>
          <p:cNvPr id="5" name="Graphic 4" descr="Table and chairs with solid fill">
            <a:extLst>
              <a:ext uri="{FF2B5EF4-FFF2-40B4-BE49-F238E27FC236}">
                <a16:creationId xmlns:a16="http://schemas.microsoft.com/office/drawing/2014/main" id="{CDC8031D-3D11-4A16-9954-04B7A0622C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3685" y="1700808"/>
            <a:ext cx="914400" cy="914400"/>
          </a:xfrm>
          <a:prstGeom prst="rect">
            <a:avLst/>
          </a:prstGeom>
        </p:spPr>
      </p:pic>
      <p:pic>
        <p:nvPicPr>
          <p:cNvPr id="7" name="Graphic 6" descr="Brain in head with solid fill">
            <a:extLst>
              <a:ext uri="{FF2B5EF4-FFF2-40B4-BE49-F238E27FC236}">
                <a16:creationId xmlns:a16="http://schemas.microsoft.com/office/drawing/2014/main" id="{A24FFCCB-93F2-4C2A-B7F8-3C9A7E0041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7351" y="1700808"/>
            <a:ext cx="914400" cy="914400"/>
          </a:xfrm>
          <a:prstGeom prst="rect">
            <a:avLst/>
          </a:prstGeom>
        </p:spPr>
      </p:pic>
      <p:pic>
        <p:nvPicPr>
          <p:cNvPr id="9" name="Graphic 8" descr="Fork with solid fill">
            <a:extLst>
              <a:ext uri="{FF2B5EF4-FFF2-40B4-BE49-F238E27FC236}">
                <a16:creationId xmlns:a16="http://schemas.microsoft.com/office/drawing/2014/main" id="{6CF055A3-5AF0-40AD-B2C4-13D022AAC2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4372" y="1700808"/>
            <a:ext cx="914400" cy="914400"/>
          </a:xfrm>
          <a:prstGeom prst="rect">
            <a:avLst/>
          </a:prstGeom>
        </p:spPr>
      </p:pic>
      <p:pic>
        <p:nvPicPr>
          <p:cNvPr id="11" name="Graphic 10" descr="Television outline">
            <a:extLst>
              <a:ext uri="{FF2B5EF4-FFF2-40B4-BE49-F238E27FC236}">
                <a16:creationId xmlns:a16="http://schemas.microsoft.com/office/drawing/2014/main" id="{1F7E5194-6689-4D87-9B7B-CB1C6C14AE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44632" y="1700808"/>
            <a:ext cx="914400" cy="914400"/>
          </a:xfrm>
          <a:prstGeom prst="rect">
            <a:avLst/>
          </a:prstGeom>
        </p:spPr>
      </p:pic>
      <p:pic>
        <p:nvPicPr>
          <p:cNvPr id="13" name="Graphic 12" descr="Angel face with solid fill with solid fill">
            <a:extLst>
              <a:ext uri="{FF2B5EF4-FFF2-40B4-BE49-F238E27FC236}">
                <a16:creationId xmlns:a16="http://schemas.microsoft.com/office/drawing/2014/main" id="{C7981ABB-FBFA-43CE-9EF5-87E7EB7BC8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8372" y="3717032"/>
            <a:ext cx="914400" cy="914400"/>
          </a:xfrm>
          <a:prstGeom prst="rect">
            <a:avLst/>
          </a:prstGeom>
        </p:spPr>
      </p:pic>
      <p:sp>
        <p:nvSpPr>
          <p:cNvPr id="14" name="Rectangle: Rounded Corners 13">
            <a:extLst>
              <a:ext uri="{FF2B5EF4-FFF2-40B4-BE49-F238E27FC236}">
                <a16:creationId xmlns:a16="http://schemas.microsoft.com/office/drawing/2014/main" id="{8D36C832-2C37-4115-A9A2-1AFBAFD5CA5A}"/>
              </a:ext>
            </a:extLst>
          </p:cNvPr>
          <p:cNvSpPr/>
          <p:nvPr/>
        </p:nvSpPr>
        <p:spPr>
          <a:xfrm>
            <a:off x="2064714" y="2618027"/>
            <a:ext cx="244827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Mindful eating</a:t>
            </a:r>
          </a:p>
        </p:txBody>
      </p:sp>
      <p:sp>
        <p:nvSpPr>
          <p:cNvPr id="15" name="Rectangle: Rounded Corners 14">
            <a:extLst>
              <a:ext uri="{FF2B5EF4-FFF2-40B4-BE49-F238E27FC236}">
                <a16:creationId xmlns:a16="http://schemas.microsoft.com/office/drawing/2014/main" id="{BEF6DDA4-4328-4815-AC98-D573419154F9}"/>
              </a:ext>
            </a:extLst>
          </p:cNvPr>
          <p:cNvSpPr/>
          <p:nvPr/>
        </p:nvSpPr>
        <p:spPr>
          <a:xfrm>
            <a:off x="4753922" y="2618027"/>
            <a:ext cx="244827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20:20:20</a:t>
            </a:r>
          </a:p>
        </p:txBody>
      </p:sp>
      <p:sp>
        <p:nvSpPr>
          <p:cNvPr id="16" name="Rectangle: Rounded Corners 15">
            <a:extLst>
              <a:ext uri="{FF2B5EF4-FFF2-40B4-BE49-F238E27FC236}">
                <a16:creationId xmlns:a16="http://schemas.microsoft.com/office/drawing/2014/main" id="{B8D12C8C-AAB4-43A9-808D-00F0936140F0}"/>
              </a:ext>
            </a:extLst>
          </p:cNvPr>
          <p:cNvSpPr/>
          <p:nvPr/>
        </p:nvSpPr>
        <p:spPr>
          <a:xfrm>
            <a:off x="7839275" y="2577198"/>
            <a:ext cx="244827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Environment/distraction</a:t>
            </a:r>
          </a:p>
        </p:txBody>
      </p:sp>
      <p:sp>
        <p:nvSpPr>
          <p:cNvPr id="17" name="Rectangle: Rounded Corners 16">
            <a:extLst>
              <a:ext uri="{FF2B5EF4-FFF2-40B4-BE49-F238E27FC236}">
                <a16:creationId xmlns:a16="http://schemas.microsoft.com/office/drawing/2014/main" id="{8A3FEEF1-C7D1-48B0-9469-827B5936D188}"/>
              </a:ext>
            </a:extLst>
          </p:cNvPr>
          <p:cNvSpPr/>
          <p:nvPr/>
        </p:nvSpPr>
        <p:spPr>
          <a:xfrm>
            <a:off x="3321436" y="4581128"/>
            <a:ext cx="244827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Satiety</a:t>
            </a:r>
          </a:p>
        </p:txBody>
      </p:sp>
      <p:pic>
        <p:nvPicPr>
          <p:cNvPr id="20" name="Graphic 19" descr="Cough with solid fill">
            <a:extLst>
              <a:ext uri="{FF2B5EF4-FFF2-40B4-BE49-F238E27FC236}">
                <a16:creationId xmlns:a16="http://schemas.microsoft.com/office/drawing/2014/main" id="{24728C8E-E9FD-4EA6-A879-8E860AA7B4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83484" y="3679010"/>
            <a:ext cx="914400" cy="914400"/>
          </a:xfrm>
          <a:prstGeom prst="rect">
            <a:avLst/>
          </a:prstGeom>
        </p:spPr>
      </p:pic>
      <p:sp>
        <p:nvSpPr>
          <p:cNvPr id="21" name="Rectangle: Rounded Corners 20">
            <a:extLst>
              <a:ext uri="{FF2B5EF4-FFF2-40B4-BE49-F238E27FC236}">
                <a16:creationId xmlns:a16="http://schemas.microsoft.com/office/drawing/2014/main" id="{556C5C4B-86A2-4EA9-A602-BAF39F4D308A}"/>
              </a:ext>
            </a:extLst>
          </p:cNvPr>
          <p:cNvSpPr/>
          <p:nvPr/>
        </p:nvSpPr>
        <p:spPr>
          <a:xfrm>
            <a:off x="6419118" y="4581128"/>
            <a:ext cx="244827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Side effects</a:t>
            </a:r>
          </a:p>
        </p:txBody>
      </p:sp>
      <p:pic>
        <p:nvPicPr>
          <p:cNvPr id="4" name="Audio 3">
            <a:hlinkClick r:id="" action="ppaction://media"/>
            <a:extLst>
              <a:ext uri="{FF2B5EF4-FFF2-40B4-BE49-F238E27FC236}">
                <a16:creationId xmlns:a16="http://schemas.microsoft.com/office/drawing/2014/main" id="{EF1315F0-F9C8-5109-CAFC-1CEB8BFCDF7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064052463"/>
      </p:ext>
    </p:extLst>
  </p:cSld>
  <p:clrMapOvr>
    <a:masterClrMapping/>
  </p:clrMapOvr>
  <mc:AlternateContent xmlns:mc="http://schemas.openxmlformats.org/markup-compatibility/2006" xmlns:p14="http://schemas.microsoft.com/office/powerpoint/2010/main">
    <mc:Choice Requires="p14">
      <p:transition spd="med" p14:dur="700" advTm="77476">
        <p:fade/>
      </p:transition>
    </mc:Choice>
    <mc:Fallback xmlns="">
      <p:transition spd="med" advTm="77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26E70D-2C9C-47B0-B4F2-F846378DC386}"/>
              </a:ext>
            </a:extLst>
          </p:cNvPr>
          <p:cNvSpPr txBox="1"/>
          <p:nvPr/>
        </p:nvSpPr>
        <p:spPr>
          <a:xfrm>
            <a:off x="1629916" y="1433244"/>
            <a:ext cx="9217024" cy="498598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Aim 2 litres daily</a:t>
            </a:r>
          </a:p>
          <a:p>
            <a:pPr marL="342900" indent="-342900">
              <a:lnSpc>
                <a:spcPct val="150000"/>
              </a:lnSpc>
              <a:buFont typeface="Arial" panose="020B0604020202020204" pitchFamily="34" charset="0"/>
              <a:buChar char="•"/>
            </a:pPr>
            <a:r>
              <a:rPr lang="en-GB" sz="2800" dirty="0"/>
              <a:t>Helps prevent constipation &amp; dehydration</a:t>
            </a:r>
          </a:p>
          <a:p>
            <a:pPr marL="342900" indent="-342900">
              <a:lnSpc>
                <a:spcPct val="150000"/>
              </a:lnSpc>
              <a:buFont typeface="Arial" panose="020B0604020202020204" pitchFamily="34" charset="0"/>
              <a:buChar char="•"/>
            </a:pPr>
            <a:r>
              <a:rPr lang="en-GB" sz="2800" dirty="0"/>
              <a:t>Sips</a:t>
            </a:r>
          </a:p>
          <a:p>
            <a:pPr marL="342900" indent="-342900">
              <a:lnSpc>
                <a:spcPct val="150000"/>
              </a:lnSpc>
              <a:buFont typeface="Arial" panose="020B0604020202020204" pitchFamily="34" charset="0"/>
              <a:buChar char="•"/>
            </a:pPr>
            <a:r>
              <a:rPr lang="en-GB" sz="2800" dirty="0"/>
              <a:t>Timing with meals</a:t>
            </a:r>
          </a:p>
          <a:p>
            <a:pPr marL="342900" indent="-342900">
              <a:lnSpc>
                <a:spcPct val="150000"/>
              </a:lnSpc>
              <a:buFont typeface="Arial" panose="020B0604020202020204" pitchFamily="34" charset="0"/>
              <a:buChar char="•"/>
            </a:pPr>
            <a:r>
              <a:rPr lang="en-GB" sz="2800" dirty="0"/>
              <a:t>Calorie containing fluids</a:t>
            </a:r>
          </a:p>
          <a:p>
            <a:pPr marL="342900" indent="-342900">
              <a:lnSpc>
                <a:spcPct val="150000"/>
              </a:lnSpc>
              <a:buFont typeface="Arial" panose="020B0604020202020204" pitchFamily="34" charset="0"/>
              <a:buChar char="•"/>
            </a:pPr>
            <a:r>
              <a:rPr lang="en-GB" sz="2800" dirty="0"/>
              <a:t>Alcohol</a:t>
            </a:r>
          </a:p>
          <a:p>
            <a:pPr marL="342900" indent="-342900">
              <a:lnSpc>
                <a:spcPct val="150000"/>
              </a:lnSpc>
              <a:buFont typeface="Arial" panose="020B0604020202020204" pitchFamily="34" charset="0"/>
              <a:buChar char="•"/>
            </a:pPr>
            <a:r>
              <a:rPr lang="en-GB" sz="2800" dirty="0"/>
              <a:t>Fizzy drinks</a:t>
            </a:r>
          </a:p>
          <a:p>
            <a:pPr marL="342900" indent="-342900">
              <a:buFont typeface="Arial" panose="020B0604020202020204" pitchFamily="34" charset="0"/>
              <a:buChar char="•"/>
            </a:pPr>
            <a:endParaRPr lang="en-GB" dirty="0"/>
          </a:p>
        </p:txBody>
      </p:sp>
      <p:sp>
        <p:nvSpPr>
          <p:cNvPr id="2" name="Title 1">
            <a:extLst>
              <a:ext uri="{FF2B5EF4-FFF2-40B4-BE49-F238E27FC236}">
                <a16:creationId xmlns:a16="http://schemas.microsoft.com/office/drawing/2014/main" id="{E18ED15B-5756-4FF9-BF7A-CCD80F2C8CF4}"/>
              </a:ext>
            </a:extLst>
          </p:cNvPr>
          <p:cNvSpPr>
            <a:spLocks noGrp="1"/>
          </p:cNvSpPr>
          <p:nvPr>
            <p:ph type="title"/>
          </p:nvPr>
        </p:nvSpPr>
        <p:spPr/>
        <p:txBody>
          <a:bodyPr/>
          <a:lstStyle/>
          <a:p>
            <a:r>
              <a:rPr lang="en-GB" dirty="0"/>
              <a:t>Fluid</a:t>
            </a:r>
          </a:p>
        </p:txBody>
      </p:sp>
      <p:pic>
        <p:nvPicPr>
          <p:cNvPr id="11" name="Picture 10">
            <a:extLst>
              <a:ext uri="{FF2B5EF4-FFF2-40B4-BE49-F238E27FC236}">
                <a16:creationId xmlns:a16="http://schemas.microsoft.com/office/drawing/2014/main" id="{AA91A02E-B0AB-4DCB-9ADE-D2F8C606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949" y="3138760"/>
            <a:ext cx="3428994" cy="2285996"/>
          </a:xfrm>
          <a:prstGeom prst="rect">
            <a:avLst/>
          </a:prstGeom>
        </p:spPr>
      </p:pic>
      <p:pic>
        <p:nvPicPr>
          <p:cNvPr id="4" name="Audio 3">
            <a:hlinkClick r:id="" action="ppaction://media"/>
            <a:extLst>
              <a:ext uri="{FF2B5EF4-FFF2-40B4-BE49-F238E27FC236}">
                <a16:creationId xmlns:a16="http://schemas.microsoft.com/office/drawing/2014/main" id="{6048D3C1-2DC8-053E-12EE-5B2D3B8CCD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499076940"/>
      </p:ext>
    </p:extLst>
  </p:cSld>
  <p:clrMapOvr>
    <a:masterClrMapping/>
  </p:clrMapOvr>
  <mc:AlternateContent xmlns:mc="http://schemas.openxmlformats.org/markup-compatibility/2006" xmlns:p14="http://schemas.microsoft.com/office/powerpoint/2010/main">
    <mc:Choice Requires="p14">
      <p:transition spd="med" p14:dur="700" advTm="97340">
        <p:fade/>
      </p:transition>
    </mc:Choice>
    <mc:Fallback xmlns="">
      <p:transition spd="med" advTm="97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C6E6-4325-461A-AD20-01B850A6614F}"/>
              </a:ext>
            </a:extLst>
          </p:cNvPr>
          <p:cNvSpPr>
            <a:spLocks noGrp="1"/>
          </p:cNvSpPr>
          <p:nvPr>
            <p:ph type="title"/>
          </p:nvPr>
        </p:nvSpPr>
        <p:spPr>
          <a:xfrm>
            <a:off x="1485900" y="863158"/>
            <a:ext cx="6635750" cy="490537"/>
          </a:xfrm>
        </p:spPr>
        <p:txBody>
          <a:bodyPr wrap="square" anchor="ctr">
            <a:noAutofit/>
          </a:bodyPr>
          <a:lstStyle/>
          <a:p>
            <a:pPr>
              <a:lnSpc>
                <a:spcPct val="90000"/>
              </a:lnSpc>
            </a:pPr>
            <a:r>
              <a:rPr lang="en-GB" dirty="0"/>
              <a:t>Supplementation	</a:t>
            </a:r>
          </a:p>
        </p:txBody>
      </p:sp>
      <p:pic>
        <p:nvPicPr>
          <p:cNvPr id="6" name="Picture 5">
            <a:extLst>
              <a:ext uri="{FF2B5EF4-FFF2-40B4-BE49-F238E27FC236}">
                <a16:creationId xmlns:a16="http://schemas.microsoft.com/office/drawing/2014/main" id="{F496BF15-D1F2-4C01-BBDD-AB67491C4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6580" y="1772816"/>
            <a:ext cx="4074931" cy="2716364"/>
          </a:xfrm>
          <a:prstGeom prst="rect">
            <a:avLst/>
          </a:prstGeom>
        </p:spPr>
      </p:pic>
      <p:sp>
        <p:nvSpPr>
          <p:cNvPr id="7" name="TextBox 6">
            <a:extLst>
              <a:ext uri="{FF2B5EF4-FFF2-40B4-BE49-F238E27FC236}">
                <a16:creationId xmlns:a16="http://schemas.microsoft.com/office/drawing/2014/main" id="{5B699CFF-23CB-47C7-93C3-EE05E681818F}"/>
              </a:ext>
            </a:extLst>
          </p:cNvPr>
          <p:cNvSpPr txBox="1"/>
          <p:nvPr/>
        </p:nvSpPr>
        <p:spPr>
          <a:xfrm>
            <a:off x="1845940" y="1484784"/>
            <a:ext cx="5616624" cy="362650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Regular supplementation</a:t>
            </a:r>
          </a:p>
          <a:p>
            <a:pPr marL="952393" lvl="1" indent="-342900">
              <a:buFont typeface="Arial" panose="020B0604020202020204" pitchFamily="34" charset="0"/>
              <a:buChar char="•"/>
            </a:pPr>
            <a:r>
              <a:rPr lang="en-GB" sz="2000" dirty="0"/>
              <a:t>A-Z</a:t>
            </a:r>
          </a:p>
          <a:p>
            <a:pPr marL="952393" lvl="1" indent="-342900">
              <a:buFont typeface="Arial" panose="020B0604020202020204" pitchFamily="34" charset="0"/>
              <a:buChar char="•"/>
            </a:pPr>
            <a:r>
              <a:rPr lang="en-GB" sz="2000" dirty="0"/>
              <a:t>Vitamin-B12</a:t>
            </a:r>
          </a:p>
          <a:p>
            <a:pPr marL="952393" lvl="1" indent="-342900">
              <a:buFont typeface="Arial" panose="020B0604020202020204" pitchFamily="34" charset="0"/>
              <a:buChar char="•"/>
            </a:pPr>
            <a:r>
              <a:rPr lang="en-GB" sz="2000" dirty="0"/>
              <a:t>Vitamin-D</a:t>
            </a:r>
          </a:p>
          <a:p>
            <a:pPr marL="952393" lvl="1" indent="-342900">
              <a:buFont typeface="Arial" panose="020B0604020202020204" pitchFamily="34" charset="0"/>
              <a:buChar char="•"/>
            </a:pPr>
            <a:r>
              <a:rPr lang="en-GB" sz="2000" dirty="0"/>
              <a:t>Iron</a:t>
            </a:r>
          </a:p>
          <a:p>
            <a:pPr marL="952393" lvl="1" indent="-342900">
              <a:buFont typeface="Arial" panose="020B0604020202020204" pitchFamily="34" charset="0"/>
              <a:buChar char="•"/>
            </a:pPr>
            <a:r>
              <a:rPr lang="en-GB" sz="2000" dirty="0"/>
              <a:t>Calcium</a:t>
            </a:r>
          </a:p>
          <a:p>
            <a:pPr marL="342900" indent="-342900">
              <a:lnSpc>
                <a:spcPct val="150000"/>
              </a:lnSpc>
              <a:buFont typeface="Arial" panose="020B0604020202020204" pitchFamily="34" charset="0"/>
              <a:buChar char="•"/>
            </a:pPr>
            <a:r>
              <a:rPr lang="en-GB" sz="2800" dirty="0"/>
              <a:t>Blood tests &amp; follow-up</a:t>
            </a:r>
          </a:p>
          <a:p>
            <a:pPr marL="342900" indent="-342900">
              <a:lnSpc>
                <a:spcPct val="150000"/>
              </a:lnSpc>
              <a:buFont typeface="Arial" panose="020B0604020202020204" pitchFamily="34" charset="0"/>
              <a:buChar char="•"/>
            </a:pPr>
            <a:r>
              <a:rPr lang="en-GB" sz="2800" dirty="0"/>
              <a:t>Deficiency symptoms</a:t>
            </a:r>
            <a:endParaRPr lang="en-GB" dirty="0"/>
          </a:p>
        </p:txBody>
      </p:sp>
      <p:pic>
        <p:nvPicPr>
          <p:cNvPr id="9" name="Audio 8">
            <a:hlinkClick r:id="" action="ppaction://media"/>
            <a:extLst>
              <a:ext uri="{FF2B5EF4-FFF2-40B4-BE49-F238E27FC236}">
                <a16:creationId xmlns:a16="http://schemas.microsoft.com/office/drawing/2014/main" id="{F89C895C-588E-A130-EF49-8B9E0E9AF6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380904728"/>
      </p:ext>
    </p:extLst>
  </p:cSld>
  <p:clrMapOvr>
    <a:masterClrMapping/>
  </p:clrMapOvr>
  <mc:AlternateContent xmlns:mc="http://schemas.openxmlformats.org/markup-compatibility/2006" xmlns:p14="http://schemas.microsoft.com/office/powerpoint/2010/main">
    <mc:Choice Requires="p14">
      <p:transition spd="med" p14:dur="700" advTm="91909">
        <p:fade/>
      </p:transition>
    </mc:Choice>
    <mc:Fallback xmlns="">
      <p:transition spd="med" advTm="91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4D65-3E71-4D72-88F0-E70131DB9E0C}"/>
              </a:ext>
            </a:extLst>
          </p:cNvPr>
          <p:cNvSpPr>
            <a:spLocks noGrp="1"/>
          </p:cNvSpPr>
          <p:nvPr>
            <p:ph type="title"/>
          </p:nvPr>
        </p:nvSpPr>
        <p:spPr>
          <a:xfrm>
            <a:off x="1341884" y="764704"/>
            <a:ext cx="6635750" cy="490537"/>
          </a:xfrm>
        </p:spPr>
        <p:txBody>
          <a:bodyPr wrap="square" anchor="ctr">
            <a:noAutofit/>
          </a:bodyPr>
          <a:lstStyle/>
          <a:p>
            <a:pPr>
              <a:lnSpc>
                <a:spcPct val="90000"/>
              </a:lnSpc>
            </a:pPr>
            <a:r>
              <a:rPr lang="en-GB" dirty="0"/>
              <a:t>Other things to consider</a:t>
            </a:r>
          </a:p>
        </p:txBody>
      </p:sp>
      <p:graphicFrame>
        <p:nvGraphicFramePr>
          <p:cNvPr id="5" name="Content Placeholder 2">
            <a:extLst>
              <a:ext uri="{FF2B5EF4-FFF2-40B4-BE49-F238E27FC236}">
                <a16:creationId xmlns:a16="http://schemas.microsoft.com/office/drawing/2014/main" id="{143351DE-ED60-76D4-57B2-8CF1C1873550}"/>
              </a:ext>
            </a:extLst>
          </p:cNvPr>
          <p:cNvGraphicFramePr>
            <a:graphicFrameLocks noGrp="1"/>
          </p:cNvGraphicFramePr>
          <p:nvPr>
            <p:ph idx="1"/>
            <p:extLst>
              <p:ext uri="{D42A27DB-BD31-4B8C-83A1-F6EECF244321}">
                <p14:modId xmlns:p14="http://schemas.microsoft.com/office/powerpoint/2010/main" val="1629321933"/>
              </p:ext>
            </p:extLst>
          </p:nvPr>
        </p:nvGraphicFramePr>
        <p:xfrm>
          <a:off x="2494012" y="1556792"/>
          <a:ext cx="7643192" cy="43918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7E5A4E53-D57E-F02A-2290-569A4DDCD0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733264142"/>
      </p:ext>
    </p:extLst>
  </p:cSld>
  <p:clrMapOvr>
    <a:masterClrMapping/>
  </p:clrMapOvr>
  <mc:AlternateContent xmlns:mc="http://schemas.openxmlformats.org/markup-compatibility/2006" xmlns:p14="http://schemas.microsoft.com/office/powerpoint/2010/main">
    <mc:Choice Requires="p14">
      <p:transition spd="med" p14:dur="700" advTm="72099">
        <p:fade/>
      </p:transition>
    </mc:Choice>
    <mc:Fallback xmlns="">
      <p:transition spd="med" advTm="72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expect</a:t>
            </a:r>
          </a:p>
        </p:txBody>
      </p:sp>
      <p:pic>
        <p:nvPicPr>
          <p:cNvPr id="3" name="Audio 2">
            <a:hlinkClick r:id="" action="ppaction://media"/>
            <a:extLst>
              <a:ext uri="{FF2B5EF4-FFF2-40B4-BE49-F238E27FC236}">
                <a16:creationId xmlns:a16="http://schemas.microsoft.com/office/drawing/2014/main" id="{72A5D07E-4369-B22D-D787-1369F0BE2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9813460"/>
      </p:ext>
    </p:extLst>
  </p:cSld>
  <p:clrMapOvr>
    <a:masterClrMapping/>
  </p:clrMapOvr>
  <mc:AlternateContent xmlns:mc="http://schemas.openxmlformats.org/markup-compatibility/2006" xmlns:p14="http://schemas.microsoft.com/office/powerpoint/2010/main">
    <mc:Choice Requires="p14">
      <p:transition spd="med" p14:dur="700" advTm="4980">
        <p:fade/>
      </p:transition>
    </mc:Choice>
    <mc:Fallback xmlns="">
      <p:transition spd="med" advTm="4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8D8100-0075-48B3-99DB-3254CD576AF6}"/>
              </a:ext>
            </a:extLst>
          </p:cNvPr>
          <p:cNvSpPr>
            <a:spLocks noGrp="1"/>
          </p:cNvSpPr>
          <p:nvPr>
            <p:ph type="title"/>
          </p:nvPr>
        </p:nvSpPr>
        <p:spPr/>
        <p:txBody>
          <a:bodyPr/>
          <a:lstStyle/>
          <a:p>
            <a:r>
              <a:rPr lang="en-GB" dirty="0"/>
              <a:t>What to expect after surgery</a:t>
            </a:r>
          </a:p>
        </p:txBody>
      </p:sp>
      <p:sp>
        <p:nvSpPr>
          <p:cNvPr id="7" name="TextBox 6">
            <a:extLst>
              <a:ext uri="{FF2B5EF4-FFF2-40B4-BE49-F238E27FC236}">
                <a16:creationId xmlns:a16="http://schemas.microsoft.com/office/drawing/2014/main" id="{E9969787-DB52-420E-AA98-BDD15521FC15}"/>
              </a:ext>
            </a:extLst>
          </p:cNvPr>
          <p:cNvSpPr txBox="1"/>
          <p:nvPr/>
        </p:nvSpPr>
        <p:spPr>
          <a:xfrm>
            <a:off x="1253774" y="1844824"/>
            <a:ext cx="10097222" cy="313932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800" dirty="0"/>
              <a:t>Most people will lose weight but remain in the ‘overweight’ or ‘obese’ BMI classification</a:t>
            </a:r>
          </a:p>
          <a:p>
            <a:pPr marL="342900" indent="-342900">
              <a:spcAft>
                <a:spcPts val="1200"/>
              </a:spcAft>
              <a:buFont typeface="Arial" panose="020B0604020202020204" pitchFamily="34" charset="0"/>
              <a:buChar char="•"/>
            </a:pPr>
            <a:r>
              <a:rPr lang="en-GB" sz="2800" dirty="0"/>
              <a:t>Weight loss varies from one person to another</a:t>
            </a:r>
          </a:p>
          <a:p>
            <a:pPr marL="342900" indent="-342900">
              <a:spcAft>
                <a:spcPts val="1200"/>
              </a:spcAft>
              <a:buFont typeface="Arial" panose="020B0604020202020204" pitchFamily="34" charset="0"/>
              <a:buChar char="•"/>
            </a:pPr>
            <a:r>
              <a:rPr lang="en-GB" sz="2800" dirty="0"/>
              <a:t>At 1 year post-op, most will have lost 50% of their excess body weight</a:t>
            </a:r>
          </a:p>
          <a:p>
            <a:pPr marL="342900" indent="-342900">
              <a:buFont typeface="Arial" panose="020B0604020202020204" pitchFamily="34" charset="0"/>
              <a:buChar char="•"/>
            </a:pPr>
            <a:r>
              <a:rPr lang="en-GB" sz="2800" dirty="0"/>
              <a:t>Surgery is a tool, it won’t do all the work for you</a:t>
            </a:r>
            <a:endParaRPr lang="en-GB" dirty="0"/>
          </a:p>
        </p:txBody>
      </p:sp>
      <p:pic>
        <p:nvPicPr>
          <p:cNvPr id="3" name="Audio 2">
            <a:hlinkClick r:id="" action="ppaction://media"/>
            <a:extLst>
              <a:ext uri="{FF2B5EF4-FFF2-40B4-BE49-F238E27FC236}">
                <a16:creationId xmlns:a16="http://schemas.microsoft.com/office/drawing/2014/main" id="{510A6B27-65DD-FBB5-9B38-F3E3C9CE05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038220890"/>
      </p:ext>
    </p:extLst>
  </p:cSld>
  <p:clrMapOvr>
    <a:masterClrMapping/>
  </p:clrMapOvr>
  <mc:AlternateContent xmlns:mc="http://schemas.openxmlformats.org/markup-compatibility/2006" xmlns:p14="http://schemas.microsoft.com/office/powerpoint/2010/main">
    <mc:Choice Requires="p14">
      <p:transition spd="med" p14:dur="700" advTm="79627">
        <p:fade/>
      </p:transition>
    </mc:Choice>
    <mc:Fallback xmlns="">
      <p:transition spd="med" advTm="79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3F98-7447-4680-A80F-030418E712F4}"/>
              </a:ext>
            </a:extLst>
          </p:cNvPr>
          <p:cNvSpPr>
            <a:spLocks noGrp="1"/>
          </p:cNvSpPr>
          <p:nvPr>
            <p:ph type="title"/>
          </p:nvPr>
        </p:nvSpPr>
        <p:spPr>
          <a:xfrm>
            <a:off x="1341884" y="816887"/>
            <a:ext cx="6635750" cy="490537"/>
          </a:xfrm>
        </p:spPr>
        <p:txBody>
          <a:bodyPr>
            <a:noAutofit/>
          </a:bodyPr>
          <a:lstStyle/>
          <a:p>
            <a:r>
              <a:rPr lang="en-GB" dirty="0"/>
              <a:t>Noticing positive change</a:t>
            </a:r>
          </a:p>
        </p:txBody>
      </p:sp>
      <p:sp>
        <p:nvSpPr>
          <p:cNvPr id="3" name="Content Placeholder 2">
            <a:extLst>
              <a:ext uri="{FF2B5EF4-FFF2-40B4-BE49-F238E27FC236}">
                <a16:creationId xmlns:a16="http://schemas.microsoft.com/office/drawing/2014/main" id="{9D4A24E5-90C2-4E6B-8C93-8F536F92D35F}"/>
              </a:ext>
            </a:extLst>
          </p:cNvPr>
          <p:cNvSpPr>
            <a:spLocks noGrp="1"/>
          </p:cNvSpPr>
          <p:nvPr>
            <p:ph idx="1"/>
          </p:nvPr>
        </p:nvSpPr>
        <p:spPr>
          <a:xfrm>
            <a:off x="1701924" y="1700808"/>
            <a:ext cx="8229600" cy="5344445"/>
          </a:xfrm>
        </p:spPr>
        <p:txBody>
          <a:bodyPr>
            <a:normAutofit/>
          </a:bodyPr>
          <a:lstStyle/>
          <a:p>
            <a:pPr>
              <a:lnSpc>
                <a:spcPct val="150000"/>
              </a:lnSpc>
            </a:pPr>
            <a:r>
              <a:rPr lang="en-GB" dirty="0"/>
              <a:t>Not all about weight </a:t>
            </a:r>
          </a:p>
          <a:p>
            <a:pPr>
              <a:lnSpc>
                <a:spcPct val="150000"/>
              </a:lnSpc>
            </a:pPr>
            <a:r>
              <a:rPr lang="en-GB" dirty="0"/>
              <a:t>Health improvements</a:t>
            </a:r>
          </a:p>
          <a:p>
            <a:pPr>
              <a:lnSpc>
                <a:spcPct val="150000"/>
              </a:lnSpc>
            </a:pPr>
            <a:r>
              <a:rPr lang="en-GB" dirty="0"/>
              <a:t>Quality of life</a:t>
            </a:r>
          </a:p>
          <a:p>
            <a:pPr>
              <a:lnSpc>
                <a:spcPct val="150000"/>
              </a:lnSpc>
            </a:pPr>
            <a:r>
              <a:rPr lang="en-GB" dirty="0"/>
              <a:t>Ability to do things</a:t>
            </a:r>
          </a:p>
        </p:txBody>
      </p:sp>
      <p:pic>
        <p:nvPicPr>
          <p:cNvPr id="5" name="Graphic 4" descr="Scales of justice with solid fill">
            <a:extLst>
              <a:ext uri="{FF2B5EF4-FFF2-40B4-BE49-F238E27FC236}">
                <a16:creationId xmlns:a16="http://schemas.microsoft.com/office/drawing/2014/main" id="{4F4D961F-2AE6-4E14-AD16-596020F1C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4692" y="1484784"/>
            <a:ext cx="2185392" cy="2185392"/>
          </a:xfrm>
          <a:prstGeom prst="rect">
            <a:avLst/>
          </a:prstGeom>
        </p:spPr>
      </p:pic>
      <p:pic>
        <p:nvPicPr>
          <p:cNvPr id="7" name="Audio 6">
            <a:hlinkClick r:id="" action="ppaction://media"/>
            <a:extLst>
              <a:ext uri="{FF2B5EF4-FFF2-40B4-BE49-F238E27FC236}">
                <a16:creationId xmlns:a16="http://schemas.microsoft.com/office/drawing/2014/main" id="{A80455FF-139D-7640-BAD2-7D79B8B12F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268452902"/>
      </p:ext>
    </p:extLst>
  </p:cSld>
  <p:clrMapOvr>
    <a:masterClrMapping/>
  </p:clrMapOvr>
  <mc:AlternateContent xmlns:mc="http://schemas.openxmlformats.org/markup-compatibility/2006" xmlns:p14="http://schemas.microsoft.com/office/powerpoint/2010/main">
    <mc:Choice Requires="p14">
      <p:transition spd="med" p14:dur="700" advTm="50555">
        <p:fade/>
      </p:transition>
    </mc:Choice>
    <mc:Fallback xmlns="">
      <p:transition spd="med" advTm="50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TextBox 2">
            <a:extLst>
              <a:ext uri="{FF2B5EF4-FFF2-40B4-BE49-F238E27FC236}">
                <a16:creationId xmlns:a16="http://schemas.microsoft.com/office/drawing/2014/main" id="{155DA8B8-F42C-4CB1-AFAB-8E17720079E2}"/>
              </a:ext>
            </a:extLst>
          </p:cNvPr>
          <p:cNvSpPr txBox="1"/>
          <p:nvPr/>
        </p:nvSpPr>
        <p:spPr>
          <a:xfrm>
            <a:off x="3801772" y="4581128"/>
            <a:ext cx="8352928" cy="523220"/>
          </a:xfrm>
          <a:prstGeom prst="rect">
            <a:avLst/>
          </a:prstGeom>
          <a:noFill/>
        </p:spPr>
        <p:txBody>
          <a:bodyPr wrap="square" rtlCol="0">
            <a:spAutoFit/>
          </a:bodyPr>
          <a:lstStyle/>
          <a:p>
            <a:pPr>
              <a:spcAft>
                <a:spcPts val="1200"/>
              </a:spcAft>
            </a:pPr>
            <a:r>
              <a:rPr lang="en-GB" sz="2800" dirty="0"/>
              <a:t>Respond to your opt in letter and come and meet us!</a:t>
            </a:r>
            <a:endParaRPr lang="en-GB" dirty="0"/>
          </a:p>
        </p:txBody>
      </p:sp>
      <p:pic>
        <p:nvPicPr>
          <p:cNvPr id="4" name="Audio 3">
            <a:hlinkClick r:id="" action="ppaction://media"/>
            <a:extLst>
              <a:ext uri="{FF2B5EF4-FFF2-40B4-BE49-F238E27FC236}">
                <a16:creationId xmlns:a16="http://schemas.microsoft.com/office/drawing/2014/main" id="{8339BB5C-EE66-4A6D-DC97-7F16CBD6E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4180645226"/>
      </p:ext>
    </p:extLst>
  </p:cSld>
  <p:clrMapOvr>
    <a:masterClrMapping/>
  </p:clrMapOvr>
  <mc:AlternateContent xmlns:mc="http://schemas.openxmlformats.org/markup-compatibility/2006" xmlns:p14="http://schemas.microsoft.com/office/powerpoint/2010/main">
    <mc:Choice Requires="p14">
      <p:transition spd="med" p14:dur="700" advTm="13979">
        <p:fade/>
      </p:transition>
    </mc:Choice>
    <mc:Fallback xmlns="">
      <p:transition spd="med" advTm="13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C422-AF08-4D38-B891-950D5E412D00}"/>
              </a:ext>
            </a:extLst>
          </p:cNvPr>
          <p:cNvSpPr>
            <a:spLocks noGrp="1"/>
          </p:cNvSpPr>
          <p:nvPr>
            <p:ph type="title"/>
          </p:nvPr>
        </p:nvSpPr>
        <p:spPr/>
        <p:txBody>
          <a:bodyPr/>
          <a:lstStyle/>
          <a:p>
            <a:r>
              <a:rPr lang="en-GB" dirty="0"/>
              <a:t>More information</a:t>
            </a:r>
          </a:p>
        </p:txBody>
      </p:sp>
      <p:sp>
        <p:nvSpPr>
          <p:cNvPr id="3" name="Content Placeholder 2">
            <a:extLst>
              <a:ext uri="{FF2B5EF4-FFF2-40B4-BE49-F238E27FC236}">
                <a16:creationId xmlns:a16="http://schemas.microsoft.com/office/drawing/2014/main" id="{8F953011-ADDD-4F95-8AC7-8DE11CC0E29B}"/>
              </a:ext>
            </a:extLst>
          </p:cNvPr>
          <p:cNvSpPr>
            <a:spLocks noGrp="1"/>
          </p:cNvSpPr>
          <p:nvPr>
            <p:ph idx="1"/>
          </p:nvPr>
        </p:nvSpPr>
        <p:spPr>
          <a:xfrm>
            <a:off x="1218883" y="1478619"/>
            <a:ext cx="9751060" cy="4572000"/>
          </a:xfrm>
        </p:spPr>
        <p:txBody>
          <a:bodyPr>
            <a:normAutofit fontScale="85000" lnSpcReduction="20000"/>
          </a:bodyPr>
          <a:lstStyle/>
          <a:p>
            <a:pPr marL="0" indent="0">
              <a:lnSpc>
                <a:spcPct val="107000"/>
              </a:lnSpc>
              <a:spcBef>
                <a:spcPts val="600"/>
              </a:spcBef>
              <a:spcAft>
                <a:spcPts val="600"/>
              </a:spcAft>
              <a:buNone/>
            </a:pPr>
            <a:r>
              <a:rPr lang="en-US" sz="1800" dirty="0">
                <a:effectLst/>
                <a:ea typeface="Calibri" panose="020F0502020204030204" pitchFamily="34" charset="0"/>
                <a:cs typeface="Times New Roman" panose="02020603050405020304" pitchFamily="18" charset="0"/>
              </a:rPr>
              <a:t>There can be a lot of misinformation out there on bariatric surgery. Below is a list of trusted resources where you can gain further information. If you have any specific questions, please do not hesitate to ask one of the team.</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US" sz="1800" b="1" dirty="0">
                <a:effectLst/>
                <a:ea typeface="Calibri" panose="020F0502020204030204" pitchFamily="34" charset="0"/>
                <a:cs typeface="Times New Roman" panose="02020603050405020304" pitchFamily="18" charset="0"/>
              </a:rPr>
              <a:t>Bariatric surgery videos.</a:t>
            </a:r>
            <a:r>
              <a:rPr lang="en-US" sz="1800" dirty="0">
                <a:effectLst/>
                <a:ea typeface="Calibri" panose="020F0502020204030204" pitchFamily="34" charset="0"/>
                <a:cs typeface="Times New Roman" panose="02020603050405020304" pitchFamily="18" charset="0"/>
              </a:rPr>
              <a:t> </a:t>
            </a:r>
            <a:r>
              <a:rPr lang="en-GB" sz="1800" i="1" dirty="0">
                <a:effectLst/>
                <a:ea typeface="Calibri" panose="020F0502020204030204" pitchFamily="34" charset="0"/>
                <a:cs typeface="Times New Roman" panose="02020603050405020304" pitchFamily="18" charset="0"/>
              </a:rPr>
              <a:t>Have a listen to one of our Bariatric surgeons, Mr Oliver Old, talking about what you can expect from bariatric surgery </a:t>
            </a:r>
            <a:r>
              <a:rPr lang="en-GB" sz="1800" u="sng" dirty="0">
                <a:solidFill>
                  <a:srgbClr val="9454C3"/>
                </a:solidFill>
                <a:effectLst/>
                <a:ea typeface="Calibri" panose="020F0502020204030204" pitchFamily="34" charset="0"/>
                <a:cs typeface="Times New Roman" panose="02020603050405020304" pitchFamily="18" charset="0"/>
                <a:hlinkClick r:id="rId4"/>
              </a:rPr>
              <a:t>https://www.gloshospitals.nhs.uk/our-services/services-we-offer/specialist-weight-management/</a:t>
            </a:r>
            <a:r>
              <a:rPr lang="en-GB" sz="1800" i="1" dirty="0">
                <a:effectLst/>
                <a:ea typeface="Calibri" panose="020F0502020204030204" pitchFamily="34" charset="0"/>
                <a:cs typeface="Times New Roman" panose="02020603050405020304" pitchFamily="18" charset="0"/>
              </a:rPr>
              <a:t> </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US" sz="1800" b="1" dirty="0">
                <a:effectLst/>
                <a:ea typeface="Calibri" panose="020F0502020204030204" pitchFamily="34" charset="0"/>
                <a:cs typeface="Times New Roman" panose="02020603050405020304" pitchFamily="18" charset="0"/>
              </a:rPr>
              <a:t>Weight loss surgery information.</a:t>
            </a:r>
            <a:r>
              <a:rPr lang="en-US" sz="1800" dirty="0">
                <a:effectLst/>
                <a:ea typeface="Calibri" panose="020F0502020204030204" pitchFamily="34" charset="0"/>
                <a:cs typeface="Times New Roman" panose="02020603050405020304" pitchFamily="18" charset="0"/>
              </a:rPr>
              <a:t> </a:t>
            </a:r>
            <a:r>
              <a:rPr lang="en-GB" sz="1800" i="1" dirty="0">
                <a:effectLst/>
                <a:ea typeface="Calibri" panose="020F0502020204030204" pitchFamily="34" charset="0"/>
                <a:cs typeface="Times New Roman" panose="02020603050405020304" pitchFamily="18" charset="0"/>
              </a:rPr>
              <a:t>Provides general information on all types of surgery, complications, dietary recommendations, surgeons, support groups and more. </a:t>
            </a:r>
            <a:r>
              <a:rPr lang="en-GB" sz="1800" u="sng" dirty="0">
                <a:solidFill>
                  <a:srgbClr val="9454C3"/>
                </a:solidFill>
                <a:effectLst/>
                <a:ea typeface="Calibri" panose="020F0502020204030204" pitchFamily="34" charset="0"/>
                <a:cs typeface="Times New Roman" panose="02020603050405020304" pitchFamily="18" charset="0"/>
                <a:hlinkClick r:id="rId5"/>
              </a:rPr>
              <a:t>http://www.wlsinfo.org.uk/</a:t>
            </a:r>
            <a:r>
              <a:rPr lang="en-GB" sz="1800" dirty="0">
                <a:effectLst/>
                <a:ea typeface="Calibri" panose="020F0502020204030204" pitchFamily="34" charset="0"/>
                <a:cs typeface="Times New Roman" panose="02020603050405020304" pitchFamily="18" charset="0"/>
              </a:rPr>
              <a:t> </a:t>
            </a: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GB" sz="1800" b="1" dirty="0">
                <a:effectLst/>
                <a:ea typeface="Calibri" panose="020F0502020204030204" pitchFamily="34" charset="0"/>
                <a:cs typeface="Times New Roman" panose="02020603050405020304" pitchFamily="18" charset="0"/>
              </a:rPr>
              <a:t>Weight loss surgery information.</a:t>
            </a:r>
            <a:r>
              <a:rPr lang="en-GB" sz="1800" dirty="0">
                <a:effectLst/>
                <a:ea typeface="Calibri" panose="020F0502020204030204" pitchFamily="34" charset="0"/>
                <a:cs typeface="Times New Roman" panose="02020603050405020304" pitchFamily="18" charset="0"/>
              </a:rPr>
              <a:t> </a:t>
            </a:r>
            <a:r>
              <a:rPr lang="en-GB" sz="1800" i="1" dirty="0">
                <a:effectLst/>
                <a:ea typeface="Calibri" panose="020F0502020204030204" pitchFamily="34" charset="0"/>
                <a:cs typeface="Times New Roman" panose="02020603050405020304" pitchFamily="18" charset="0"/>
              </a:rPr>
              <a:t>Discusses options, benefits, risks and long term recommendations</a:t>
            </a:r>
            <a:r>
              <a:rPr lang="en-GB" sz="1800" dirty="0">
                <a:effectLst/>
                <a:ea typeface="Calibri" panose="020F0502020204030204" pitchFamily="34" charset="0"/>
                <a:cs typeface="Times New Roman" panose="02020603050405020304" pitchFamily="18" charset="0"/>
              </a:rPr>
              <a:t>. </a:t>
            </a:r>
            <a:r>
              <a:rPr lang="en-GB" sz="1800" u="sng" dirty="0">
                <a:solidFill>
                  <a:srgbClr val="9454C3"/>
                </a:solidFill>
                <a:effectLst/>
                <a:ea typeface="Calibri" panose="020F0502020204030204" pitchFamily="34" charset="0"/>
                <a:cs typeface="Times New Roman" panose="02020603050405020304" pitchFamily="18" charset="0"/>
                <a:hlinkClick r:id="rId6"/>
              </a:rPr>
              <a:t>https://patient.info/healthy-living/obesity-overweight/weight-loss-surgery</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GB" sz="1800" b="1" dirty="0">
                <a:effectLst/>
                <a:ea typeface="Calibri" panose="020F0502020204030204" pitchFamily="34" charset="0"/>
                <a:cs typeface="Times New Roman" panose="02020603050405020304" pitchFamily="18" charset="0"/>
              </a:rPr>
              <a:t>Weight loss surgery information.</a:t>
            </a:r>
            <a:r>
              <a:rPr lang="en-GB" sz="1800" dirty="0">
                <a:effectLst/>
                <a:ea typeface="Calibri" panose="020F0502020204030204" pitchFamily="34" charset="0"/>
                <a:cs typeface="Times New Roman" panose="02020603050405020304" pitchFamily="18" charset="0"/>
              </a:rPr>
              <a:t> NHS website contains information on types of surgery, risks and life after surgery. </a:t>
            </a:r>
            <a:r>
              <a:rPr lang="en-GB" sz="1800" u="sng" dirty="0">
                <a:solidFill>
                  <a:srgbClr val="9454C3"/>
                </a:solidFill>
                <a:effectLst/>
                <a:ea typeface="Calibri" panose="020F0502020204030204" pitchFamily="34" charset="0"/>
                <a:cs typeface="Times New Roman" panose="02020603050405020304" pitchFamily="18" charset="0"/>
                <a:hlinkClick r:id="rId7"/>
              </a:rPr>
              <a:t>https://www.nhs.uk/conditions/weight-loss-surgery/</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GB" sz="1800" b="1" dirty="0">
                <a:effectLst/>
                <a:ea typeface="Calibri" panose="020F0502020204030204" pitchFamily="34" charset="0"/>
                <a:cs typeface="Times New Roman" panose="02020603050405020304" pitchFamily="18" charset="0"/>
              </a:rPr>
              <a:t>Bariatric cookery book</a:t>
            </a:r>
            <a:r>
              <a:rPr lang="en-GB" sz="1800" dirty="0">
                <a:effectLst/>
                <a:ea typeface="Calibri" panose="020F0502020204030204" pitchFamily="34" charset="0"/>
                <a:cs typeface="Times New Roman" panose="02020603050405020304" pitchFamily="18" charset="0"/>
              </a:rPr>
              <a:t>. Highly recommended by our patients. </a:t>
            </a:r>
            <a:r>
              <a:rPr lang="en-GB" sz="1800" u="sng" dirty="0">
                <a:solidFill>
                  <a:srgbClr val="9454C3"/>
                </a:solidFill>
                <a:effectLst/>
                <a:ea typeface="Calibri" panose="020F0502020204030204" pitchFamily="34" charset="0"/>
                <a:cs typeface="Times New Roman" panose="02020603050405020304" pitchFamily="18" charset="0"/>
                <a:hlinkClick r:id="rId8"/>
              </a:rPr>
              <a:t>www.bariatriccookery.com</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GB" sz="1800" b="1" dirty="0">
                <a:effectLst/>
                <a:ea typeface="Calibri" panose="020F0502020204030204" pitchFamily="34" charset="0"/>
                <a:cs typeface="Times New Roman" panose="02020603050405020304" pitchFamily="18" charset="0"/>
              </a:rPr>
              <a:t>Carbs &amp; Cals.</a:t>
            </a:r>
            <a:r>
              <a:rPr lang="en-GB" sz="1800" dirty="0">
                <a:effectLst/>
                <a:ea typeface="Calibri" panose="020F0502020204030204" pitchFamily="34" charset="0"/>
                <a:cs typeface="Times New Roman" panose="02020603050405020304" pitchFamily="18" charset="0"/>
              </a:rPr>
              <a:t> Information on portion size, calorie and protein content of foods/meals. (Book also available from online retailers). </a:t>
            </a:r>
            <a:r>
              <a:rPr lang="en-GB" sz="1800" u="sng" dirty="0">
                <a:solidFill>
                  <a:srgbClr val="9454C3"/>
                </a:solidFill>
                <a:effectLst/>
                <a:ea typeface="Calibri" panose="020F0502020204030204" pitchFamily="34" charset="0"/>
                <a:cs typeface="Times New Roman" panose="02020603050405020304" pitchFamily="18" charset="0"/>
                <a:hlinkClick r:id="rId9"/>
              </a:rPr>
              <a:t>https://www.carbsandcals.com/</a:t>
            </a:r>
            <a:endParaRPr lang="en-GB" sz="1800" dirty="0">
              <a:effectLst/>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2" panose="05020102010507070707" pitchFamily="18" charset="2"/>
              <a:buChar char=""/>
              <a:tabLst>
                <a:tab pos="230505" algn="l"/>
              </a:tabLst>
            </a:pPr>
            <a:r>
              <a:rPr lang="en-GB" sz="1800" b="1" dirty="0">
                <a:effectLst/>
                <a:ea typeface="Calibri" panose="020F0502020204030204" pitchFamily="34" charset="0"/>
                <a:cs typeface="Times New Roman" panose="02020603050405020304" pitchFamily="18" charset="0"/>
              </a:rPr>
              <a:t>Living with Bariatric Surgery</a:t>
            </a:r>
            <a:r>
              <a:rPr lang="en-GB" sz="1800" dirty="0">
                <a:effectLst/>
                <a:ea typeface="Calibri" panose="020F0502020204030204" pitchFamily="34" charset="0"/>
                <a:cs typeface="Times New Roman" panose="02020603050405020304" pitchFamily="18" charset="0"/>
              </a:rPr>
              <a:t>. Denise Radcliffe. Easily accessible book which gives an “eyes wide open” approach to bariatric surgery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pic>
        <p:nvPicPr>
          <p:cNvPr id="5" name="Audio 4">
            <a:hlinkClick r:id="" action="ppaction://media"/>
            <a:extLst>
              <a:ext uri="{FF2B5EF4-FFF2-40B4-BE49-F238E27FC236}">
                <a16:creationId xmlns:a16="http://schemas.microsoft.com/office/drawing/2014/main" id="{5DEAF939-35DC-0421-8E5A-ACC115A43B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391987412"/>
      </p:ext>
    </p:extLst>
  </p:cSld>
  <p:clrMapOvr>
    <a:masterClrMapping/>
  </p:clrMapOvr>
  <mc:AlternateContent xmlns:mc="http://schemas.openxmlformats.org/markup-compatibility/2006" xmlns:p14="http://schemas.microsoft.com/office/powerpoint/2010/main">
    <mc:Choice Requires="p14">
      <p:transition spd="med" p14:dur="700" advTm="32378">
        <p:fade/>
      </p:transition>
    </mc:Choice>
    <mc:Fallback xmlns="">
      <p:transition spd="med" advTm="32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0152" y="117494"/>
            <a:ext cx="9748521" cy="1295063"/>
          </a:xfrm>
        </p:spPr>
        <p:txBody>
          <a:bodyPr/>
          <a:lstStyle/>
          <a:p>
            <a:r>
              <a:rPr lang="en-US" dirty="0"/>
              <a:t>Meet the team</a:t>
            </a:r>
          </a:p>
        </p:txBody>
      </p:sp>
      <p:sp>
        <p:nvSpPr>
          <p:cNvPr id="2" name="TextBox 1">
            <a:extLst>
              <a:ext uri="{FF2B5EF4-FFF2-40B4-BE49-F238E27FC236}">
                <a16:creationId xmlns:a16="http://schemas.microsoft.com/office/drawing/2014/main" id="{0C6DBD3C-0097-41EA-82DD-4765DB559C5E}"/>
              </a:ext>
            </a:extLst>
          </p:cNvPr>
          <p:cNvSpPr txBox="1"/>
          <p:nvPr/>
        </p:nvSpPr>
        <p:spPr>
          <a:xfrm>
            <a:off x="1775057" y="1701259"/>
            <a:ext cx="5039247" cy="830524"/>
          </a:xfrm>
          <a:prstGeom prst="rect">
            <a:avLst/>
          </a:prstGeom>
          <a:noFill/>
        </p:spPr>
        <p:txBody>
          <a:bodyPr wrap="square" rtlCol="0">
            <a:spAutoFit/>
          </a:bodyPr>
          <a:lstStyle/>
          <a:p>
            <a:r>
              <a:rPr lang="en-GB" sz="2399" dirty="0"/>
              <a:t>Mr Oliver Old</a:t>
            </a:r>
          </a:p>
          <a:p>
            <a:r>
              <a:rPr lang="en-GB" sz="2399" dirty="0"/>
              <a:t>Consultant Bariatric Surgeon</a:t>
            </a:r>
          </a:p>
        </p:txBody>
      </p:sp>
      <p:sp>
        <p:nvSpPr>
          <p:cNvPr id="7" name="TextBox 6">
            <a:extLst>
              <a:ext uri="{FF2B5EF4-FFF2-40B4-BE49-F238E27FC236}">
                <a16:creationId xmlns:a16="http://schemas.microsoft.com/office/drawing/2014/main" id="{C24B6307-63B7-47C2-AC54-AA9E284717C1}"/>
              </a:ext>
            </a:extLst>
          </p:cNvPr>
          <p:cNvSpPr txBox="1"/>
          <p:nvPr/>
        </p:nvSpPr>
        <p:spPr>
          <a:xfrm>
            <a:off x="7606186" y="1701258"/>
            <a:ext cx="5039247" cy="830524"/>
          </a:xfrm>
          <a:prstGeom prst="rect">
            <a:avLst/>
          </a:prstGeom>
          <a:noFill/>
        </p:spPr>
        <p:txBody>
          <a:bodyPr wrap="square" rtlCol="0">
            <a:spAutoFit/>
          </a:bodyPr>
          <a:lstStyle/>
          <a:p>
            <a:r>
              <a:rPr lang="en-GB" sz="2399" dirty="0"/>
              <a:t>Mr Andrei </a:t>
            </a:r>
            <a:r>
              <a:rPr lang="en-GB" sz="2399" dirty="0" err="1"/>
              <a:t>Ilczyszyn</a:t>
            </a:r>
            <a:endParaRPr lang="en-GB" sz="2399" dirty="0"/>
          </a:p>
          <a:p>
            <a:r>
              <a:rPr lang="en-GB" sz="2399" dirty="0"/>
              <a:t>Consultant Bariatric Surgeon</a:t>
            </a:r>
          </a:p>
        </p:txBody>
      </p:sp>
      <p:sp>
        <p:nvSpPr>
          <p:cNvPr id="8" name="TextBox 7">
            <a:extLst>
              <a:ext uri="{FF2B5EF4-FFF2-40B4-BE49-F238E27FC236}">
                <a16:creationId xmlns:a16="http://schemas.microsoft.com/office/drawing/2014/main" id="{691B3EFD-26C2-4FA9-962F-0A7F3DCBCE06}"/>
              </a:ext>
            </a:extLst>
          </p:cNvPr>
          <p:cNvSpPr txBox="1"/>
          <p:nvPr/>
        </p:nvSpPr>
        <p:spPr>
          <a:xfrm>
            <a:off x="1775057" y="2914603"/>
            <a:ext cx="5039247" cy="830524"/>
          </a:xfrm>
          <a:prstGeom prst="rect">
            <a:avLst/>
          </a:prstGeom>
          <a:noFill/>
        </p:spPr>
        <p:txBody>
          <a:bodyPr wrap="square" rtlCol="0">
            <a:spAutoFit/>
          </a:bodyPr>
          <a:lstStyle/>
          <a:p>
            <a:r>
              <a:rPr lang="en-GB" sz="2399" dirty="0"/>
              <a:t>June Beharry</a:t>
            </a:r>
          </a:p>
          <a:p>
            <a:r>
              <a:rPr lang="en-GB" sz="2399" dirty="0"/>
              <a:t>Specialist Dietitian</a:t>
            </a:r>
          </a:p>
        </p:txBody>
      </p:sp>
      <p:sp>
        <p:nvSpPr>
          <p:cNvPr id="9" name="TextBox 8">
            <a:extLst>
              <a:ext uri="{FF2B5EF4-FFF2-40B4-BE49-F238E27FC236}">
                <a16:creationId xmlns:a16="http://schemas.microsoft.com/office/drawing/2014/main" id="{E34FBC05-7414-42B2-BC63-ECCC982CE27F}"/>
              </a:ext>
            </a:extLst>
          </p:cNvPr>
          <p:cNvSpPr txBox="1"/>
          <p:nvPr/>
        </p:nvSpPr>
        <p:spPr>
          <a:xfrm>
            <a:off x="7721058" y="2918492"/>
            <a:ext cx="2951559" cy="830524"/>
          </a:xfrm>
          <a:prstGeom prst="rect">
            <a:avLst/>
          </a:prstGeom>
          <a:noFill/>
        </p:spPr>
        <p:txBody>
          <a:bodyPr wrap="square" rtlCol="0">
            <a:spAutoFit/>
          </a:bodyPr>
          <a:lstStyle/>
          <a:p>
            <a:r>
              <a:rPr lang="en-GB" sz="2399" dirty="0"/>
              <a:t>Jen Credicott</a:t>
            </a:r>
          </a:p>
          <a:p>
            <a:r>
              <a:rPr lang="en-GB" sz="2399" dirty="0"/>
              <a:t>Specialist Dietitian</a:t>
            </a:r>
          </a:p>
        </p:txBody>
      </p:sp>
      <p:sp>
        <p:nvSpPr>
          <p:cNvPr id="10" name="TextBox 9">
            <a:extLst>
              <a:ext uri="{FF2B5EF4-FFF2-40B4-BE49-F238E27FC236}">
                <a16:creationId xmlns:a16="http://schemas.microsoft.com/office/drawing/2014/main" id="{0E511B30-7743-4944-8620-8DFD2B2549A7}"/>
              </a:ext>
            </a:extLst>
          </p:cNvPr>
          <p:cNvSpPr txBox="1"/>
          <p:nvPr/>
        </p:nvSpPr>
        <p:spPr>
          <a:xfrm>
            <a:off x="1770519" y="4173622"/>
            <a:ext cx="3527473" cy="830524"/>
          </a:xfrm>
          <a:prstGeom prst="rect">
            <a:avLst/>
          </a:prstGeom>
          <a:noFill/>
        </p:spPr>
        <p:txBody>
          <a:bodyPr wrap="square" rtlCol="0">
            <a:spAutoFit/>
          </a:bodyPr>
          <a:lstStyle/>
          <a:p>
            <a:r>
              <a:rPr lang="en-GB" sz="2399" dirty="0"/>
              <a:t>Lisa Stokes</a:t>
            </a:r>
          </a:p>
          <a:p>
            <a:r>
              <a:rPr lang="en-GB" sz="2399" dirty="0"/>
              <a:t>Specialist Nurse</a:t>
            </a:r>
          </a:p>
        </p:txBody>
      </p:sp>
      <p:sp>
        <p:nvSpPr>
          <p:cNvPr id="11" name="TextBox 10">
            <a:extLst>
              <a:ext uri="{FF2B5EF4-FFF2-40B4-BE49-F238E27FC236}">
                <a16:creationId xmlns:a16="http://schemas.microsoft.com/office/drawing/2014/main" id="{003D7781-C1DF-404C-B285-9AA74FD313B4}"/>
              </a:ext>
            </a:extLst>
          </p:cNvPr>
          <p:cNvSpPr txBox="1"/>
          <p:nvPr/>
        </p:nvSpPr>
        <p:spPr>
          <a:xfrm>
            <a:off x="7721058" y="4169733"/>
            <a:ext cx="3697993" cy="830524"/>
          </a:xfrm>
          <a:prstGeom prst="rect">
            <a:avLst/>
          </a:prstGeom>
          <a:noFill/>
        </p:spPr>
        <p:txBody>
          <a:bodyPr wrap="square" rtlCol="0">
            <a:spAutoFit/>
          </a:bodyPr>
          <a:lstStyle/>
          <a:p>
            <a:r>
              <a:rPr lang="en-GB" sz="2399" dirty="0"/>
              <a:t>Dr Gail </a:t>
            </a:r>
            <a:r>
              <a:rPr lang="en-GB" sz="2399" dirty="0" err="1"/>
              <a:t>Bohin</a:t>
            </a:r>
            <a:endParaRPr lang="en-GB" sz="2399" dirty="0"/>
          </a:p>
          <a:p>
            <a:r>
              <a:rPr lang="en-GB" sz="2399" dirty="0"/>
              <a:t>Clinical Psychologist</a:t>
            </a:r>
          </a:p>
        </p:txBody>
      </p:sp>
      <p:sp>
        <p:nvSpPr>
          <p:cNvPr id="12" name="TextBox 11">
            <a:extLst>
              <a:ext uri="{FF2B5EF4-FFF2-40B4-BE49-F238E27FC236}">
                <a16:creationId xmlns:a16="http://schemas.microsoft.com/office/drawing/2014/main" id="{EF35C457-FB2D-C8F3-011F-7CD53C394EA0}"/>
              </a:ext>
            </a:extLst>
          </p:cNvPr>
          <p:cNvSpPr txBox="1"/>
          <p:nvPr/>
        </p:nvSpPr>
        <p:spPr>
          <a:xfrm>
            <a:off x="1770519" y="5323248"/>
            <a:ext cx="3697993" cy="830524"/>
          </a:xfrm>
          <a:prstGeom prst="rect">
            <a:avLst/>
          </a:prstGeom>
          <a:noFill/>
        </p:spPr>
        <p:txBody>
          <a:bodyPr wrap="square" rtlCol="0">
            <a:spAutoFit/>
          </a:bodyPr>
          <a:lstStyle/>
          <a:p>
            <a:r>
              <a:rPr lang="en-GB" sz="2399" dirty="0"/>
              <a:t>Laura Nines</a:t>
            </a:r>
          </a:p>
          <a:p>
            <a:r>
              <a:rPr lang="en-GB" sz="2399" dirty="0"/>
              <a:t>Bariatric Co-ordinator</a:t>
            </a:r>
          </a:p>
        </p:txBody>
      </p:sp>
      <p:pic>
        <p:nvPicPr>
          <p:cNvPr id="13" name="Audio 12">
            <a:hlinkClick r:id="" action="ppaction://media"/>
            <a:extLst>
              <a:ext uri="{FF2B5EF4-FFF2-40B4-BE49-F238E27FC236}">
                <a16:creationId xmlns:a16="http://schemas.microsoft.com/office/drawing/2014/main" id="{6C1C9786-1CB9-87F3-CE19-3F6F6F7773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4159" y="6154028"/>
            <a:ext cx="487235" cy="487235"/>
          </a:xfrm>
          <a:prstGeom prst="rect">
            <a:avLst/>
          </a:prstGeom>
        </p:spPr>
      </p:pic>
      <p:pic>
        <p:nvPicPr>
          <p:cNvPr id="14" name="Picture 13">
            <a:extLst>
              <a:ext uri="{FF2B5EF4-FFF2-40B4-BE49-F238E27FC236}">
                <a16:creationId xmlns:a16="http://schemas.microsoft.com/office/drawing/2014/main" id="{03C4CC49-5C6C-4ADB-9975-EC1512F49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31" y="4028888"/>
            <a:ext cx="1055440" cy="1112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6ABB0790-1714-4A54-8319-93D002D639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2073" r="17395" b="2073"/>
          <a:stretch/>
        </p:blipFill>
        <p:spPr>
          <a:xfrm rot="5400000">
            <a:off x="593126" y="1538466"/>
            <a:ext cx="1112468" cy="10554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6A89E667-A120-4520-B625-1FA5A21E73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26"/>
          <a:stretch/>
        </p:blipFill>
        <p:spPr>
          <a:xfrm>
            <a:off x="6473867" y="1412557"/>
            <a:ext cx="1055440" cy="1112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2837BD5-C194-42B6-980F-5C54360906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110" b="14838"/>
          <a:stretch/>
        </p:blipFill>
        <p:spPr>
          <a:xfrm>
            <a:off x="6473866" y="2707620"/>
            <a:ext cx="1055440" cy="1112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602063E9-59C3-4047-B589-C8E3F509DE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48" t="17850" r="4248" b="9813"/>
          <a:stretch/>
        </p:blipFill>
        <p:spPr>
          <a:xfrm>
            <a:off x="621640" y="2769420"/>
            <a:ext cx="1055440" cy="1112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2A31B1EA-DF0D-4DEB-A4E9-29B7269734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732" t="14491" r="15689" b="28932"/>
          <a:stretch/>
        </p:blipFill>
        <p:spPr>
          <a:xfrm>
            <a:off x="670635" y="5285177"/>
            <a:ext cx="1055440" cy="1112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55017904"/>
      </p:ext>
    </p:extLst>
  </p:cSld>
  <p:clrMapOvr>
    <a:masterClrMapping/>
  </p:clrMapOvr>
  <mc:AlternateContent xmlns:mc="http://schemas.openxmlformats.org/markup-compatibility/2006" xmlns:p14="http://schemas.microsoft.com/office/powerpoint/2010/main">
    <mc:Choice Requires="p14">
      <p:transition spd="med" p14:dur="700" advTm="17842">
        <p:fade/>
      </p:transition>
    </mc:Choice>
    <mc:Fallback xmlns="">
      <p:transition spd="med" advTm="17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choose weight loss surgery?</a:t>
            </a:r>
          </a:p>
        </p:txBody>
      </p:sp>
      <p:sp>
        <p:nvSpPr>
          <p:cNvPr id="4" name="TextBox 3">
            <a:extLst>
              <a:ext uri="{FF2B5EF4-FFF2-40B4-BE49-F238E27FC236}">
                <a16:creationId xmlns:a16="http://schemas.microsoft.com/office/drawing/2014/main" id="{CAD3D56A-7013-4502-97D3-ED5DBCC314EE}"/>
              </a:ext>
            </a:extLst>
          </p:cNvPr>
          <p:cNvSpPr txBox="1"/>
          <p:nvPr/>
        </p:nvSpPr>
        <p:spPr>
          <a:xfrm>
            <a:off x="1917948" y="1916832"/>
            <a:ext cx="9217024" cy="369331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t>Years of trying to lose weight</a:t>
            </a:r>
          </a:p>
          <a:p>
            <a:pPr marL="342900" indent="-342900">
              <a:lnSpc>
                <a:spcPct val="150000"/>
              </a:lnSpc>
              <a:buFont typeface="Arial" panose="020B0604020202020204" pitchFamily="34" charset="0"/>
              <a:buChar char="•"/>
            </a:pPr>
            <a:r>
              <a:rPr lang="en-GB" sz="2800" dirty="0"/>
              <a:t>Yo-yo weight pattern over a number of years</a:t>
            </a:r>
          </a:p>
          <a:p>
            <a:pPr marL="342900" indent="-342900">
              <a:lnSpc>
                <a:spcPct val="150000"/>
              </a:lnSpc>
              <a:buFont typeface="Arial" panose="020B0604020202020204" pitchFamily="34" charset="0"/>
              <a:buChar char="•"/>
            </a:pPr>
            <a:r>
              <a:rPr lang="en-GB" sz="2800" dirty="0"/>
              <a:t>Highly motivated but feel like dieting isn’t working</a:t>
            </a:r>
          </a:p>
          <a:p>
            <a:pPr marL="342900" indent="-342900">
              <a:lnSpc>
                <a:spcPct val="150000"/>
              </a:lnSpc>
              <a:buFont typeface="Arial" panose="020B0604020202020204" pitchFamily="34" charset="0"/>
              <a:buChar char="•"/>
            </a:pPr>
            <a:r>
              <a:rPr lang="en-GB" sz="2800" dirty="0"/>
              <a:t>Health concerns</a:t>
            </a:r>
          </a:p>
          <a:p>
            <a:pPr marL="342900" indent="-342900">
              <a:lnSpc>
                <a:spcPct val="150000"/>
              </a:lnSpc>
              <a:buFont typeface="Arial" panose="020B0604020202020204" pitchFamily="34" charset="0"/>
              <a:buChar char="•"/>
            </a:pPr>
            <a:r>
              <a:rPr lang="en-GB" sz="2800" dirty="0"/>
              <a:t>Want to be more active, improve quality of life</a:t>
            </a:r>
          </a:p>
          <a:p>
            <a:pPr marL="342900" indent="-342900">
              <a:buFont typeface="Arial" panose="020B0604020202020204" pitchFamily="34" charset="0"/>
              <a:buChar char="•"/>
            </a:pPr>
            <a:endParaRPr lang="en-GB" dirty="0"/>
          </a:p>
        </p:txBody>
      </p:sp>
      <p:pic>
        <p:nvPicPr>
          <p:cNvPr id="3" name="Audio 2">
            <a:hlinkClick r:id="" action="ppaction://media"/>
            <a:extLst>
              <a:ext uri="{FF2B5EF4-FFF2-40B4-BE49-F238E27FC236}">
                <a16:creationId xmlns:a16="http://schemas.microsoft.com/office/drawing/2014/main" id="{D869B4E9-83BF-7BF7-F87F-682063D479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833839151"/>
      </p:ext>
    </p:extLst>
  </p:cSld>
  <p:clrMapOvr>
    <a:masterClrMapping/>
  </p:clrMapOvr>
  <mc:AlternateContent xmlns:mc="http://schemas.openxmlformats.org/markup-compatibility/2006" xmlns:p14="http://schemas.microsoft.com/office/powerpoint/2010/main">
    <mc:Choice Requires="p14">
      <p:transition spd="med" p14:dur="700" advTm="43184">
        <p:fade/>
      </p:transition>
    </mc:Choice>
    <mc:Fallback xmlns="">
      <p:transition spd="med" advTm="43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surgery</a:t>
            </a:r>
          </a:p>
        </p:txBody>
      </p:sp>
      <p:pic>
        <p:nvPicPr>
          <p:cNvPr id="9" name="Audio 8">
            <a:hlinkClick r:id="" action="ppaction://media"/>
            <a:extLst>
              <a:ext uri="{FF2B5EF4-FFF2-40B4-BE49-F238E27FC236}">
                <a16:creationId xmlns:a16="http://schemas.microsoft.com/office/drawing/2014/main" id="{00873FC0-4984-E9BD-52F3-49E4B21E7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89063348"/>
      </p:ext>
    </p:extLst>
  </p:cSld>
  <p:clrMapOvr>
    <a:masterClrMapping/>
  </p:clrMapOvr>
  <mc:AlternateContent xmlns:mc="http://schemas.openxmlformats.org/markup-compatibility/2006" xmlns:p14="http://schemas.microsoft.com/office/powerpoint/2010/main">
    <mc:Choice Requires="p14">
      <p:transition spd="med" p14:dur="700" advTm="32762">
        <p:fade/>
      </p:transition>
    </mc:Choice>
    <mc:Fallback xmlns="">
      <p:transition spd="med" advTm="32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3391C7D0-515F-5AF9-1306-3BC0470A59A6}"/>
              </a:ext>
            </a:extLst>
          </p:cNvPr>
          <p:cNvSpPr>
            <a:spLocks noGrp="1" noChangeArrowheads="1"/>
          </p:cNvSpPr>
          <p:nvPr>
            <p:ph type="title"/>
          </p:nvPr>
        </p:nvSpPr>
        <p:spPr/>
        <p:txBody>
          <a:bodyPr/>
          <a:lstStyle/>
          <a:p>
            <a:r>
              <a:rPr lang="en-GB" altLang="en-US" dirty="0"/>
              <a:t>Sleeve Gastrectomy</a:t>
            </a:r>
          </a:p>
        </p:txBody>
      </p:sp>
      <p:pic>
        <p:nvPicPr>
          <p:cNvPr id="25602" name="Picture 5">
            <a:extLst>
              <a:ext uri="{FF2B5EF4-FFF2-40B4-BE49-F238E27FC236}">
                <a16:creationId xmlns:a16="http://schemas.microsoft.com/office/drawing/2014/main" id="{6D53C401-6828-4566-16A7-9F1457051A6A}"/>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1950"/>
          <a:stretch/>
        </p:blipFill>
        <p:spPr>
          <a:xfrm>
            <a:off x="2205980" y="1484784"/>
            <a:ext cx="7488832" cy="4072932"/>
          </a:xfrm>
          <a:solidFill>
            <a:schemeClr val="bg1"/>
          </a:solidFill>
        </p:spPr>
      </p:pic>
      <p:pic>
        <p:nvPicPr>
          <p:cNvPr id="16" name="Audio 15">
            <a:hlinkClick r:id="" action="ppaction://media"/>
            <a:extLst>
              <a:ext uri="{FF2B5EF4-FFF2-40B4-BE49-F238E27FC236}">
                <a16:creationId xmlns:a16="http://schemas.microsoft.com/office/drawing/2014/main" id="{395E5E7D-AE93-ACE6-B162-ED94CF972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1317">
        <p:fade/>
      </p:transition>
    </mc:Choice>
    <mc:Fallback xmlns="">
      <p:transition spd="med" advTm="31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Gastric Bypass</a:t>
            </a:r>
          </a:p>
        </p:txBody>
      </p:sp>
      <p:pic>
        <p:nvPicPr>
          <p:cNvPr id="3" name="Picture 5">
            <a:extLst>
              <a:ext uri="{FF2B5EF4-FFF2-40B4-BE49-F238E27FC236}">
                <a16:creationId xmlns:a16="http://schemas.microsoft.com/office/drawing/2014/main" id="{C9D4C616-2FB4-460E-8459-662CE3D0E9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00"/>
          <a:stretch/>
        </p:blipFill>
        <p:spPr bwMode="auto">
          <a:xfrm>
            <a:off x="2638028" y="1556792"/>
            <a:ext cx="6480720" cy="4107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a:extLst>
              <a:ext uri="{FF2B5EF4-FFF2-40B4-BE49-F238E27FC236}">
                <a16:creationId xmlns:a16="http://schemas.microsoft.com/office/drawing/2014/main" id="{F35CB076-7F25-53B4-4722-9E44EDACB6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104581286"/>
      </p:ext>
    </p:extLst>
  </p:cSld>
  <p:clrMapOvr>
    <a:masterClrMapping/>
  </p:clrMapOvr>
  <mc:AlternateContent xmlns:mc="http://schemas.openxmlformats.org/markup-compatibility/2006" xmlns:p14="http://schemas.microsoft.com/office/powerpoint/2010/main">
    <mc:Choice Requires="p14">
      <p:transition spd="med" p14:dur="700" advTm="30982">
        <p:fade/>
      </p:transition>
    </mc:Choice>
    <mc:Fallback xmlns="">
      <p:transition spd="med" advTm="30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37F7278-F06F-4EE5-A44E-2EB2C43C28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216"/>
          <a:stretch/>
        </p:blipFill>
        <p:spPr bwMode="auto">
          <a:xfrm>
            <a:off x="3502124" y="1458901"/>
            <a:ext cx="4824536" cy="43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DC3A62-AC57-4F09-A8B4-1735BEAAECB5}"/>
              </a:ext>
            </a:extLst>
          </p:cNvPr>
          <p:cNvSpPr>
            <a:spLocks noGrp="1"/>
          </p:cNvSpPr>
          <p:nvPr>
            <p:ph type="title"/>
          </p:nvPr>
        </p:nvSpPr>
        <p:spPr/>
        <p:txBody>
          <a:bodyPr/>
          <a:lstStyle/>
          <a:p>
            <a:r>
              <a:rPr lang="en-GB" dirty="0"/>
              <a:t>One Anastomosis Gastric Bypass (OAGB)</a:t>
            </a:r>
          </a:p>
        </p:txBody>
      </p:sp>
      <p:pic>
        <p:nvPicPr>
          <p:cNvPr id="7" name="Audio 6">
            <a:hlinkClick r:id="" action="ppaction://media"/>
            <a:extLst>
              <a:ext uri="{FF2B5EF4-FFF2-40B4-BE49-F238E27FC236}">
                <a16:creationId xmlns:a16="http://schemas.microsoft.com/office/drawing/2014/main" id="{35B69968-AFFA-B0B4-E5A5-D2486571C5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904582521"/>
      </p:ext>
    </p:extLst>
  </p:cSld>
  <p:clrMapOvr>
    <a:masterClrMapping/>
  </p:clrMapOvr>
  <mc:AlternateContent xmlns:mc="http://schemas.openxmlformats.org/markup-compatibility/2006" xmlns:p14="http://schemas.microsoft.com/office/powerpoint/2010/main">
    <mc:Choice Requires="p14">
      <p:transition spd="med" p14:dur="700" advTm="29220">
        <p:fade/>
      </p:transition>
    </mc:Choice>
    <mc:Fallback xmlns="">
      <p:transition spd="med" advTm="29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2A78-BA18-475D-B70D-4DE51BE11389}"/>
              </a:ext>
            </a:extLst>
          </p:cNvPr>
          <p:cNvSpPr>
            <a:spLocks noGrp="1"/>
          </p:cNvSpPr>
          <p:nvPr>
            <p:ph type="title"/>
          </p:nvPr>
        </p:nvSpPr>
        <p:spPr/>
        <p:txBody>
          <a:bodyPr/>
          <a:lstStyle/>
          <a:p>
            <a:r>
              <a:rPr lang="en-GB" dirty="0"/>
              <a:t>Benefits of weight loss surgery</a:t>
            </a:r>
          </a:p>
        </p:txBody>
      </p:sp>
      <p:sp>
        <p:nvSpPr>
          <p:cNvPr id="4" name="TextBox 3">
            <a:extLst>
              <a:ext uri="{FF2B5EF4-FFF2-40B4-BE49-F238E27FC236}">
                <a16:creationId xmlns:a16="http://schemas.microsoft.com/office/drawing/2014/main" id="{64CF8F3C-65B4-4EBB-B1C5-87E2D7F5684C}"/>
              </a:ext>
            </a:extLst>
          </p:cNvPr>
          <p:cNvSpPr txBox="1"/>
          <p:nvPr/>
        </p:nvSpPr>
        <p:spPr>
          <a:xfrm>
            <a:off x="837828" y="1690915"/>
            <a:ext cx="9964894" cy="5016758"/>
          </a:xfrm>
          <a:prstGeom prst="rect">
            <a:avLst/>
          </a:prstGeom>
          <a:noFill/>
        </p:spPr>
        <p:txBody>
          <a:bodyPr wrap="square" rtlCol="0">
            <a:spAutoFit/>
          </a:bodyPr>
          <a:lstStyle/>
          <a:p>
            <a:pPr marL="342900" indent="-342900">
              <a:buFont typeface="Arial" panose="020B0604020202020204" pitchFamily="34" charset="0"/>
              <a:buChar char="•"/>
            </a:pPr>
            <a:r>
              <a:rPr lang="en-GB" sz="2800" dirty="0"/>
              <a:t>Health benefits</a:t>
            </a:r>
          </a:p>
          <a:p>
            <a:pPr marL="952393" lvl="1" indent="-342900">
              <a:buFont typeface="Arial" panose="020B0604020202020204" pitchFamily="34" charset="0"/>
              <a:buChar char="•"/>
            </a:pPr>
            <a:r>
              <a:rPr lang="en-GB" sz="2000" dirty="0"/>
              <a:t>For example; reduction in medication needed for Type 2 diabetes &amp; sleep apnoea</a:t>
            </a:r>
          </a:p>
          <a:p>
            <a:pPr marL="952393" lvl="1" indent="-342900">
              <a:buFont typeface="Arial" panose="020B0604020202020204" pitchFamily="34" charset="0"/>
              <a:buChar char="•"/>
            </a:pPr>
            <a:endParaRPr lang="en-GB" sz="1800" dirty="0"/>
          </a:p>
          <a:p>
            <a:pPr marL="952393" lvl="1"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2800" dirty="0"/>
              <a:t>Physical benefits</a:t>
            </a:r>
          </a:p>
          <a:p>
            <a:pPr marL="952393" lvl="1" indent="-342900">
              <a:buFont typeface="Arial" panose="020B0604020202020204" pitchFamily="34" charset="0"/>
              <a:buChar char="•"/>
            </a:pPr>
            <a:r>
              <a:rPr lang="en-GB" sz="2000" dirty="0"/>
              <a:t>For example; improved mobility and exercise tolerance</a:t>
            </a:r>
          </a:p>
          <a:p>
            <a:pPr marL="952393" lvl="1" indent="-342900">
              <a:buFont typeface="Arial" panose="020B0604020202020204" pitchFamily="34" charset="0"/>
              <a:buChar char="•"/>
            </a:pPr>
            <a:endParaRPr lang="en-GB" sz="1800" dirty="0"/>
          </a:p>
          <a:p>
            <a:pPr marL="952393" lvl="1"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2800" dirty="0"/>
              <a:t>Life changes</a:t>
            </a:r>
          </a:p>
          <a:p>
            <a:pPr marL="952393" lvl="1" indent="-342900">
              <a:buFont typeface="Arial" panose="020B0604020202020204" pitchFamily="34" charset="0"/>
              <a:buChar char="•"/>
            </a:pPr>
            <a:r>
              <a:rPr lang="en-GB" sz="2000" dirty="0"/>
              <a:t>For example; improved life expectancy and quality of life</a:t>
            </a:r>
          </a:p>
          <a:p>
            <a:pPr marL="342900" indent="-342900">
              <a:lnSpc>
                <a:spcPct val="150000"/>
              </a:lnSpc>
              <a:buFont typeface="Arial" panose="020B0604020202020204" pitchFamily="34" charset="0"/>
              <a:buChar char="•"/>
            </a:pPr>
            <a:endParaRPr lang="en-GB" sz="2800" dirty="0"/>
          </a:p>
          <a:p>
            <a:pPr marL="342900" indent="-342900">
              <a:lnSpc>
                <a:spcPct val="150000"/>
              </a:lnSpc>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D6A4B6CB-619D-49E3-88D7-8F461ADC3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668" y="3011162"/>
            <a:ext cx="3564396" cy="2376264"/>
          </a:xfrm>
          <a:prstGeom prst="rect">
            <a:avLst/>
          </a:prstGeom>
          <a:effectLst>
            <a:softEdge rad="31750"/>
          </a:effectLst>
        </p:spPr>
      </p:pic>
      <p:pic>
        <p:nvPicPr>
          <p:cNvPr id="11" name="Audio 10">
            <a:hlinkClick r:id="" action="ppaction://media"/>
            <a:extLst>
              <a:ext uri="{FF2B5EF4-FFF2-40B4-BE49-F238E27FC236}">
                <a16:creationId xmlns:a16="http://schemas.microsoft.com/office/drawing/2014/main" id="{213A4CF3-A196-7CFA-1989-139A0C495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987342677"/>
      </p:ext>
    </p:extLst>
  </p:cSld>
  <p:clrMapOvr>
    <a:masterClrMapping/>
  </p:clrMapOvr>
  <mc:AlternateContent xmlns:mc="http://schemas.openxmlformats.org/markup-compatibility/2006" xmlns:p14="http://schemas.microsoft.com/office/powerpoint/2010/main">
    <mc:Choice Requires="p14">
      <p:transition spd="med" p14:dur="700" advTm="67004">
        <p:fade/>
      </p:transition>
    </mc:Choice>
    <mc:Fallback xmlns="">
      <p:transition spd="med" advTm="67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00CCB-20BA-4760-AB9F-AC3B63ED32E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8942AA-0721-4324-BC2C-A3CB43F24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643</TotalTime>
  <Words>1902</Words>
  <Application>Microsoft Office PowerPoint</Application>
  <PresentationFormat>Custom</PresentationFormat>
  <Paragraphs>252</Paragraphs>
  <Slides>29</Slides>
  <Notes>16</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Constantia</vt:lpstr>
      <vt:lpstr>Wingdings 2</vt:lpstr>
      <vt:lpstr>Cooking 16x9</vt:lpstr>
      <vt:lpstr>Weight loss surgery</vt:lpstr>
      <vt:lpstr>Overview of content</vt:lpstr>
      <vt:lpstr>Meet the team</vt:lpstr>
      <vt:lpstr>Why choose weight loss surgery?</vt:lpstr>
      <vt:lpstr>Types of surgery</vt:lpstr>
      <vt:lpstr>Sleeve Gastrectomy</vt:lpstr>
      <vt:lpstr>Gastric Bypass</vt:lpstr>
      <vt:lpstr>One Anastomosis Gastric Bypass (OAGB)</vt:lpstr>
      <vt:lpstr>Benefits of weight loss surgery</vt:lpstr>
      <vt:lpstr>Potential complications following weight loss surgery</vt:lpstr>
      <vt:lpstr>Recovery</vt:lpstr>
      <vt:lpstr>Is surgery right for me?</vt:lpstr>
      <vt:lpstr>Common misconceptions</vt:lpstr>
      <vt:lpstr>Is surgery right for me?</vt:lpstr>
      <vt:lpstr>Understanding why we eat</vt:lpstr>
      <vt:lpstr>Understanding why we eat</vt:lpstr>
      <vt:lpstr>Lifestyle changes after weight loss surgery</vt:lpstr>
      <vt:lpstr>Meal pattern</vt:lpstr>
      <vt:lpstr>Balance of meals</vt:lpstr>
      <vt:lpstr>Portion size</vt:lpstr>
      <vt:lpstr>Eating behaviours</vt:lpstr>
      <vt:lpstr>Fluid</vt:lpstr>
      <vt:lpstr>Supplementation </vt:lpstr>
      <vt:lpstr>Other things to consider</vt:lpstr>
      <vt:lpstr>What to expect</vt:lpstr>
      <vt:lpstr>What to expect after surgery</vt:lpstr>
      <vt:lpstr>Noticing positive change</vt:lpstr>
      <vt:lpstr>What next?</vt:lpstr>
      <vt:lpstr>More information</vt:lpstr>
    </vt:vector>
  </TitlesOfParts>
  <Company>GLOUCESTERSHIRE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 loss surgery</dc:title>
  <dc:creator>Credicott Jennifer</dc:creator>
  <cp:lastModifiedBy>Credicott Jennifer</cp:lastModifiedBy>
  <cp:revision>35</cp:revision>
  <dcterms:created xsi:type="dcterms:W3CDTF">2022-06-10T08:35:05Z</dcterms:created>
  <dcterms:modified xsi:type="dcterms:W3CDTF">2022-12-09T11:34:16Z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