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0" r:id="rId2"/>
    <p:sldId id="261" r:id="rId3"/>
    <p:sldId id="263" r:id="rId4"/>
    <p:sldId id="264" r:id="rId5"/>
    <p:sldId id="265" r:id="rId6"/>
    <p:sldId id="266" r:id="rId7"/>
    <p:sldId id="267" r:id="rId8"/>
    <p:sldId id="268" r:id="rId9"/>
    <p:sldId id="269" r:id="rId1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90" autoAdjust="0"/>
  </p:normalViewPr>
  <p:slideViewPr>
    <p:cSldViewPr>
      <p:cViewPr>
        <p:scale>
          <a:sx n="100" d="100"/>
          <a:sy n="100" d="100"/>
        </p:scale>
        <p:origin x="-296" y="77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26" d="100"/>
          <a:sy n="126" d="100"/>
        </p:scale>
        <p:origin x="-49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F822321-41A0-4718-9D7E-3335E085EBC7}" type="datetimeFigureOut">
              <a:rPr lang="en-US"/>
              <a:pPr>
                <a:defRPr/>
              </a:pPr>
              <a:t>7/23/2020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ACB701-1532-4F75-83FB-64D47ECFCCB9}" type="slidenum">
              <a:rPr lang="en-US"/>
              <a:pPr>
                <a:defRPr/>
              </a:pPr>
              <a:t>‹#›</a:t>
            </a:fld>
            <a:endParaRPr lang="en-US"/>
          </a:p>
        </p:txBody>
      </p:sp>
    </p:spTree>
    <p:extLst>
      <p:ext uri="{BB962C8B-B14F-4D97-AF65-F5344CB8AC3E}">
        <p14:creationId xmlns:p14="http://schemas.microsoft.com/office/powerpoint/2010/main" val="3544090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BACB701-1532-4F75-83FB-64D47ECFCCB9}" type="slidenum">
              <a:rPr lang="en-US" smtClean="0"/>
              <a:pPr>
                <a:defRPr/>
              </a:pPr>
              <a:t>8</a:t>
            </a:fld>
            <a:endParaRPr lang="en-US"/>
          </a:p>
        </p:txBody>
      </p:sp>
    </p:spTree>
    <p:extLst>
      <p:ext uri="{BB962C8B-B14F-4D97-AF65-F5344CB8AC3E}">
        <p14:creationId xmlns:p14="http://schemas.microsoft.com/office/powerpoint/2010/main" val="272613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BACB701-1532-4F75-83FB-64D47ECFCCB9}" type="slidenum">
              <a:rPr lang="en-US" smtClean="0"/>
              <a:pPr>
                <a:defRPr/>
              </a:pPr>
              <a:t>9</a:t>
            </a:fld>
            <a:endParaRPr lang="en-US"/>
          </a:p>
        </p:txBody>
      </p:sp>
    </p:spTree>
    <p:extLst>
      <p:ext uri="{BB962C8B-B14F-4D97-AF65-F5344CB8AC3E}">
        <p14:creationId xmlns:p14="http://schemas.microsoft.com/office/powerpoint/2010/main" val="251646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275606"/>
            <a:ext cx="8280920" cy="648072"/>
          </a:xfrm>
        </p:spPr>
        <p:txBody>
          <a:bodyPr lIns="0" anchor="t">
            <a:normAutofit/>
          </a:bodyPr>
          <a:lstStyle>
            <a:lvl1pPr algn="l">
              <a:defRPr sz="3600" b="1">
                <a:solidFill>
                  <a:srgbClr val="005EB8"/>
                </a:solidFill>
                <a:latin typeface="Arial" pitchFamily="34" charset="0"/>
                <a:cs typeface="Arial" pitchFamily="34" charset="0"/>
              </a:defRPr>
            </a:lvl1pPr>
          </a:lstStyle>
          <a:p>
            <a:r>
              <a:rPr lang="en-US" dirty="0" smtClean="0"/>
              <a:t>Click to edit Master title style</a:t>
            </a:r>
            <a:endParaRPr lang="en-US" dirty="0"/>
          </a:p>
        </p:txBody>
      </p:sp>
      <p:sp>
        <p:nvSpPr>
          <p:cNvPr id="3" name="Title 1"/>
          <p:cNvSpPr txBox="1">
            <a:spLocks/>
          </p:cNvSpPr>
          <p:nvPr userDrawn="1"/>
        </p:nvSpPr>
        <p:spPr bwMode="auto">
          <a:xfrm>
            <a:off x="611560" y="1923678"/>
            <a:ext cx="828092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rmAutofit/>
          </a:bodyPr>
          <a:lstStyle>
            <a:lvl1pPr algn="l" rtl="0" eaLnBrk="1" fontAlgn="base" hangingPunct="1">
              <a:spcBef>
                <a:spcPct val="0"/>
              </a:spcBef>
              <a:spcAft>
                <a:spcPct val="0"/>
              </a:spcAft>
              <a:defRPr sz="3600" b="1" kern="1200">
                <a:solidFill>
                  <a:srgbClr val="005EB8"/>
                </a:solidFill>
                <a:latin typeface="Arial" pitchFamily="34" charset="0"/>
                <a:ea typeface="+mj-ea"/>
                <a:cs typeface="Arial" pitchFamily="34" charset="0"/>
              </a:defRPr>
            </a:lvl1pPr>
            <a:lvl2pPr algn="l" rtl="0" eaLnBrk="1" fontAlgn="base" hangingPunct="1">
              <a:spcBef>
                <a:spcPct val="0"/>
              </a:spcBef>
              <a:spcAft>
                <a:spcPct val="0"/>
              </a:spcAft>
              <a:defRPr sz="3600" b="1">
                <a:solidFill>
                  <a:schemeClr val="tx1"/>
                </a:solidFill>
                <a:latin typeface="Arial" charset="0"/>
                <a:cs typeface="Arial" charset="0"/>
              </a:defRPr>
            </a:lvl2pPr>
            <a:lvl3pPr algn="l" rtl="0" eaLnBrk="1" fontAlgn="base" hangingPunct="1">
              <a:spcBef>
                <a:spcPct val="0"/>
              </a:spcBef>
              <a:spcAft>
                <a:spcPct val="0"/>
              </a:spcAft>
              <a:defRPr sz="3600" b="1">
                <a:solidFill>
                  <a:schemeClr val="tx1"/>
                </a:solidFill>
                <a:latin typeface="Arial" charset="0"/>
                <a:cs typeface="Arial" charset="0"/>
              </a:defRPr>
            </a:lvl3pPr>
            <a:lvl4pPr algn="l" rtl="0" eaLnBrk="1" fontAlgn="base" hangingPunct="1">
              <a:spcBef>
                <a:spcPct val="0"/>
              </a:spcBef>
              <a:spcAft>
                <a:spcPct val="0"/>
              </a:spcAft>
              <a:defRPr sz="3600" b="1">
                <a:solidFill>
                  <a:schemeClr val="tx1"/>
                </a:solidFill>
                <a:latin typeface="Arial" charset="0"/>
                <a:cs typeface="Arial" charset="0"/>
              </a:defRPr>
            </a:lvl4pPr>
            <a:lvl5pPr algn="l" rtl="0" eaLnBrk="1" fontAlgn="base" hangingPunct="1">
              <a:spcBef>
                <a:spcPct val="0"/>
              </a:spcBef>
              <a:spcAft>
                <a:spcPct val="0"/>
              </a:spcAft>
              <a:defRPr sz="36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a:lstStyle>
          <a:p>
            <a:r>
              <a:rPr lang="en-US" sz="2800" b="0" dirty="0" smtClean="0">
                <a:solidFill>
                  <a:schemeClr val="tx1"/>
                </a:solidFill>
              </a:rPr>
              <a:t>Sub-title</a:t>
            </a:r>
            <a:endParaRPr lang="en-US" sz="2800" b="0" dirty="0">
              <a:solidFill>
                <a:schemeClr val="tx1"/>
              </a:solidFill>
            </a:endParaRPr>
          </a:p>
        </p:txBody>
      </p:sp>
      <p:sp>
        <p:nvSpPr>
          <p:cNvPr id="4" name="Title 1"/>
          <p:cNvSpPr txBox="1">
            <a:spLocks/>
          </p:cNvSpPr>
          <p:nvPr userDrawn="1"/>
        </p:nvSpPr>
        <p:spPr bwMode="auto">
          <a:xfrm>
            <a:off x="611560" y="2580506"/>
            <a:ext cx="828092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rmAutofit/>
          </a:bodyPr>
          <a:lstStyle>
            <a:lvl1pPr algn="l" rtl="0" eaLnBrk="1" fontAlgn="base" hangingPunct="1">
              <a:spcBef>
                <a:spcPct val="0"/>
              </a:spcBef>
              <a:spcAft>
                <a:spcPct val="0"/>
              </a:spcAft>
              <a:defRPr sz="3600" b="1" kern="1200">
                <a:solidFill>
                  <a:srgbClr val="005EB8"/>
                </a:solidFill>
                <a:latin typeface="Arial" pitchFamily="34" charset="0"/>
                <a:ea typeface="+mj-ea"/>
                <a:cs typeface="Arial" pitchFamily="34" charset="0"/>
              </a:defRPr>
            </a:lvl1pPr>
            <a:lvl2pPr algn="l" rtl="0" eaLnBrk="1" fontAlgn="base" hangingPunct="1">
              <a:spcBef>
                <a:spcPct val="0"/>
              </a:spcBef>
              <a:spcAft>
                <a:spcPct val="0"/>
              </a:spcAft>
              <a:defRPr sz="3600" b="1">
                <a:solidFill>
                  <a:schemeClr val="tx1"/>
                </a:solidFill>
                <a:latin typeface="Arial" charset="0"/>
                <a:cs typeface="Arial" charset="0"/>
              </a:defRPr>
            </a:lvl2pPr>
            <a:lvl3pPr algn="l" rtl="0" eaLnBrk="1" fontAlgn="base" hangingPunct="1">
              <a:spcBef>
                <a:spcPct val="0"/>
              </a:spcBef>
              <a:spcAft>
                <a:spcPct val="0"/>
              </a:spcAft>
              <a:defRPr sz="3600" b="1">
                <a:solidFill>
                  <a:schemeClr val="tx1"/>
                </a:solidFill>
                <a:latin typeface="Arial" charset="0"/>
                <a:cs typeface="Arial" charset="0"/>
              </a:defRPr>
            </a:lvl3pPr>
            <a:lvl4pPr algn="l" rtl="0" eaLnBrk="1" fontAlgn="base" hangingPunct="1">
              <a:spcBef>
                <a:spcPct val="0"/>
              </a:spcBef>
              <a:spcAft>
                <a:spcPct val="0"/>
              </a:spcAft>
              <a:defRPr sz="3600" b="1">
                <a:solidFill>
                  <a:schemeClr val="tx1"/>
                </a:solidFill>
                <a:latin typeface="Arial" charset="0"/>
                <a:cs typeface="Arial" charset="0"/>
              </a:defRPr>
            </a:lvl4pPr>
            <a:lvl5pPr algn="l" rtl="0" eaLnBrk="1" fontAlgn="base" hangingPunct="1">
              <a:spcBef>
                <a:spcPct val="0"/>
              </a:spcBef>
              <a:spcAft>
                <a:spcPct val="0"/>
              </a:spcAft>
              <a:defRPr sz="36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a:lstStyle>
          <a:p>
            <a:r>
              <a:rPr lang="en-US" sz="1800" b="1" dirty="0" smtClean="0">
                <a:solidFill>
                  <a:schemeClr val="tx1">
                    <a:lumMod val="65000"/>
                    <a:lumOff val="35000"/>
                  </a:schemeClr>
                </a:solidFill>
              </a:rPr>
              <a:t>Author</a:t>
            </a:r>
            <a:endParaRPr lang="en-US" sz="1800" b="1" dirty="0">
              <a:solidFill>
                <a:schemeClr val="tx1">
                  <a:lumMod val="65000"/>
                  <a:lumOff val="35000"/>
                </a:schemeClr>
              </a:solidFill>
            </a:endParaRPr>
          </a:p>
        </p:txBody>
      </p:sp>
    </p:spTree>
    <p:extLst>
      <p:ext uri="{BB962C8B-B14F-4D97-AF65-F5344CB8AC3E}">
        <p14:creationId xmlns:p14="http://schemas.microsoft.com/office/powerpoint/2010/main" val="6246971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5" y="1113588"/>
            <a:ext cx="8320409" cy="53578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00065" y="1653648"/>
            <a:ext cx="8320409" cy="3024336"/>
          </a:xfrm>
        </p:spPr>
        <p:txBody>
          <a:bodyPr/>
          <a:lstStyle>
            <a:lvl1pPr>
              <a:buFont typeface="Arial" pitchFamily="34" charset="0"/>
              <a:buChar char="•"/>
              <a:defRPr sz="2800"/>
            </a:lvl1pPr>
            <a:lvl2pPr>
              <a:defRPr sz="2800"/>
            </a:lvl2pPr>
            <a:lvl3pPr>
              <a:defRPr sz="2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776753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446603"/>
            <a:ext cx="4038600" cy="3148021"/>
          </a:xfrm>
        </p:spPr>
        <p:txBody>
          <a:bodyPr/>
          <a:lstStyle>
            <a:lvl1pPr>
              <a:buFont typeface="Arial" pitchFamily="34" charset="0"/>
              <a:buChar cha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446603"/>
            <a:ext cx="4038600" cy="3148021"/>
          </a:xfrm>
        </p:spPr>
        <p:txBody>
          <a:bodyPr/>
          <a:lstStyle>
            <a:lvl1pPr>
              <a:buFont typeface="Arial" pitchFamily="34" charset="0"/>
              <a:buChar cha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717990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596272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4307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0063" y="1113588"/>
            <a:ext cx="8229600"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500063" y="1653649"/>
            <a:ext cx="8229600" cy="286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Tree>
  </p:cSld>
  <p:clrMap bg1="lt1" tx1="dk1" bg2="lt2" tx2="dk2" accent1="accent1" accent2="accent2" accent3="accent3" accent4="accent4" accent5="accent5" accent6="accent6" hlink="hlink" folHlink="folHlink"/>
  <p:sldLayoutIdLst>
    <p:sldLayoutId id="2147483696" r:id="rId1"/>
    <p:sldLayoutId id="2147483692" r:id="rId2"/>
    <p:sldLayoutId id="2147483693" r:id="rId3"/>
    <p:sldLayoutId id="2147483694" r:id="rId4"/>
    <p:sldLayoutId id="2147483695" r:id="rId5"/>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600" b="1">
          <a:solidFill>
            <a:schemeClr val="tx1"/>
          </a:solidFill>
          <a:latin typeface="Arial" charset="0"/>
          <a:cs typeface="Arial" charset="0"/>
        </a:defRPr>
      </a:lvl2pPr>
      <a:lvl3pPr algn="l" rtl="0" eaLnBrk="1" fontAlgn="base" hangingPunct="1">
        <a:spcBef>
          <a:spcPct val="0"/>
        </a:spcBef>
        <a:spcAft>
          <a:spcPct val="0"/>
        </a:spcAft>
        <a:defRPr sz="3600" b="1">
          <a:solidFill>
            <a:schemeClr val="tx1"/>
          </a:solidFill>
          <a:latin typeface="Arial" charset="0"/>
          <a:cs typeface="Arial" charset="0"/>
        </a:defRPr>
      </a:lvl3pPr>
      <a:lvl4pPr algn="l" rtl="0" eaLnBrk="1" fontAlgn="base" hangingPunct="1">
        <a:spcBef>
          <a:spcPct val="0"/>
        </a:spcBef>
        <a:spcAft>
          <a:spcPct val="0"/>
        </a:spcAft>
        <a:defRPr sz="3600" b="1">
          <a:solidFill>
            <a:schemeClr val="tx1"/>
          </a:solidFill>
          <a:latin typeface="Arial" charset="0"/>
          <a:cs typeface="Arial" charset="0"/>
        </a:defRPr>
      </a:lvl4pPr>
      <a:lvl5pPr algn="l" rtl="0" eaLnBrk="1" fontAlgn="base" hangingPunct="1">
        <a:spcBef>
          <a:spcPct val="0"/>
        </a:spcBef>
        <a:spcAft>
          <a:spcPct val="0"/>
        </a:spcAft>
        <a:defRPr sz="3600" b="1">
          <a:solidFill>
            <a:schemeClr val="tx1"/>
          </a:solidFill>
          <a:latin typeface="Arial" charset="0"/>
          <a:cs typeface="Arial" charset="0"/>
        </a:defRPr>
      </a:lvl5pPr>
      <a:lvl6pPr marL="457200" algn="l" rtl="0" eaLnBrk="1" fontAlgn="base" hangingPunct="1">
        <a:spcBef>
          <a:spcPct val="0"/>
        </a:spcBef>
        <a:spcAft>
          <a:spcPct val="0"/>
        </a:spcAft>
        <a:defRPr sz="2400" b="1">
          <a:solidFill>
            <a:schemeClr val="tx1"/>
          </a:solidFill>
          <a:latin typeface="Arial" charset="0"/>
          <a:cs typeface="Arial" charset="0"/>
        </a:defRPr>
      </a:lvl6pPr>
      <a:lvl7pPr marL="914400" algn="l" rtl="0" eaLnBrk="1" fontAlgn="base" hangingPunct="1">
        <a:spcBef>
          <a:spcPct val="0"/>
        </a:spcBef>
        <a:spcAft>
          <a:spcPct val="0"/>
        </a:spcAft>
        <a:defRPr sz="2400" b="1">
          <a:solidFill>
            <a:schemeClr val="tx1"/>
          </a:solidFill>
          <a:latin typeface="Arial" charset="0"/>
          <a:cs typeface="Arial" charset="0"/>
        </a:defRPr>
      </a:lvl7pPr>
      <a:lvl8pPr marL="1371600" algn="l" rtl="0" eaLnBrk="1" fontAlgn="base" hangingPunct="1">
        <a:spcBef>
          <a:spcPct val="0"/>
        </a:spcBef>
        <a:spcAft>
          <a:spcPct val="0"/>
        </a:spcAft>
        <a:defRPr sz="2400" b="1">
          <a:solidFill>
            <a:schemeClr val="tx1"/>
          </a:solidFill>
          <a:latin typeface="Arial" charset="0"/>
          <a:cs typeface="Arial" charset="0"/>
        </a:defRPr>
      </a:lvl8pPr>
      <a:lvl9pPr marL="1828800" algn="l" rtl="0" eaLnBrk="1" fontAlgn="base" hangingPunct="1">
        <a:spcBef>
          <a:spcPct val="0"/>
        </a:spcBef>
        <a:spcAft>
          <a:spcPct val="0"/>
        </a:spcAft>
        <a:defRPr sz="2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
            </a:r>
            <a:br>
              <a:rPr lang="en-GB" sz="4000" dirty="0" smtClean="0"/>
            </a:br>
            <a:endParaRPr lang="en-GB" dirty="0"/>
          </a:p>
        </p:txBody>
      </p:sp>
      <p:sp>
        <p:nvSpPr>
          <p:cNvPr id="3" name="Content Placeholder 2"/>
          <p:cNvSpPr>
            <a:spLocks noGrp="1"/>
          </p:cNvSpPr>
          <p:nvPr>
            <p:ph idx="1"/>
          </p:nvPr>
        </p:nvSpPr>
        <p:spPr>
          <a:xfrm>
            <a:off x="251520" y="1131590"/>
            <a:ext cx="8320409" cy="3024336"/>
          </a:xfrm>
        </p:spPr>
        <p:txBody>
          <a:bodyPr/>
          <a:lstStyle/>
          <a:p>
            <a:pPr marL="0" indent="0" algn="ctr">
              <a:buNone/>
            </a:pPr>
            <a:r>
              <a:rPr lang="en-GB" sz="4400" dirty="0" err="1" smtClean="0">
                <a:solidFill>
                  <a:srgbClr val="005EB8"/>
                </a:solidFill>
              </a:rPr>
              <a:t>MicroGuide</a:t>
            </a:r>
            <a:r>
              <a:rPr lang="en-GB" dirty="0" smtClean="0">
                <a:solidFill>
                  <a:srgbClr val="005EB8"/>
                </a:solidFill>
              </a:rPr>
              <a:t> </a:t>
            </a:r>
          </a:p>
          <a:p>
            <a:pPr marL="0" indent="0" algn="ctr">
              <a:buNone/>
            </a:pPr>
            <a:endParaRPr lang="en-GB" dirty="0">
              <a:solidFill>
                <a:srgbClr val="005EB8"/>
              </a:solidFill>
            </a:endParaRPr>
          </a:p>
          <a:p>
            <a:pPr marL="0" indent="0" algn="ctr">
              <a:buNone/>
            </a:pPr>
            <a:r>
              <a:rPr lang="en-GB" dirty="0" smtClean="0">
                <a:solidFill>
                  <a:srgbClr val="005EB8"/>
                </a:solidFill>
              </a:rPr>
              <a:t>Users guide </a:t>
            </a:r>
          </a:p>
          <a:p>
            <a:pPr marL="0" indent="0" algn="ctr">
              <a:buNone/>
            </a:pPr>
            <a:r>
              <a:rPr lang="en-GB" dirty="0" smtClean="0">
                <a:solidFill>
                  <a:srgbClr val="005EB8"/>
                </a:solidFill>
              </a:rPr>
              <a:t>July 2020</a:t>
            </a:r>
            <a:endParaRPr lang="en-GB" dirty="0">
              <a:solidFill>
                <a:srgbClr val="005EB8"/>
              </a:solidFill>
            </a:endParaRPr>
          </a:p>
        </p:txBody>
      </p:sp>
      <p:sp>
        <p:nvSpPr>
          <p:cNvPr id="4" name="Rectangle 3"/>
          <p:cNvSpPr/>
          <p:nvPr/>
        </p:nvSpPr>
        <p:spPr>
          <a:xfrm>
            <a:off x="467544" y="339502"/>
            <a:ext cx="6984776" cy="400110"/>
          </a:xfrm>
          <a:prstGeom prst="rect">
            <a:avLst/>
          </a:prstGeom>
        </p:spPr>
        <p:txBody>
          <a:bodyPr wrap="square">
            <a:spAutoFit/>
          </a:bodyPr>
          <a:lstStyle/>
          <a:p>
            <a:pPr algn="ctr"/>
            <a:r>
              <a:rPr lang="en-GB" sz="2000" dirty="0" smtClean="0">
                <a:solidFill>
                  <a:srgbClr val="0070C0"/>
                </a:solidFill>
              </a:rPr>
              <a:t> </a:t>
            </a:r>
          </a:p>
        </p:txBody>
      </p:sp>
      <p:sp>
        <p:nvSpPr>
          <p:cNvPr id="10" name="TextBox 9"/>
          <p:cNvSpPr txBox="1"/>
          <p:nvPr/>
        </p:nvSpPr>
        <p:spPr>
          <a:xfrm>
            <a:off x="7596336" y="4371950"/>
            <a:ext cx="108012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028" b="3305"/>
          <a:stretch/>
        </p:blipFill>
        <p:spPr bwMode="auto">
          <a:xfrm>
            <a:off x="539552" y="1012807"/>
            <a:ext cx="2024063" cy="156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570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3518"/>
            <a:ext cx="8229600" cy="535781"/>
          </a:xfrm>
        </p:spPr>
        <p:txBody>
          <a:bodyPr/>
          <a:lstStyle/>
          <a:p>
            <a:r>
              <a:rPr lang="en-GB" dirty="0" smtClean="0">
                <a:solidFill>
                  <a:srgbClr val="005EB8"/>
                </a:solidFill>
              </a:rPr>
              <a:t>What is </a:t>
            </a:r>
            <a:r>
              <a:rPr lang="en-GB" dirty="0" err="1" smtClean="0">
                <a:solidFill>
                  <a:srgbClr val="005EB8"/>
                </a:solidFill>
              </a:rPr>
              <a:t>MicroGuide</a:t>
            </a:r>
            <a:r>
              <a:rPr lang="en-GB" dirty="0" smtClean="0">
                <a:solidFill>
                  <a:srgbClr val="005EB8"/>
                </a:solidFill>
              </a:rPr>
              <a:t>? </a:t>
            </a:r>
            <a:endParaRPr lang="en-GB" dirty="0">
              <a:solidFill>
                <a:srgbClr val="005EB8"/>
              </a:solidFill>
            </a:endParaRPr>
          </a:p>
        </p:txBody>
      </p:sp>
      <p:sp>
        <p:nvSpPr>
          <p:cNvPr id="7" name="Content Placeholder 6"/>
          <p:cNvSpPr>
            <a:spLocks noGrp="1"/>
          </p:cNvSpPr>
          <p:nvPr>
            <p:ph sz="half" idx="1"/>
          </p:nvPr>
        </p:nvSpPr>
        <p:spPr>
          <a:xfrm>
            <a:off x="457200" y="1446603"/>
            <a:ext cx="7931224" cy="3148021"/>
          </a:xfrm>
        </p:spPr>
        <p:txBody>
          <a:bodyPr/>
          <a:lstStyle/>
          <a:p>
            <a:r>
              <a:rPr lang="en-GB" dirty="0" err="1" smtClean="0"/>
              <a:t>MicroGuide</a:t>
            </a:r>
            <a:r>
              <a:rPr lang="en-GB" dirty="0" smtClean="0"/>
              <a:t> is the new way to access the empirical Antimicrobial guidelines for Gloucestershire </a:t>
            </a:r>
            <a:r>
              <a:rPr lang="en-GB" dirty="0" smtClean="0"/>
              <a:t>Hospitals NHS Foundation Trust</a:t>
            </a:r>
            <a:endParaRPr lang="en-GB" dirty="0" smtClean="0"/>
          </a:p>
          <a:p>
            <a:r>
              <a:rPr lang="en-GB" dirty="0" smtClean="0"/>
              <a:t>Launch date 27</a:t>
            </a:r>
            <a:r>
              <a:rPr lang="en-GB" baseline="30000" dirty="0" smtClean="0"/>
              <a:t>th</a:t>
            </a:r>
            <a:r>
              <a:rPr lang="en-GB" dirty="0" smtClean="0"/>
              <a:t> July 2020</a:t>
            </a:r>
          </a:p>
          <a:p>
            <a:r>
              <a:rPr lang="en-GB" dirty="0" smtClean="0"/>
              <a:t>The information can be accessed in 2 ways:</a:t>
            </a:r>
          </a:p>
          <a:p>
            <a:pPr lvl="1"/>
            <a:r>
              <a:rPr lang="en-GB" dirty="0" smtClean="0"/>
              <a:t>Web based version via the trust </a:t>
            </a:r>
            <a:r>
              <a:rPr lang="en-GB" dirty="0" smtClean="0"/>
              <a:t>intranet</a:t>
            </a:r>
            <a:endParaRPr lang="en-GB" dirty="0" smtClean="0"/>
          </a:p>
          <a:p>
            <a:pPr lvl="1"/>
            <a:r>
              <a:rPr lang="en-GB" dirty="0" smtClean="0"/>
              <a:t>Via a free downloadable app</a:t>
            </a:r>
          </a:p>
          <a:p>
            <a:pPr marL="457200" lvl="1" indent="0">
              <a:buNone/>
            </a:pPr>
            <a:endParaRPr lang="en-GB" dirty="0"/>
          </a:p>
        </p:txBody>
      </p:sp>
    </p:spTree>
    <p:extLst>
      <p:ext uri="{BB962C8B-B14F-4D97-AF65-F5344CB8AC3E}">
        <p14:creationId xmlns:p14="http://schemas.microsoft.com/office/powerpoint/2010/main" val="3868100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11510"/>
            <a:ext cx="8229600" cy="535781"/>
          </a:xfrm>
        </p:spPr>
        <p:txBody>
          <a:bodyPr/>
          <a:lstStyle/>
          <a:p>
            <a:r>
              <a:rPr lang="en-GB" dirty="0">
                <a:solidFill>
                  <a:srgbClr val="005EB8"/>
                </a:solidFill>
              </a:rPr>
              <a:t>Web based version</a:t>
            </a:r>
          </a:p>
        </p:txBody>
      </p:sp>
      <p:sp>
        <p:nvSpPr>
          <p:cNvPr id="6" name="Content Placeholder 5"/>
          <p:cNvSpPr>
            <a:spLocks noGrp="1"/>
          </p:cNvSpPr>
          <p:nvPr>
            <p:ph sz="half" idx="1"/>
          </p:nvPr>
        </p:nvSpPr>
        <p:spPr/>
        <p:txBody>
          <a:bodyPr/>
          <a:lstStyle/>
          <a:p>
            <a:r>
              <a:rPr lang="en-GB" dirty="0" smtClean="0"/>
              <a:t>The web based version will be accessed via the quick link as before.</a:t>
            </a:r>
          </a:p>
          <a:p>
            <a:r>
              <a:rPr lang="en-GB" dirty="0" smtClean="0"/>
              <a:t>There will be 2 options on the next screen</a:t>
            </a:r>
          </a:p>
          <a:p>
            <a:pPr lvl="1"/>
            <a:r>
              <a:rPr lang="en-GB" dirty="0"/>
              <a:t>Adults Antimicrobial guidelines </a:t>
            </a:r>
            <a:endParaRPr lang="en-GB" dirty="0" smtClean="0"/>
          </a:p>
          <a:p>
            <a:pPr lvl="1"/>
            <a:r>
              <a:rPr lang="en-GB" dirty="0" smtClean="0"/>
              <a:t>Paediatrics Antimicrobial guidelines </a:t>
            </a:r>
            <a:endParaRPr lang="en-GB" dirty="0"/>
          </a:p>
        </p:txBody>
      </p:sp>
      <p:pic>
        <p:nvPicPr>
          <p:cNvPr id="4098"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8154" t="11611" r="54635" b="15586"/>
          <a:stretch/>
        </p:blipFill>
        <p:spPr bwMode="auto">
          <a:xfrm>
            <a:off x="4860032" y="1419622"/>
            <a:ext cx="4142584" cy="227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732240" y="2695492"/>
            <a:ext cx="936104" cy="164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6809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5526"/>
            <a:ext cx="8229600" cy="535781"/>
          </a:xfrm>
        </p:spPr>
        <p:txBody>
          <a:bodyPr/>
          <a:lstStyle/>
          <a:p>
            <a:r>
              <a:rPr lang="en-GB" dirty="0" smtClean="0">
                <a:solidFill>
                  <a:srgbClr val="005EB8"/>
                </a:solidFill>
              </a:rPr>
              <a:t>Web based version – </a:t>
            </a:r>
            <a:r>
              <a:rPr lang="en-GB" dirty="0" smtClean="0">
                <a:solidFill>
                  <a:srgbClr val="FF0000"/>
                </a:solidFill>
              </a:rPr>
              <a:t>adults</a:t>
            </a:r>
            <a:r>
              <a:rPr lang="en-GB" dirty="0" smtClean="0">
                <a:solidFill>
                  <a:srgbClr val="005EB8"/>
                </a:solidFill>
              </a:rPr>
              <a:t> </a:t>
            </a:r>
            <a:endParaRPr lang="en-GB" dirty="0">
              <a:solidFill>
                <a:srgbClr val="005EB8"/>
              </a:solidFill>
            </a:endParaRPr>
          </a:p>
        </p:txBody>
      </p:sp>
      <p:sp>
        <p:nvSpPr>
          <p:cNvPr id="3" name="Content Placeholder 2"/>
          <p:cNvSpPr>
            <a:spLocks noGrp="1"/>
          </p:cNvSpPr>
          <p:nvPr>
            <p:ph sz="half" idx="1"/>
          </p:nvPr>
        </p:nvSpPr>
        <p:spPr/>
        <p:txBody>
          <a:bodyPr/>
          <a:lstStyle/>
          <a:p>
            <a:r>
              <a:rPr lang="en-GB" dirty="0" smtClean="0"/>
              <a:t>Treatment guidelines can be found under </a:t>
            </a:r>
            <a:r>
              <a:rPr lang="en-GB" b="1" dirty="0"/>
              <a:t>B</a:t>
            </a:r>
            <a:r>
              <a:rPr lang="en-GB" b="1" dirty="0" smtClean="0"/>
              <a:t>ody </a:t>
            </a:r>
            <a:r>
              <a:rPr lang="en-GB" b="1" dirty="0"/>
              <a:t>S</a:t>
            </a:r>
            <a:r>
              <a:rPr lang="en-GB" b="1" dirty="0" smtClean="0"/>
              <a:t>ystems </a:t>
            </a:r>
            <a:endParaRPr lang="en-GB" b="1" dirty="0" smtClean="0"/>
          </a:p>
          <a:p>
            <a:r>
              <a:rPr lang="en-GB" dirty="0" smtClean="0"/>
              <a:t>Prophylaxis </a:t>
            </a:r>
            <a:r>
              <a:rPr lang="en-GB" dirty="0" smtClean="0"/>
              <a:t>guidelines can be found </a:t>
            </a:r>
            <a:r>
              <a:rPr lang="en-GB" dirty="0" smtClean="0"/>
              <a:t>under </a:t>
            </a:r>
            <a:r>
              <a:rPr lang="en-GB" b="1" dirty="0"/>
              <a:t>P</a:t>
            </a:r>
            <a:r>
              <a:rPr lang="en-GB" b="1" dirty="0" smtClean="0"/>
              <a:t>rophylaxis</a:t>
            </a:r>
            <a:r>
              <a:rPr lang="en-GB" dirty="0" smtClean="0"/>
              <a:t> </a:t>
            </a:r>
            <a:endParaRPr lang="en-GB" dirty="0" smtClean="0"/>
          </a:p>
          <a:p>
            <a:r>
              <a:rPr lang="en-GB" b="1" dirty="0" smtClean="0"/>
              <a:t>Renal </a:t>
            </a:r>
            <a:r>
              <a:rPr lang="en-GB" b="1" dirty="0" smtClean="0"/>
              <a:t>Dosing </a:t>
            </a:r>
            <a:r>
              <a:rPr lang="en-GB" dirty="0" smtClean="0"/>
              <a:t>can be found under </a:t>
            </a:r>
            <a:r>
              <a:rPr lang="en-GB" b="1" dirty="0" smtClean="0"/>
              <a:t>Drugs</a:t>
            </a:r>
            <a:r>
              <a:rPr lang="en-GB" dirty="0" smtClean="0"/>
              <a:t> </a:t>
            </a:r>
            <a:r>
              <a:rPr lang="en-GB" dirty="0" smtClean="0"/>
              <a:t>(top </a:t>
            </a:r>
            <a:r>
              <a:rPr lang="en-GB" dirty="0" smtClean="0"/>
              <a:t>left</a:t>
            </a:r>
            <a:r>
              <a:rPr lang="en-GB" dirty="0" smtClean="0"/>
              <a:t> </a:t>
            </a:r>
            <a:r>
              <a:rPr lang="en-GB" dirty="0" smtClean="0"/>
              <a:t>hand corner) or by clicking on the drug within a guideline </a:t>
            </a:r>
          </a:p>
          <a:p>
            <a:endParaRPr lang="en-GB" dirty="0"/>
          </a:p>
        </p:txBody>
      </p:sp>
      <p:pic>
        <p:nvPicPr>
          <p:cNvPr id="5122"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50194" t="9533" r="2160" b="7163"/>
          <a:stretch/>
        </p:blipFill>
        <p:spPr bwMode="auto">
          <a:xfrm>
            <a:off x="4716016" y="1635646"/>
            <a:ext cx="4273214" cy="210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932040" y="1563638"/>
            <a:ext cx="2880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763839"/>
            <a:ext cx="648072" cy="31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291830"/>
            <a:ext cx="576064" cy="3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15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3518"/>
            <a:ext cx="8229600" cy="535781"/>
          </a:xfrm>
        </p:spPr>
        <p:txBody>
          <a:bodyPr/>
          <a:lstStyle/>
          <a:p>
            <a:r>
              <a:rPr lang="en-GB" sz="3200" dirty="0">
                <a:solidFill>
                  <a:srgbClr val="005EB8"/>
                </a:solidFill>
              </a:rPr>
              <a:t>Web based version – </a:t>
            </a:r>
            <a:r>
              <a:rPr lang="en-GB" sz="3200" dirty="0" smtClean="0">
                <a:solidFill>
                  <a:srgbClr val="FF0000"/>
                </a:solidFill>
              </a:rPr>
              <a:t>Paediatrics</a:t>
            </a:r>
            <a:r>
              <a:rPr lang="en-GB" sz="3200" dirty="0" smtClean="0">
                <a:solidFill>
                  <a:srgbClr val="005EB8"/>
                </a:solidFill>
              </a:rPr>
              <a:t>  </a:t>
            </a:r>
            <a:endParaRPr lang="en-GB" sz="3200" dirty="0">
              <a:solidFill>
                <a:srgbClr val="005EB8"/>
              </a:solidFill>
            </a:endParaRPr>
          </a:p>
        </p:txBody>
      </p:sp>
      <p:pic>
        <p:nvPicPr>
          <p:cNvPr id="6146"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50287" t="6711" r="3051" b="12786"/>
          <a:stretch/>
        </p:blipFill>
        <p:spPr bwMode="auto">
          <a:xfrm>
            <a:off x="4788024" y="987574"/>
            <a:ext cx="3384376" cy="164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49910" t="9511" b="8586"/>
          <a:stretch/>
        </p:blipFill>
        <p:spPr bwMode="auto">
          <a:xfrm>
            <a:off x="4788025" y="2715766"/>
            <a:ext cx="3456384" cy="158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1563638"/>
            <a:ext cx="3672408"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Treatment guidelines can be found under </a:t>
            </a:r>
            <a:r>
              <a:rPr lang="en-GB" b="1" dirty="0"/>
              <a:t>B</a:t>
            </a:r>
            <a:r>
              <a:rPr lang="en-GB" b="1" dirty="0" smtClean="0"/>
              <a:t>ody </a:t>
            </a:r>
            <a:r>
              <a:rPr lang="en-GB" b="1" dirty="0"/>
              <a:t>S</a:t>
            </a:r>
            <a:r>
              <a:rPr lang="en-GB" b="1" dirty="0" smtClean="0"/>
              <a:t>ystems </a:t>
            </a:r>
            <a:endParaRPr lang="en-GB" b="1" dirty="0"/>
          </a:p>
        </p:txBody>
      </p:sp>
    </p:spTree>
    <p:extLst>
      <p:ext uri="{BB962C8B-B14F-4D97-AF65-F5344CB8AC3E}">
        <p14:creationId xmlns:p14="http://schemas.microsoft.com/office/powerpoint/2010/main" val="1876356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7534"/>
            <a:ext cx="8229600" cy="535781"/>
          </a:xfrm>
        </p:spPr>
        <p:txBody>
          <a:bodyPr/>
          <a:lstStyle/>
          <a:p>
            <a:r>
              <a:rPr lang="en-GB" dirty="0" err="1" smtClean="0">
                <a:solidFill>
                  <a:srgbClr val="005EB8"/>
                </a:solidFill>
              </a:rPr>
              <a:t>MicroGuide</a:t>
            </a:r>
            <a:r>
              <a:rPr lang="en-GB" dirty="0" smtClean="0">
                <a:solidFill>
                  <a:srgbClr val="005EB8"/>
                </a:solidFill>
              </a:rPr>
              <a:t> – the app</a:t>
            </a:r>
            <a:endParaRPr lang="en-GB" dirty="0">
              <a:solidFill>
                <a:srgbClr val="005EB8"/>
              </a:solidFill>
            </a:endParaRPr>
          </a:p>
        </p:txBody>
      </p:sp>
      <p:sp>
        <p:nvSpPr>
          <p:cNvPr id="3" name="Content Placeholder 2"/>
          <p:cNvSpPr>
            <a:spLocks noGrp="1"/>
          </p:cNvSpPr>
          <p:nvPr>
            <p:ph sz="half" idx="1"/>
          </p:nvPr>
        </p:nvSpPr>
        <p:spPr/>
        <p:txBody>
          <a:bodyPr/>
          <a:lstStyle/>
          <a:p>
            <a:r>
              <a:rPr lang="en-GB" dirty="0" smtClean="0"/>
              <a:t>Download the app free from your app store </a:t>
            </a:r>
          </a:p>
          <a:p>
            <a:endParaRPr lang="en-GB" dirty="0" smtClean="0"/>
          </a:p>
          <a:p>
            <a:endParaRPr lang="en-GB" dirty="0"/>
          </a:p>
          <a:p>
            <a:r>
              <a:rPr lang="en-GB" dirty="0" smtClean="0"/>
              <a:t>Complete the details requested  </a:t>
            </a:r>
            <a:endParaRPr lang="en-GB" dirty="0"/>
          </a:p>
        </p:txBody>
      </p:sp>
      <p:pic>
        <p:nvPicPr>
          <p:cNvPr id="7170"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2246" t="4576" r="-2246" b="42887"/>
          <a:stretch/>
        </p:blipFill>
        <p:spPr bwMode="auto">
          <a:xfrm>
            <a:off x="5652120" y="1131590"/>
            <a:ext cx="223469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795" y="2931790"/>
            <a:ext cx="1133560" cy="201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402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11510"/>
            <a:ext cx="8229600" cy="535781"/>
          </a:xfrm>
        </p:spPr>
        <p:txBody>
          <a:bodyPr/>
          <a:lstStyle/>
          <a:p>
            <a:r>
              <a:rPr lang="en-GB" dirty="0" err="1" smtClean="0">
                <a:solidFill>
                  <a:srgbClr val="005EB8"/>
                </a:solidFill>
              </a:rPr>
              <a:t>MicroGuide</a:t>
            </a:r>
            <a:r>
              <a:rPr lang="en-GB" dirty="0" smtClean="0">
                <a:solidFill>
                  <a:srgbClr val="005EB8"/>
                </a:solidFill>
              </a:rPr>
              <a:t> – the app</a:t>
            </a:r>
            <a:endParaRPr lang="en-GB" dirty="0">
              <a:solidFill>
                <a:srgbClr val="005EB8"/>
              </a:solidFill>
            </a:endParaRPr>
          </a:p>
        </p:txBody>
      </p:sp>
      <p:sp>
        <p:nvSpPr>
          <p:cNvPr id="3" name="Content Placeholder 2"/>
          <p:cNvSpPr>
            <a:spLocks noGrp="1"/>
          </p:cNvSpPr>
          <p:nvPr>
            <p:ph sz="half" idx="1"/>
          </p:nvPr>
        </p:nvSpPr>
        <p:spPr/>
        <p:txBody>
          <a:bodyPr/>
          <a:lstStyle/>
          <a:p>
            <a:r>
              <a:rPr lang="en-GB" dirty="0" smtClean="0"/>
              <a:t>On the next screen select </a:t>
            </a:r>
            <a:r>
              <a:rPr lang="en-GB" b="1" dirty="0" smtClean="0"/>
              <a:t>‘</a:t>
            </a:r>
            <a:r>
              <a:rPr lang="en-GB" b="1" dirty="0" smtClean="0"/>
              <a:t>Get Guides</a:t>
            </a:r>
            <a:r>
              <a:rPr lang="en-GB" b="1" dirty="0" smtClean="0"/>
              <a:t>’</a:t>
            </a:r>
            <a:r>
              <a:rPr lang="en-GB" dirty="0" smtClean="0"/>
              <a:t>  </a:t>
            </a:r>
            <a:r>
              <a:rPr lang="en-GB" dirty="0" smtClean="0"/>
              <a:t>and select the guidelines for Gloucestershire Hospitals NHS Foundation </a:t>
            </a:r>
            <a:r>
              <a:rPr lang="en-GB" dirty="0" smtClean="0"/>
              <a:t>Trust</a:t>
            </a:r>
            <a:endParaRPr lang="en-GB" dirty="0" smtClean="0"/>
          </a:p>
          <a:p>
            <a:r>
              <a:rPr lang="en-GB" dirty="0" smtClean="0">
                <a:solidFill>
                  <a:srgbClr val="FF0000"/>
                </a:solidFill>
              </a:rPr>
              <a:t>NOTE</a:t>
            </a:r>
            <a:r>
              <a:rPr lang="en-GB" dirty="0" smtClean="0"/>
              <a:t> – there is separate guidance for adults and paediatrics </a:t>
            </a:r>
            <a:endParaRPr lang="en-GB" dirty="0"/>
          </a:p>
        </p:txBody>
      </p:sp>
      <p:pic>
        <p:nvPicPr>
          <p:cNvPr id="819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419622"/>
            <a:ext cx="1469343" cy="261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076056" y="199568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0357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5526"/>
            <a:ext cx="8229600" cy="535781"/>
          </a:xfrm>
        </p:spPr>
        <p:txBody>
          <a:bodyPr/>
          <a:lstStyle/>
          <a:p>
            <a:r>
              <a:rPr lang="en-GB" dirty="0" err="1" smtClean="0">
                <a:solidFill>
                  <a:srgbClr val="005EB8"/>
                </a:solidFill>
              </a:rPr>
              <a:t>MicroGuide</a:t>
            </a:r>
            <a:r>
              <a:rPr lang="en-GB" dirty="0" smtClean="0">
                <a:solidFill>
                  <a:srgbClr val="005EB8"/>
                </a:solidFill>
              </a:rPr>
              <a:t> – the app</a:t>
            </a:r>
            <a:endParaRPr lang="en-GB" dirty="0">
              <a:solidFill>
                <a:srgbClr val="005EB8"/>
              </a:solidFill>
            </a:endParaRPr>
          </a:p>
        </p:txBody>
      </p:sp>
      <p:sp>
        <p:nvSpPr>
          <p:cNvPr id="3" name="Content Placeholder 2"/>
          <p:cNvSpPr>
            <a:spLocks noGrp="1"/>
          </p:cNvSpPr>
          <p:nvPr>
            <p:ph sz="half" idx="1"/>
          </p:nvPr>
        </p:nvSpPr>
        <p:spPr/>
        <p:txBody>
          <a:bodyPr/>
          <a:lstStyle/>
          <a:p>
            <a:r>
              <a:rPr lang="en-GB" dirty="0" smtClean="0"/>
              <a:t>Once the guidance </a:t>
            </a:r>
            <a:r>
              <a:rPr lang="en-GB" dirty="0" smtClean="0"/>
              <a:t>from GHNHSFT has </a:t>
            </a:r>
            <a:r>
              <a:rPr lang="en-GB" dirty="0" smtClean="0"/>
              <a:t>been </a:t>
            </a:r>
            <a:r>
              <a:rPr lang="en-GB" dirty="0" smtClean="0"/>
              <a:t>found, </a:t>
            </a:r>
            <a:r>
              <a:rPr lang="en-GB" dirty="0" smtClean="0"/>
              <a:t>click on </a:t>
            </a:r>
            <a:r>
              <a:rPr lang="en-GB" b="1" dirty="0" smtClean="0"/>
              <a:t>‘Get selected guides’</a:t>
            </a:r>
            <a:endParaRPr lang="en-GB" b="1" dirty="0"/>
          </a:p>
        </p:txBody>
      </p:sp>
      <p:pic>
        <p:nvPicPr>
          <p:cNvPr id="921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83503" y="1447314"/>
            <a:ext cx="1767993" cy="314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796136" y="2283718"/>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7879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8229600" cy="535781"/>
          </a:xfrm>
        </p:spPr>
        <p:txBody>
          <a:bodyPr/>
          <a:lstStyle/>
          <a:p>
            <a:r>
              <a:rPr lang="en-GB" dirty="0" err="1" smtClean="0">
                <a:solidFill>
                  <a:srgbClr val="005EB8"/>
                </a:solidFill>
              </a:rPr>
              <a:t>MicroGuide</a:t>
            </a:r>
            <a:r>
              <a:rPr lang="en-GB" dirty="0" smtClean="0">
                <a:solidFill>
                  <a:srgbClr val="005EB8"/>
                </a:solidFill>
              </a:rPr>
              <a:t> – the app</a:t>
            </a:r>
            <a:endParaRPr lang="en-GB" dirty="0">
              <a:solidFill>
                <a:srgbClr val="005EB8"/>
              </a:solidFill>
            </a:endParaRPr>
          </a:p>
        </p:txBody>
      </p:sp>
      <p:sp>
        <p:nvSpPr>
          <p:cNvPr id="3" name="Content Placeholder 2"/>
          <p:cNvSpPr>
            <a:spLocks noGrp="1"/>
          </p:cNvSpPr>
          <p:nvPr>
            <p:ph sz="half" idx="1"/>
          </p:nvPr>
        </p:nvSpPr>
        <p:spPr>
          <a:xfrm>
            <a:off x="467544" y="1131590"/>
            <a:ext cx="4032448" cy="3528392"/>
          </a:xfrm>
        </p:spPr>
        <p:txBody>
          <a:bodyPr/>
          <a:lstStyle/>
          <a:p>
            <a:r>
              <a:rPr lang="en-GB" dirty="0" smtClean="0"/>
              <a:t>Once the download is </a:t>
            </a:r>
            <a:r>
              <a:rPr lang="en-GB" dirty="0" smtClean="0"/>
              <a:t>completed, the </a:t>
            </a:r>
            <a:r>
              <a:rPr lang="en-GB" dirty="0" smtClean="0"/>
              <a:t>relevant </a:t>
            </a:r>
            <a:r>
              <a:rPr lang="en-GB" dirty="0" smtClean="0"/>
              <a:t>guidelines will be shown on the screen. </a:t>
            </a:r>
            <a:r>
              <a:rPr lang="en-GB" dirty="0" smtClean="0"/>
              <a:t>The layout is the same as the desktop version.</a:t>
            </a:r>
          </a:p>
          <a:p>
            <a:r>
              <a:rPr lang="en-GB" dirty="0" smtClean="0">
                <a:solidFill>
                  <a:srgbClr val="FF0000"/>
                </a:solidFill>
              </a:rPr>
              <a:t>NOTE</a:t>
            </a:r>
            <a:r>
              <a:rPr lang="en-GB" dirty="0" smtClean="0"/>
              <a:t> – you can also use the search function at the top of the screen to search for drug names or guidelines. Renal dosing may be accessed from clicking on the drug name.</a:t>
            </a:r>
          </a:p>
          <a:p>
            <a:endParaRPr lang="en-GB" dirty="0"/>
          </a:p>
        </p:txBody>
      </p:sp>
      <p:pic>
        <p:nvPicPr>
          <p:cNvPr id="1024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347614"/>
            <a:ext cx="1769871" cy="314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459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CFE_Presentation_External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BCFE_Presentation_External_Template</Template>
  <TotalTime>1281</TotalTime>
  <Words>276</Words>
  <Application>Microsoft Office PowerPoint</Application>
  <PresentationFormat>On-screen Show (16:9)</PresentationFormat>
  <Paragraphs>38</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BCFE_Presentation_External_Template</vt:lpstr>
      <vt:lpstr> </vt:lpstr>
      <vt:lpstr>What is MicroGuide? </vt:lpstr>
      <vt:lpstr>Web based version</vt:lpstr>
      <vt:lpstr>Web based version – adults </vt:lpstr>
      <vt:lpstr>Web based version – Paediatrics  </vt:lpstr>
      <vt:lpstr>MicroGuide – the app</vt:lpstr>
      <vt:lpstr>MicroGuide – the app</vt:lpstr>
      <vt:lpstr>MicroGuide – the app</vt:lpstr>
      <vt:lpstr>MicroGuide – the app</vt:lpstr>
    </vt:vector>
  </TitlesOfParts>
  <Company>Gloucestershire NHS Trusts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Duncan Stevenson (Graphic Designer)</dc:creator>
  <cp:lastModifiedBy>ncaalsey</cp:lastModifiedBy>
  <cp:revision>112</cp:revision>
  <cp:lastPrinted>2019-10-02T21:22:30Z</cp:lastPrinted>
  <dcterms:created xsi:type="dcterms:W3CDTF">2016-01-06T16:30:26Z</dcterms:created>
  <dcterms:modified xsi:type="dcterms:W3CDTF">2020-07-23T19:55:53Z</dcterms:modified>
</cp:coreProperties>
</file>