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61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07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7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05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842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53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2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8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01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37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57C9D-82E7-41DA-9BC3-CB956A276FB3}" type="datetimeFigureOut">
              <a:rPr lang="en-GB" smtClean="0"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2C68B-C944-450A-BF58-9D27ABD8D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7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0894" y="32590"/>
            <a:ext cx="5760641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GHNHSFT Clinical Biochemistry  - Thyroid </a:t>
            </a:r>
            <a:r>
              <a:rPr lang="en-GB" sz="1600" dirty="0" smtClean="0"/>
              <a:t>Function Testing </a:t>
            </a:r>
            <a:r>
              <a:rPr lang="en-GB" sz="1600" dirty="0" smtClean="0"/>
              <a:t>Strategy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-37417" y="807238"/>
            <a:ext cx="8995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Clinical Details </a:t>
            </a:r>
          </a:p>
          <a:p>
            <a:r>
              <a:rPr lang="en-GB" sz="1100" b="1" dirty="0" smtClean="0"/>
              <a:t>Provided:</a:t>
            </a:r>
            <a:endParaRPr lang="en-GB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37417" y="1713915"/>
            <a:ext cx="8995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Tests Required:</a:t>
            </a:r>
            <a:endParaRPr lang="en-GB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99593" y="657197"/>
            <a:ext cx="1728192" cy="8463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500" dirty="0" smtClean="0"/>
          </a:p>
          <a:p>
            <a:pPr algn="ctr"/>
            <a:r>
              <a:rPr lang="en-GB" sz="1000" dirty="0" smtClean="0"/>
              <a:t>Patient NOT on Thyroid </a:t>
            </a:r>
            <a:r>
              <a:rPr lang="en-GB" sz="1000" dirty="0"/>
              <a:t>m</a:t>
            </a:r>
            <a:r>
              <a:rPr lang="en-GB" sz="1000" dirty="0" smtClean="0"/>
              <a:t>edication </a:t>
            </a:r>
          </a:p>
          <a:p>
            <a:pPr algn="ctr"/>
            <a:r>
              <a:rPr lang="en-GB" sz="1000" b="1" dirty="0" smtClean="0"/>
              <a:t>OR</a:t>
            </a:r>
            <a:r>
              <a:rPr lang="en-GB" sz="1000" dirty="0" smtClean="0"/>
              <a:t> </a:t>
            </a:r>
          </a:p>
          <a:p>
            <a:pPr algn="ctr"/>
            <a:r>
              <a:rPr lang="en-GB" sz="1000" dirty="0" smtClean="0"/>
              <a:t>Patient on T4</a:t>
            </a:r>
            <a:endParaRPr lang="en-GB" sz="1000" dirty="0" smtClean="0"/>
          </a:p>
          <a:p>
            <a:pPr algn="ctr"/>
            <a:endParaRPr lang="en-GB" sz="400" dirty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491768"/>
            <a:ext cx="2088232" cy="11695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Patient </a:t>
            </a:r>
            <a:r>
              <a:rPr lang="en-GB" sz="1000" dirty="0" smtClean="0"/>
              <a:t>under </a:t>
            </a:r>
            <a:r>
              <a:rPr lang="en-GB" sz="1000" dirty="0" smtClean="0"/>
              <a:t>18</a:t>
            </a:r>
          </a:p>
          <a:p>
            <a:pPr algn="ctr"/>
            <a:r>
              <a:rPr lang="en-GB" sz="1000" b="1" dirty="0" smtClean="0"/>
              <a:t>OR</a:t>
            </a:r>
          </a:p>
          <a:p>
            <a:pPr algn="ctr"/>
            <a:r>
              <a:rPr lang="en-GB" sz="1000" dirty="0"/>
              <a:t>Patient </a:t>
            </a:r>
            <a:r>
              <a:rPr lang="en-GB" sz="1000" dirty="0" smtClean="0"/>
              <a:t>is pregnant </a:t>
            </a:r>
          </a:p>
          <a:p>
            <a:pPr algn="ctr"/>
            <a:r>
              <a:rPr lang="en-GB" sz="1000" b="1" dirty="0" smtClean="0"/>
              <a:t>OR </a:t>
            </a:r>
          </a:p>
          <a:p>
            <a:pPr algn="ctr"/>
            <a:r>
              <a:rPr lang="en-GB" sz="1000" dirty="0" smtClean="0"/>
              <a:t>Suspected/Known Pituitary disorder</a:t>
            </a:r>
          </a:p>
          <a:p>
            <a:pPr algn="ctr"/>
            <a:r>
              <a:rPr lang="en-GB" sz="1000" b="1" dirty="0" smtClean="0"/>
              <a:t>OR</a:t>
            </a:r>
          </a:p>
          <a:p>
            <a:pPr algn="ctr"/>
            <a:r>
              <a:rPr lang="en-GB" sz="1000" dirty="0" smtClean="0"/>
              <a:t>Treated Thyroid Cancer Patient</a:t>
            </a:r>
            <a:endParaRPr lang="en-GB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4048" y="807238"/>
            <a:ext cx="2016223" cy="5386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1100" dirty="0" smtClean="0"/>
          </a:p>
          <a:p>
            <a:pPr algn="ctr"/>
            <a:r>
              <a:rPr lang="en-GB" sz="1100" dirty="0" smtClean="0"/>
              <a:t>Patient on </a:t>
            </a:r>
            <a:r>
              <a:rPr lang="en-GB" sz="1000" dirty="0" smtClean="0"/>
              <a:t>T3</a:t>
            </a:r>
          </a:p>
          <a:p>
            <a:pPr algn="ctr"/>
            <a:endParaRPr lang="en-GB" sz="700" dirty="0"/>
          </a:p>
        </p:txBody>
      </p:sp>
      <p:sp>
        <p:nvSpPr>
          <p:cNvPr id="15" name="TextBox 14"/>
          <p:cNvSpPr txBox="1"/>
          <p:nvPr/>
        </p:nvSpPr>
        <p:spPr>
          <a:xfrm>
            <a:off x="7173009" y="657197"/>
            <a:ext cx="1748725" cy="8386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1050" dirty="0" smtClean="0"/>
          </a:p>
          <a:p>
            <a:pPr algn="ctr"/>
            <a:r>
              <a:rPr lang="en-GB" sz="1100" dirty="0" smtClean="0"/>
              <a:t>Patient on </a:t>
            </a:r>
            <a:r>
              <a:rPr lang="en-GB" sz="1000" dirty="0" smtClean="0"/>
              <a:t>Carbimazole </a:t>
            </a:r>
          </a:p>
          <a:p>
            <a:pPr algn="ctr"/>
            <a:r>
              <a:rPr lang="en-GB" sz="1000" b="1" dirty="0" smtClean="0"/>
              <a:t>OR</a:t>
            </a:r>
          </a:p>
          <a:p>
            <a:pPr algn="ctr"/>
            <a:r>
              <a:rPr lang="en-GB" sz="1000" dirty="0" smtClean="0"/>
              <a:t>Patient on Amiodarone</a:t>
            </a:r>
            <a:endParaRPr lang="en-GB" sz="1000" dirty="0" smtClean="0"/>
          </a:p>
          <a:p>
            <a:pPr algn="ctr"/>
            <a:endParaRPr lang="en-GB" sz="700" dirty="0"/>
          </a:p>
        </p:txBody>
      </p:sp>
      <p:sp>
        <p:nvSpPr>
          <p:cNvPr id="16" name="TextBox 15"/>
          <p:cNvSpPr txBox="1"/>
          <p:nvPr/>
        </p:nvSpPr>
        <p:spPr>
          <a:xfrm>
            <a:off x="862175" y="1744693"/>
            <a:ext cx="176560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TSH ONLY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1800" y="1744693"/>
            <a:ext cx="208823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TSH AND FT4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5004049" y="1744693"/>
            <a:ext cx="201622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TSH AND FT3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180642" y="1744693"/>
            <a:ext cx="17487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TSH, FT4, FT3</a:t>
            </a:r>
            <a:endParaRPr lang="en-GB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2487" y="2276872"/>
            <a:ext cx="2545298" cy="455509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900" b="1" dirty="0" smtClean="0"/>
              <a:t>TSH</a:t>
            </a:r>
            <a:r>
              <a:rPr lang="en-GB" sz="900" b="1" i="1" dirty="0"/>
              <a:t> </a:t>
            </a:r>
            <a:r>
              <a:rPr lang="en-GB" sz="900" b="1" dirty="0" smtClean="0"/>
              <a:t>result interpretation/further testing </a:t>
            </a:r>
            <a:r>
              <a:rPr lang="en-GB" sz="900" b="1" dirty="0" smtClean="0"/>
              <a:t>:</a:t>
            </a:r>
          </a:p>
          <a:p>
            <a:r>
              <a:rPr lang="en-GB" sz="900" b="1" i="1" dirty="0" smtClean="0"/>
              <a:t>0.2 </a:t>
            </a:r>
            <a:r>
              <a:rPr lang="en-GB" sz="900" b="1" i="1" dirty="0"/>
              <a:t>– </a:t>
            </a:r>
            <a:r>
              <a:rPr lang="en-GB" sz="900" b="1" i="1" dirty="0" smtClean="0"/>
              <a:t>6.0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 </a:t>
            </a:r>
          </a:p>
          <a:p>
            <a:r>
              <a:rPr lang="en-GB" sz="900" dirty="0" smtClean="0"/>
              <a:t>No </a:t>
            </a:r>
            <a:r>
              <a:rPr lang="en-GB" sz="900" dirty="0"/>
              <a:t>further tests </a:t>
            </a:r>
            <a:r>
              <a:rPr lang="en-GB" sz="900" dirty="0" smtClean="0"/>
              <a:t>added and results not </a:t>
            </a:r>
            <a:r>
              <a:rPr lang="en-GB" sz="900" dirty="0"/>
              <a:t>reviewed</a:t>
            </a:r>
            <a:r>
              <a:rPr lang="en-GB" sz="900" i="1" dirty="0" smtClean="0"/>
              <a:t>.</a:t>
            </a:r>
          </a:p>
          <a:p>
            <a:endParaRPr lang="en-GB" sz="500" dirty="0"/>
          </a:p>
          <a:p>
            <a:r>
              <a:rPr lang="en-GB" sz="900" b="1" i="1" dirty="0"/>
              <a:t>Not on medication and </a:t>
            </a:r>
            <a:r>
              <a:rPr lang="en-GB" sz="900" b="1" i="1" dirty="0" smtClean="0"/>
              <a:t> &gt;</a:t>
            </a:r>
            <a:r>
              <a:rPr lang="en-GB" sz="900" b="1" i="1" dirty="0" smtClean="0"/>
              <a:t>5.5miU/L </a:t>
            </a:r>
            <a:r>
              <a:rPr lang="en-GB" sz="900" b="1" i="1" dirty="0" smtClean="0"/>
              <a:t>but </a:t>
            </a:r>
            <a:r>
              <a:rPr lang="en-GB" sz="900" b="1" i="1" dirty="0"/>
              <a:t>&lt;</a:t>
            </a:r>
            <a:r>
              <a:rPr lang="en-GB" sz="900" b="1" i="1" dirty="0" smtClean="0"/>
              <a:t>10.0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</a:t>
            </a:r>
            <a:endParaRPr lang="en-GB" sz="900" b="1" i="1" dirty="0" smtClean="0"/>
          </a:p>
          <a:p>
            <a:r>
              <a:rPr lang="en-GB" sz="900" dirty="0" smtClean="0"/>
              <a:t>Borderline TSH indicates possible early hypothyroidism / subclinical hypothyroidism. Suggest repeat in 3-6 months.</a:t>
            </a:r>
          </a:p>
          <a:p>
            <a:endParaRPr lang="en-GB" sz="500" b="1" dirty="0"/>
          </a:p>
          <a:p>
            <a:r>
              <a:rPr lang="en-GB" sz="900" b="1" i="1" dirty="0" smtClean="0"/>
              <a:t>Not on medication and  &gt;</a:t>
            </a:r>
            <a:r>
              <a:rPr lang="en-GB" sz="900" b="1" i="1" dirty="0" smtClean="0"/>
              <a:t>10.0miU/L</a:t>
            </a:r>
            <a:endParaRPr lang="en-GB" sz="900" b="1" i="1" dirty="0" smtClean="0"/>
          </a:p>
          <a:p>
            <a:r>
              <a:rPr lang="en-GB" sz="900" dirty="0" smtClean="0"/>
              <a:t>FT4 added on by </a:t>
            </a:r>
            <a:r>
              <a:rPr lang="en-GB" sz="900" dirty="0" smtClean="0"/>
              <a:t>Biochemist. If </a:t>
            </a:r>
            <a:r>
              <a:rPr lang="en-GB" sz="900" dirty="0" smtClean="0"/>
              <a:t>suppressed, result consistent with hypothyroidism. If not</a:t>
            </a:r>
            <a:r>
              <a:rPr lang="en-GB" sz="900" dirty="0"/>
              <a:t>, Borderline TSH indicates possible early hypothyroidism / subclinical hypothyroidism. Suggest repeat in 3-6 months.</a:t>
            </a:r>
          </a:p>
          <a:p>
            <a:endParaRPr lang="en-GB" sz="500" dirty="0"/>
          </a:p>
          <a:p>
            <a:r>
              <a:rPr lang="en-GB" sz="900" b="1" i="1" dirty="0" smtClean="0"/>
              <a:t>Not </a:t>
            </a:r>
            <a:r>
              <a:rPr lang="en-GB" sz="900" b="1" i="1" dirty="0"/>
              <a:t>on medication and </a:t>
            </a:r>
            <a:r>
              <a:rPr lang="en-GB" sz="900" b="1" i="1" dirty="0" smtClean="0"/>
              <a:t>&lt;</a:t>
            </a:r>
            <a:r>
              <a:rPr lang="en-GB" sz="900" b="1" i="1" dirty="0" smtClean="0"/>
              <a:t>0.2mIU/L </a:t>
            </a:r>
            <a:endParaRPr lang="en-GB" sz="900" b="1" i="1" dirty="0" smtClean="0"/>
          </a:p>
          <a:p>
            <a:r>
              <a:rPr lang="en-GB" sz="900" dirty="0" smtClean="0"/>
              <a:t>Lab adds </a:t>
            </a:r>
            <a:r>
              <a:rPr lang="en-GB" sz="900" dirty="0"/>
              <a:t>FT4 and </a:t>
            </a:r>
            <a:r>
              <a:rPr lang="en-GB" sz="900" dirty="0" smtClean="0"/>
              <a:t>FT3. If free hormones raised, indicative of Hyperthyroidism.  Biochemist may add Thyroid receptor antibodies, or suggest repeat with </a:t>
            </a:r>
            <a:r>
              <a:rPr lang="en-GB" sz="900" dirty="0" err="1" smtClean="0"/>
              <a:t>TRAb</a:t>
            </a:r>
            <a:r>
              <a:rPr lang="en-GB" sz="900" dirty="0" smtClean="0"/>
              <a:t> after 6 weeks, depending on clinical </a:t>
            </a:r>
            <a:r>
              <a:rPr lang="en-GB" sz="900" dirty="0" smtClean="0"/>
              <a:t>circumstance.</a:t>
            </a:r>
          </a:p>
          <a:p>
            <a:endParaRPr lang="en-GB" sz="900" b="1" i="1" dirty="0" smtClean="0"/>
          </a:p>
          <a:p>
            <a:r>
              <a:rPr lang="en-GB" sz="900" b="1" i="1" dirty="0" smtClean="0"/>
              <a:t>On </a:t>
            </a:r>
            <a:r>
              <a:rPr lang="en-GB" sz="900" b="1" i="1" dirty="0"/>
              <a:t>thyroxine </a:t>
            </a:r>
            <a:r>
              <a:rPr lang="en-GB" sz="900" b="1" i="1" dirty="0" smtClean="0"/>
              <a:t>and &gt;</a:t>
            </a:r>
            <a:r>
              <a:rPr lang="en-GB" sz="900" b="1" i="1" dirty="0" smtClean="0"/>
              <a:t>5.5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</a:t>
            </a:r>
            <a:endParaRPr lang="en-GB" sz="900" b="1" i="1" dirty="0" smtClean="0"/>
          </a:p>
          <a:p>
            <a:r>
              <a:rPr lang="en-GB" sz="900" dirty="0"/>
              <a:t>The result(s) are consistent with inadequate thyroid </a:t>
            </a:r>
            <a:r>
              <a:rPr lang="en-GB" sz="900" dirty="0" smtClean="0"/>
              <a:t>hormone replacement</a:t>
            </a:r>
            <a:r>
              <a:rPr lang="en-GB" sz="900" dirty="0"/>
              <a:t>, poor absorption OR possible </a:t>
            </a:r>
            <a:r>
              <a:rPr lang="en-GB" sz="900" dirty="0" smtClean="0"/>
              <a:t>non-compliance</a:t>
            </a:r>
          </a:p>
          <a:p>
            <a:endParaRPr lang="en-GB" sz="500" i="1" dirty="0" smtClean="0"/>
          </a:p>
          <a:p>
            <a:r>
              <a:rPr lang="en-GB" sz="900" b="1" i="1" dirty="0" smtClean="0"/>
              <a:t>On </a:t>
            </a:r>
            <a:r>
              <a:rPr lang="en-GB" sz="900" b="1" i="1" dirty="0"/>
              <a:t>thyroxine and </a:t>
            </a:r>
            <a:r>
              <a:rPr lang="en-GB" sz="900" b="1" i="1" dirty="0" smtClean="0"/>
              <a:t>&lt;0.</a:t>
            </a:r>
            <a:r>
              <a:rPr lang="en-GB" sz="900" b="1" i="1" dirty="0"/>
              <a:t> </a:t>
            </a:r>
            <a:r>
              <a:rPr lang="en-GB" sz="900" b="1" i="1" dirty="0" smtClean="0"/>
              <a:t>06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</a:t>
            </a:r>
            <a:endParaRPr lang="en-GB" sz="900" b="1" i="1" dirty="0" smtClean="0"/>
          </a:p>
          <a:p>
            <a:r>
              <a:rPr lang="en-GB" sz="900" dirty="0" smtClean="0"/>
              <a:t>Lab adds FT4 and </a:t>
            </a:r>
            <a:r>
              <a:rPr lang="en-GB" sz="900" dirty="0" smtClean="0"/>
              <a:t>comments - TSH </a:t>
            </a:r>
            <a:r>
              <a:rPr lang="en-GB" sz="900" dirty="0"/>
              <a:t>result suggests over replacement with thyroxine-consider dose reduction if clinically suitable </a:t>
            </a:r>
            <a:r>
              <a:rPr lang="en-GB" sz="900" dirty="0" smtClean="0"/>
              <a:t>to avoid </a:t>
            </a:r>
            <a:r>
              <a:rPr lang="en-GB" sz="900" dirty="0"/>
              <a:t>possible long-term </a:t>
            </a:r>
            <a:r>
              <a:rPr lang="en-GB" sz="900" dirty="0" smtClean="0"/>
              <a:t>side-effects.</a:t>
            </a:r>
            <a:endParaRPr lang="en-GB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2771800" y="2302030"/>
            <a:ext cx="2088232" cy="27238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900" b="1" dirty="0" smtClean="0"/>
              <a:t>Free </a:t>
            </a:r>
            <a:r>
              <a:rPr lang="en-GB" sz="900" b="1" dirty="0"/>
              <a:t>T4 </a:t>
            </a:r>
            <a:r>
              <a:rPr lang="en-GB" sz="900" b="1" dirty="0" smtClean="0"/>
              <a:t>result interpretation/further testing:</a:t>
            </a:r>
            <a:endParaRPr lang="en-GB" sz="900" b="1" dirty="0"/>
          </a:p>
          <a:p>
            <a:endParaRPr lang="en-GB" sz="900" dirty="0" smtClean="0"/>
          </a:p>
          <a:p>
            <a:r>
              <a:rPr lang="en-GB" sz="900" dirty="0" smtClean="0"/>
              <a:t>Any result </a:t>
            </a:r>
            <a:r>
              <a:rPr lang="en-GB" sz="900" dirty="0"/>
              <a:t>o</a:t>
            </a:r>
            <a:r>
              <a:rPr lang="en-GB" sz="900" dirty="0" smtClean="0"/>
              <a:t>utside </a:t>
            </a:r>
            <a:r>
              <a:rPr lang="en-GB" sz="900" dirty="0"/>
              <a:t>of reference </a:t>
            </a:r>
            <a:r>
              <a:rPr lang="en-GB" sz="900" dirty="0" smtClean="0"/>
              <a:t>range </a:t>
            </a:r>
            <a:r>
              <a:rPr lang="en-GB" sz="900" dirty="0" smtClean="0"/>
              <a:t>is</a:t>
            </a:r>
            <a:r>
              <a:rPr lang="en-GB" sz="900" dirty="0" smtClean="0"/>
              <a:t> </a:t>
            </a:r>
            <a:r>
              <a:rPr lang="en-GB" sz="900" dirty="0" smtClean="0"/>
              <a:t>reviewed </a:t>
            </a:r>
            <a:r>
              <a:rPr lang="en-GB" sz="900" dirty="0" smtClean="0"/>
              <a:t>by the duty biochemist</a:t>
            </a:r>
            <a:endParaRPr lang="en-GB" sz="900" dirty="0"/>
          </a:p>
          <a:p>
            <a:endParaRPr lang="en-GB" sz="900" dirty="0" smtClean="0"/>
          </a:p>
          <a:p>
            <a:r>
              <a:rPr lang="en-GB" sz="900" b="1" dirty="0" smtClean="0"/>
              <a:t>If FT4 </a:t>
            </a:r>
            <a:r>
              <a:rPr lang="en-GB" sz="900" b="1" dirty="0"/>
              <a:t>&gt; 29.9 </a:t>
            </a:r>
            <a:r>
              <a:rPr lang="en-GB" sz="900" b="1" dirty="0" err="1"/>
              <a:t>pmol</a:t>
            </a:r>
            <a:r>
              <a:rPr lang="en-GB" sz="900" b="1" dirty="0"/>
              <a:t>/L then </a:t>
            </a:r>
            <a:r>
              <a:rPr lang="en-GB" sz="900" b="1" dirty="0" smtClean="0"/>
              <a:t>FT3 is added. </a:t>
            </a:r>
          </a:p>
          <a:p>
            <a:endParaRPr lang="en-GB" sz="900" dirty="0"/>
          </a:p>
          <a:p>
            <a:r>
              <a:rPr lang="en-GB" sz="900" dirty="0"/>
              <a:t>C</a:t>
            </a:r>
            <a:r>
              <a:rPr lang="en-GB" sz="900" dirty="0" smtClean="0"/>
              <a:t>omments may also be </a:t>
            </a:r>
            <a:r>
              <a:rPr lang="en-GB" sz="900" dirty="0"/>
              <a:t>added by the Duty Biochemist as relevant to the information available, or after discussion with the requesting clinician</a:t>
            </a:r>
            <a:r>
              <a:rPr lang="en-GB" sz="900" dirty="0" smtClean="0"/>
              <a:t>.</a:t>
            </a:r>
          </a:p>
          <a:p>
            <a:endParaRPr lang="en-GB" sz="900" dirty="0"/>
          </a:p>
          <a:p>
            <a:r>
              <a:rPr lang="en-GB" sz="900" dirty="0" smtClean="0"/>
              <a:t>Please note – in patients with Pituitary dysfunction, TSH </a:t>
            </a:r>
            <a:r>
              <a:rPr lang="en-GB" sz="900" dirty="0"/>
              <a:t>may not reflect thyroid function in this </a:t>
            </a:r>
            <a:r>
              <a:rPr lang="en-GB" sz="900" dirty="0" smtClean="0"/>
              <a:t>patient, therefore thyroxine dose should only be adjusted on the advice </a:t>
            </a:r>
            <a:r>
              <a:rPr lang="en-GB" sz="900" dirty="0"/>
              <a:t>of an endocrinologist.             </a:t>
            </a:r>
          </a:p>
          <a:p>
            <a:r>
              <a:rPr lang="en-GB" sz="900" dirty="0"/>
              <a:t>                                                         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4049" y="2305102"/>
            <a:ext cx="2016222" cy="42473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900" b="1" dirty="0" smtClean="0"/>
              <a:t>TSH </a:t>
            </a:r>
            <a:r>
              <a:rPr lang="en-GB" sz="900" b="1" dirty="0"/>
              <a:t>Result interpretation/further testing:</a:t>
            </a:r>
          </a:p>
          <a:p>
            <a:endParaRPr lang="en-GB" sz="900" b="1" dirty="0" smtClean="0"/>
          </a:p>
          <a:p>
            <a:pPr lvl="0"/>
            <a:r>
              <a:rPr lang="en-GB" sz="900" b="1" i="1" dirty="0" smtClean="0"/>
              <a:t>&lt; </a:t>
            </a:r>
            <a:r>
              <a:rPr lang="en-GB" sz="900" b="1" i="1" dirty="0" smtClean="0"/>
              <a:t>0.2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</a:t>
            </a:r>
            <a:endParaRPr lang="en-GB" sz="900" b="1" i="1" dirty="0" smtClean="0"/>
          </a:p>
          <a:p>
            <a:pPr lvl="0"/>
            <a:r>
              <a:rPr lang="en-GB" sz="900" dirty="0" smtClean="0"/>
              <a:t>The </a:t>
            </a:r>
            <a:r>
              <a:rPr lang="en-GB" sz="900" dirty="0"/>
              <a:t>TSH result suggests over-replacement with thyroid medication. Consider dose reduction if clinically suitable to avoid possible long-term side effects. Please note: if measurement of free T3 levels is desired, a sample should be taken shortly before next dose of medication is administered. This is to ensure consistency of testing in the face of the wide variability in post-dose free T3 levels</a:t>
            </a:r>
            <a:r>
              <a:rPr lang="en-GB" sz="900" dirty="0" smtClean="0"/>
              <a:t>.</a:t>
            </a:r>
          </a:p>
          <a:p>
            <a:pPr lvl="0"/>
            <a:endParaRPr lang="en-GB" sz="900" dirty="0"/>
          </a:p>
          <a:p>
            <a:pPr lvl="0"/>
            <a:r>
              <a:rPr lang="en-GB" sz="900" b="1" i="1" dirty="0"/>
              <a:t>0.2 – </a:t>
            </a:r>
            <a:r>
              <a:rPr lang="en-GB" sz="900" b="1" i="1" dirty="0" smtClean="0"/>
              <a:t>5.5 </a:t>
            </a:r>
            <a:r>
              <a:rPr lang="en-GB" sz="900" b="1" i="1" dirty="0" err="1" smtClean="0"/>
              <a:t>miU</a:t>
            </a:r>
            <a:r>
              <a:rPr lang="en-GB" sz="900" b="1" i="1" dirty="0" smtClean="0"/>
              <a:t>/L: </a:t>
            </a:r>
            <a:endParaRPr lang="en-GB" sz="900" b="1" i="1" dirty="0" smtClean="0"/>
          </a:p>
          <a:p>
            <a:pPr lvl="0"/>
            <a:r>
              <a:rPr lang="en-GB" sz="900" dirty="0" smtClean="0"/>
              <a:t>TSH </a:t>
            </a:r>
            <a:r>
              <a:rPr lang="en-GB" sz="900" dirty="0"/>
              <a:t>within reference range which suggests adequate dose. Please note: it can be misleading to measure free T3 in patients receiving triiodothyronine because of the wide variability seen in free T3 values post-dose</a:t>
            </a:r>
            <a:r>
              <a:rPr lang="en-GB" sz="900" dirty="0" smtClean="0"/>
              <a:t>.</a:t>
            </a:r>
          </a:p>
          <a:p>
            <a:pPr lvl="0"/>
            <a:endParaRPr lang="en-GB" sz="900" dirty="0"/>
          </a:p>
          <a:p>
            <a:r>
              <a:rPr lang="en-GB" sz="900" dirty="0"/>
              <a:t>Comments may also be added by the Duty Biochemist as relevant to the information available, or after discussion with the requesting clinician</a:t>
            </a:r>
            <a:r>
              <a:rPr lang="en-GB" sz="900" dirty="0" smtClean="0"/>
              <a:t>.</a:t>
            </a:r>
            <a:endParaRPr lang="en-GB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7180642" y="2305102"/>
            <a:ext cx="174109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900" dirty="0" smtClean="0"/>
              <a:t>All results reviewed.</a:t>
            </a:r>
          </a:p>
          <a:p>
            <a:endParaRPr lang="en-GB" sz="900" dirty="0"/>
          </a:p>
          <a:p>
            <a:r>
              <a:rPr lang="en-GB" sz="900" dirty="0" smtClean="0"/>
              <a:t>Comments </a:t>
            </a:r>
            <a:r>
              <a:rPr lang="en-GB" sz="900" dirty="0"/>
              <a:t>may also be added by the Duty Biochemist as relevant to the information available, or after discussion with the requesting clinician.</a:t>
            </a:r>
          </a:p>
          <a:p>
            <a:endParaRPr lang="en-GB" sz="900" dirty="0" smtClean="0"/>
          </a:p>
        </p:txBody>
      </p:sp>
    </p:spTree>
    <p:extLst>
      <p:ext uri="{BB962C8B-B14F-4D97-AF65-F5344CB8AC3E}">
        <p14:creationId xmlns:p14="http://schemas.microsoft.com/office/powerpoint/2010/main" val="44204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497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Gloucestershire NHS Trusts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Chelsey Walsh</dc:creator>
  <cp:lastModifiedBy>Chelsey Walsh</cp:lastModifiedBy>
  <cp:revision>20</cp:revision>
  <cp:lastPrinted>2019-05-30T10:24:33Z</cp:lastPrinted>
  <dcterms:created xsi:type="dcterms:W3CDTF">2019-05-24T15:25:03Z</dcterms:created>
  <dcterms:modified xsi:type="dcterms:W3CDTF">2020-09-11T13:07:08Z</dcterms:modified>
</cp:coreProperties>
</file>