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2404050" cy="43205400"/>
  <p:notesSz cx="6665913" cy="9872663"/>
  <p:defaultTextStyle>
    <a:defPPr>
      <a:defRPr lang="en-US"/>
    </a:defPPr>
    <a:lvl1pPr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1pPr>
    <a:lvl2pPr marL="2159000" indent="-1701800"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2pPr>
    <a:lvl3pPr marL="4319588" indent="-3405188"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3pPr>
    <a:lvl4pPr marL="6480175" indent="-5108575"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4pPr>
    <a:lvl5pPr marL="8640763" indent="-6811963"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5pPr>
    <a:lvl6pPr marL="2286000" algn="l" defTabSz="914400" rtl="0" eaLnBrk="1" latinLnBrk="0" hangingPunct="1">
      <a:defRPr sz="8500" kern="1200">
        <a:solidFill>
          <a:schemeClr val="tx1"/>
        </a:solidFill>
        <a:latin typeface="Arial" charset="0"/>
        <a:ea typeface="MS PGothic" pitchFamily="34" charset="-128"/>
        <a:cs typeface="+mn-cs"/>
      </a:defRPr>
    </a:lvl6pPr>
    <a:lvl7pPr marL="2743200" algn="l" defTabSz="914400" rtl="0" eaLnBrk="1" latinLnBrk="0" hangingPunct="1">
      <a:defRPr sz="8500" kern="1200">
        <a:solidFill>
          <a:schemeClr val="tx1"/>
        </a:solidFill>
        <a:latin typeface="Arial" charset="0"/>
        <a:ea typeface="MS PGothic" pitchFamily="34" charset="-128"/>
        <a:cs typeface="+mn-cs"/>
      </a:defRPr>
    </a:lvl7pPr>
    <a:lvl8pPr marL="3200400" algn="l" defTabSz="914400" rtl="0" eaLnBrk="1" latinLnBrk="0" hangingPunct="1">
      <a:defRPr sz="8500" kern="1200">
        <a:solidFill>
          <a:schemeClr val="tx1"/>
        </a:solidFill>
        <a:latin typeface="Arial" charset="0"/>
        <a:ea typeface="MS PGothic" pitchFamily="34" charset="-128"/>
        <a:cs typeface="+mn-cs"/>
      </a:defRPr>
    </a:lvl8pPr>
    <a:lvl9pPr marL="3657600" algn="l" defTabSz="914400" rtl="0" eaLnBrk="1" latinLnBrk="0" hangingPunct="1">
      <a:defRPr sz="8500" kern="1200">
        <a:solidFill>
          <a:schemeClr val="tx1"/>
        </a:solidFill>
        <a:latin typeface="Arial"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2460" autoAdjust="0"/>
  </p:normalViewPr>
  <p:slideViewPr>
    <p:cSldViewPr>
      <p:cViewPr>
        <p:scale>
          <a:sx n="50" d="100"/>
          <a:sy n="50" d="100"/>
        </p:scale>
        <p:origin x="-156" y="-72"/>
      </p:cViewPr>
      <p:guideLst>
        <p:guide orient="horz" pos="13608"/>
        <p:guide pos="10206"/>
      </p:guideLst>
    </p:cSldViewPr>
  </p:slideViewPr>
  <p:notesTextViewPr>
    <p:cViewPr>
      <p:scale>
        <a:sx n="100" d="100"/>
        <a:sy n="100" d="100"/>
      </p:scale>
      <p:origin x="0" y="0"/>
    </p:cViewPr>
  </p:notesText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glos.nhs.uk\ghnhst\Thoracic\Bailey\Sleep%20service%20audit.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pivotSource>
    <c:name>[Sleep service audit.xlsm]Numbers!PivotTable2</c:name>
    <c:fmtId val="-1"/>
  </c:pivotSource>
  <c:chart>
    <c:autoTitleDeleted val="1"/>
    <c:pivotFmts>
      <c:pivotFmt>
        <c:idx val="0"/>
        <c:marker>
          <c:symbol val="none"/>
        </c:marker>
      </c:pivotFmt>
      <c:pivotFmt>
        <c:idx val="1"/>
        <c:marker>
          <c:symbol val="none"/>
        </c:marker>
      </c:pivotFmt>
      <c:pivotFmt>
        <c:idx val="2"/>
        <c:marker>
          <c:symbol val="none"/>
        </c:marker>
      </c:pivotFmt>
      <c:pivotFmt>
        <c:idx val="3"/>
        <c:marker>
          <c:symbol val="none"/>
        </c:marker>
      </c:pivotFmt>
    </c:pivotFmts>
    <c:plotArea>
      <c:layout/>
      <c:barChart>
        <c:barDir val="col"/>
        <c:grouping val="clustered"/>
        <c:varyColors val="0"/>
        <c:ser>
          <c:idx val="0"/>
          <c:order val="0"/>
          <c:tx>
            <c:strRef>
              <c:f>Numbers!$B$1</c:f>
              <c:strCache>
                <c:ptCount val="1"/>
                <c:pt idx="0">
                  <c:v>Total</c:v>
                </c:pt>
              </c:strCache>
            </c:strRef>
          </c:tx>
          <c:invertIfNegative val="0"/>
          <c:trendline>
            <c:trendlineType val="linear"/>
            <c:dispRSqr val="0"/>
            <c:dispEq val="0"/>
          </c:trendline>
          <c:cat>
            <c:multiLvlStrRef>
              <c:f>Numbers!$A$2:$A$40</c:f>
              <c:multiLvlStrCache>
                <c:ptCount val="34"/>
                <c:lvl>
                  <c:pt idx="0">
                    <c:v>Oct</c:v>
                  </c:pt>
                  <c:pt idx="1">
                    <c:v>Nov</c:v>
                  </c:pt>
                  <c:pt idx="2">
                    <c:v>Dec</c:v>
                  </c:pt>
                  <c:pt idx="3">
                    <c:v>Jan</c:v>
                  </c:pt>
                  <c:pt idx="4">
                    <c:v>Feb</c:v>
                  </c:pt>
                  <c:pt idx="5">
                    <c:v>Mar</c:v>
                  </c:pt>
                  <c:pt idx="6">
                    <c:v>Apr</c:v>
                  </c:pt>
                  <c:pt idx="7">
                    <c:v>May</c:v>
                  </c:pt>
                  <c:pt idx="8">
                    <c:v>Jun</c:v>
                  </c:pt>
                  <c:pt idx="9">
                    <c:v>Jul</c:v>
                  </c:pt>
                  <c:pt idx="10">
                    <c:v>Aug</c:v>
                  </c:pt>
                  <c:pt idx="11">
                    <c:v>Sep</c:v>
                  </c:pt>
                  <c:pt idx="12">
                    <c:v>Oct</c:v>
                  </c:pt>
                  <c:pt idx="13">
                    <c:v>Nov</c:v>
                  </c:pt>
                  <c:pt idx="14">
                    <c:v>Dec</c:v>
                  </c:pt>
                  <c:pt idx="15">
                    <c:v>Jan</c:v>
                  </c:pt>
                  <c:pt idx="16">
                    <c:v>Feb</c:v>
                  </c:pt>
                  <c:pt idx="17">
                    <c:v>Mar</c:v>
                  </c:pt>
                  <c:pt idx="18">
                    <c:v>Apr</c:v>
                  </c:pt>
                  <c:pt idx="19">
                    <c:v>May</c:v>
                  </c:pt>
                  <c:pt idx="20">
                    <c:v>Jun</c:v>
                  </c:pt>
                  <c:pt idx="21">
                    <c:v>Jul</c:v>
                  </c:pt>
                  <c:pt idx="22">
                    <c:v>Aug</c:v>
                  </c:pt>
                  <c:pt idx="23">
                    <c:v>Sep</c:v>
                  </c:pt>
                  <c:pt idx="24">
                    <c:v>Oct</c:v>
                  </c:pt>
                  <c:pt idx="25">
                    <c:v>Nov</c:v>
                  </c:pt>
                  <c:pt idx="26">
                    <c:v>Dec</c:v>
                  </c:pt>
                  <c:pt idx="27">
                    <c:v>Jan</c:v>
                  </c:pt>
                  <c:pt idx="28">
                    <c:v>Feb</c:v>
                  </c:pt>
                  <c:pt idx="29">
                    <c:v>Mar</c:v>
                  </c:pt>
                  <c:pt idx="30">
                    <c:v>Apr</c:v>
                  </c:pt>
                  <c:pt idx="31">
                    <c:v>May</c:v>
                  </c:pt>
                  <c:pt idx="32">
                    <c:v>Jun</c:v>
                  </c:pt>
                  <c:pt idx="33">
                    <c:v>Jul</c:v>
                  </c:pt>
                </c:lvl>
                <c:lvl>
                  <c:pt idx="0">
                    <c:v>2016</c:v>
                  </c:pt>
                  <c:pt idx="3">
                    <c:v>2017</c:v>
                  </c:pt>
                  <c:pt idx="15">
                    <c:v>2018</c:v>
                  </c:pt>
                  <c:pt idx="27">
                    <c:v>2019</c:v>
                  </c:pt>
                </c:lvl>
              </c:multiLvlStrCache>
            </c:multiLvlStrRef>
          </c:cat>
          <c:val>
            <c:numRef>
              <c:f>Numbers!$B$2:$B$40</c:f>
              <c:numCache>
                <c:formatCode>General</c:formatCode>
                <c:ptCount val="34"/>
                <c:pt idx="0">
                  <c:v>104</c:v>
                </c:pt>
                <c:pt idx="1">
                  <c:v>84</c:v>
                </c:pt>
                <c:pt idx="2">
                  <c:v>71</c:v>
                </c:pt>
                <c:pt idx="3">
                  <c:v>76</c:v>
                </c:pt>
                <c:pt idx="4">
                  <c:v>96</c:v>
                </c:pt>
                <c:pt idx="5">
                  <c:v>84</c:v>
                </c:pt>
                <c:pt idx="6">
                  <c:v>70</c:v>
                </c:pt>
                <c:pt idx="7">
                  <c:v>82</c:v>
                </c:pt>
                <c:pt idx="8">
                  <c:v>90</c:v>
                </c:pt>
                <c:pt idx="9">
                  <c:v>83</c:v>
                </c:pt>
                <c:pt idx="10">
                  <c:v>99</c:v>
                </c:pt>
                <c:pt idx="11">
                  <c:v>71</c:v>
                </c:pt>
                <c:pt idx="12">
                  <c:v>51</c:v>
                </c:pt>
                <c:pt idx="13">
                  <c:v>65</c:v>
                </c:pt>
                <c:pt idx="14">
                  <c:v>68</c:v>
                </c:pt>
                <c:pt idx="15">
                  <c:v>121</c:v>
                </c:pt>
                <c:pt idx="16">
                  <c:v>99</c:v>
                </c:pt>
                <c:pt idx="17">
                  <c:v>100</c:v>
                </c:pt>
                <c:pt idx="18">
                  <c:v>95</c:v>
                </c:pt>
                <c:pt idx="19">
                  <c:v>94</c:v>
                </c:pt>
                <c:pt idx="20">
                  <c:v>119</c:v>
                </c:pt>
                <c:pt idx="21">
                  <c:v>167</c:v>
                </c:pt>
                <c:pt idx="22">
                  <c:v>142</c:v>
                </c:pt>
                <c:pt idx="23">
                  <c:v>131</c:v>
                </c:pt>
                <c:pt idx="24">
                  <c:v>147</c:v>
                </c:pt>
                <c:pt idx="25">
                  <c:v>126</c:v>
                </c:pt>
                <c:pt idx="26">
                  <c:v>89</c:v>
                </c:pt>
                <c:pt idx="27">
                  <c:v>138</c:v>
                </c:pt>
                <c:pt idx="28">
                  <c:v>107</c:v>
                </c:pt>
                <c:pt idx="29">
                  <c:v>114</c:v>
                </c:pt>
                <c:pt idx="30">
                  <c:v>110</c:v>
                </c:pt>
                <c:pt idx="31">
                  <c:v>117</c:v>
                </c:pt>
                <c:pt idx="32">
                  <c:v>135</c:v>
                </c:pt>
                <c:pt idx="33">
                  <c:v>156</c:v>
                </c:pt>
              </c:numCache>
            </c:numRef>
          </c:val>
        </c:ser>
        <c:dLbls>
          <c:showLegendKey val="0"/>
          <c:showVal val="0"/>
          <c:showCatName val="0"/>
          <c:showSerName val="0"/>
          <c:showPercent val="0"/>
          <c:showBubbleSize val="0"/>
        </c:dLbls>
        <c:gapWidth val="150"/>
        <c:axId val="178150016"/>
        <c:axId val="140575104"/>
      </c:barChart>
      <c:catAx>
        <c:axId val="178150016"/>
        <c:scaling>
          <c:orientation val="minMax"/>
        </c:scaling>
        <c:delete val="0"/>
        <c:axPos val="b"/>
        <c:numFmt formatCode="mm/yy" sourceLinked="1"/>
        <c:majorTickMark val="out"/>
        <c:minorTickMark val="none"/>
        <c:tickLblPos val="nextTo"/>
        <c:crossAx val="140575104"/>
        <c:crosses val="autoZero"/>
        <c:auto val="1"/>
        <c:lblAlgn val="ctr"/>
        <c:lblOffset val="100"/>
        <c:noMultiLvlLbl val="0"/>
      </c:catAx>
      <c:valAx>
        <c:axId val="140575104"/>
        <c:scaling>
          <c:orientation val="minMax"/>
        </c:scaling>
        <c:delete val="0"/>
        <c:axPos val="l"/>
        <c:majorGridlines/>
        <c:title>
          <c:tx>
            <c:rich>
              <a:bodyPr rot="-5400000" vert="horz"/>
              <a:lstStyle/>
              <a:p>
                <a:pPr>
                  <a:defRPr/>
                </a:pPr>
                <a:r>
                  <a:rPr lang="en-GB"/>
                  <a:t>Number of sleep studies</a:t>
                </a:r>
              </a:p>
            </c:rich>
          </c:tx>
          <c:layout/>
          <c:overlay val="0"/>
        </c:title>
        <c:numFmt formatCode="General" sourceLinked="1"/>
        <c:majorTickMark val="out"/>
        <c:minorTickMark val="none"/>
        <c:tickLblPos val="nextTo"/>
        <c:crossAx val="178150016"/>
        <c:crosses val="autoZero"/>
        <c:crossBetween val="between"/>
      </c:valAx>
    </c:plotArea>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3713"/>
          </a:xfrm>
          <a:prstGeom prst="rect">
            <a:avLst/>
          </a:prstGeom>
        </p:spPr>
        <p:txBody>
          <a:bodyPr vert="horz" lIns="91440" tIns="45720" rIns="91440" bIns="45720" rtlCol="0"/>
          <a:lstStyle>
            <a:lvl1pPr algn="l" eaLnBrk="1" hangingPunct="1">
              <a:defRPr sz="1200">
                <a:latin typeface="Arial" charset="0"/>
                <a:ea typeface="+mn-ea"/>
                <a:cs typeface="Arial" charset="0"/>
              </a:defRPr>
            </a:lvl1pPr>
          </a:lstStyle>
          <a:p>
            <a:pPr>
              <a:defRPr/>
            </a:pPr>
            <a:endParaRPr lang="en-GB"/>
          </a:p>
        </p:txBody>
      </p:sp>
      <p:sp>
        <p:nvSpPr>
          <p:cNvPr id="3" name="Date Placeholder 2"/>
          <p:cNvSpPr>
            <a:spLocks noGrp="1"/>
          </p:cNvSpPr>
          <p:nvPr>
            <p:ph type="dt" sz="quarter" idx="1"/>
          </p:nvPr>
        </p:nvSpPr>
        <p:spPr>
          <a:xfrm>
            <a:off x="3775075" y="0"/>
            <a:ext cx="2889250" cy="493713"/>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fld id="{DE4EF497-56AC-4A36-A7F0-AB1DADE21192}" type="datetimeFigureOut">
              <a:rPr lang="en-GB" altLang="en-US"/>
              <a:pPr>
                <a:defRPr/>
              </a:pPr>
              <a:t>05/01/2021</a:t>
            </a:fld>
            <a:endParaRPr lang="en-GB" altLang="en-US"/>
          </a:p>
        </p:txBody>
      </p:sp>
      <p:sp>
        <p:nvSpPr>
          <p:cNvPr id="4" name="Footer Placeholder 3"/>
          <p:cNvSpPr>
            <a:spLocks noGrp="1"/>
          </p:cNvSpPr>
          <p:nvPr>
            <p:ph type="ftr" sz="quarter" idx="2"/>
          </p:nvPr>
        </p:nvSpPr>
        <p:spPr>
          <a:xfrm>
            <a:off x="0" y="9377363"/>
            <a:ext cx="2889250" cy="493712"/>
          </a:xfrm>
          <a:prstGeom prst="rect">
            <a:avLst/>
          </a:prstGeom>
        </p:spPr>
        <p:txBody>
          <a:bodyPr vert="horz" lIns="91440" tIns="45720" rIns="91440" bIns="45720" rtlCol="0" anchor="b"/>
          <a:lstStyle>
            <a:lvl1pPr algn="l" eaLnBrk="1" hangingPunct="1">
              <a:defRPr sz="1200">
                <a:latin typeface="Arial" charset="0"/>
                <a:ea typeface="+mn-ea"/>
                <a:cs typeface="Arial" charset="0"/>
              </a:defRPr>
            </a:lvl1pPr>
          </a:lstStyle>
          <a:p>
            <a:pPr>
              <a:defRPr/>
            </a:pPr>
            <a:endParaRPr lang="en-GB"/>
          </a:p>
        </p:txBody>
      </p:sp>
      <p:sp>
        <p:nvSpPr>
          <p:cNvPr id="5" name="Slide Number Placeholder 4"/>
          <p:cNvSpPr>
            <a:spLocks noGrp="1"/>
          </p:cNvSpPr>
          <p:nvPr>
            <p:ph type="sldNum" sz="quarter" idx="3"/>
          </p:nvPr>
        </p:nvSpPr>
        <p:spPr>
          <a:xfrm>
            <a:off x="3775075" y="9377363"/>
            <a:ext cx="2889250"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BF31F11-2FF4-474E-B8EC-7D8A75234BF8}" type="slidenum">
              <a:rPr lang="en-GB" altLang="en-US"/>
              <a:pPr/>
              <a:t>‹#›</a:t>
            </a:fld>
            <a:endParaRPr lang="en-GB" altLang="en-US"/>
          </a:p>
        </p:txBody>
      </p:sp>
    </p:spTree>
    <p:extLst>
      <p:ext uri="{BB962C8B-B14F-4D97-AF65-F5344CB8AC3E}">
        <p14:creationId xmlns:p14="http://schemas.microsoft.com/office/powerpoint/2010/main" val="40495704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3713"/>
          </a:xfrm>
          <a:prstGeom prst="rect">
            <a:avLst/>
          </a:prstGeom>
        </p:spPr>
        <p:txBody>
          <a:bodyPr vert="horz" lIns="91440" tIns="45720" rIns="91440" bIns="45720" rtlCol="0"/>
          <a:lstStyle>
            <a:lvl1pPr algn="l" defTabSz="4320540" eaLnBrk="1" fontAlgn="auto" hangingPunct="1">
              <a:spcBef>
                <a:spcPts val="0"/>
              </a:spcBef>
              <a:spcAft>
                <a:spcPts val="0"/>
              </a:spcAft>
              <a:defRPr sz="1200">
                <a:latin typeface="+mn-lt"/>
                <a:ea typeface="+mn-ea"/>
                <a:cs typeface="+mn-cs"/>
              </a:defRPr>
            </a:lvl1pPr>
          </a:lstStyle>
          <a:p>
            <a:pPr>
              <a:defRPr/>
            </a:pPr>
            <a:endParaRPr lang="en-GB"/>
          </a:p>
        </p:txBody>
      </p:sp>
      <p:sp>
        <p:nvSpPr>
          <p:cNvPr id="3" name="Date Placeholder 2"/>
          <p:cNvSpPr>
            <a:spLocks noGrp="1"/>
          </p:cNvSpPr>
          <p:nvPr>
            <p:ph type="dt" idx="1"/>
          </p:nvPr>
        </p:nvSpPr>
        <p:spPr>
          <a:xfrm>
            <a:off x="3775075" y="0"/>
            <a:ext cx="2889250" cy="493713"/>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7B9601AD-AB01-41D2-8189-AE49C1D956D7}" type="datetimeFigureOut">
              <a:rPr lang="en-GB" altLang="en-US"/>
              <a:pPr>
                <a:defRPr/>
              </a:pPr>
              <a:t>05/01/2021</a:t>
            </a:fld>
            <a:endParaRPr lang="en-GB" altLang="en-US"/>
          </a:p>
        </p:txBody>
      </p:sp>
      <p:sp>
        <p:nvSpPr>
          <p:cNvPr id="4" name="Slide Image Placeholder 3"/>
          <p:cNvSpPr>
            <a:spLocks noGrp="1" noRot="1" noChangeAspect="1"/>
          </p:cNvSpPr>
          <p:nvPr>
            <p:ph type="sldImg" idx="2"/>
          </p:nvPr>
        </p:nvSpPr>
        <p:spPr>
          <a:xfrm>
            <a:off x="1944688" y="739775"/>
            <a:ext cx="2776537" cy="3703638"/>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66750" y="4689475"/>
            <a:ext cx="5332413" cy="444341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377363"/>
            <a:ext cx="2889250" cy="493712"/>
          </a:xfrm>
          <a:prstGeom prst="rect">
            <a:avLst/>
          </a:prstGeom>
        </p:spPr>
        <p:txBody>
          <a:bodyPr vert="horz" lIns="91440" tIns="45720" rIns="91440" bIns="45720" rtlCol="0" anchor="b"/>
          <a:lstStyle>
            <a:lvl1pPr algn="l" defTabSz="4320540" eaLnBrk="1" fontAlgn="auto" hangingPunct="1">
              <a:spcBef>
                <a:spcPts val="0"/>
              </a:spcBef>
              <a:spcAft>
                <a:spcPts val="0"/>
              </a:spcAft>
              <a:defRPr sz="1200">
                <a:latin typeface="+mn-lt"/>
                <a:ea typeface="+mn-ea"/>
                <a:cs typeface="+mn-cs"/>
              </a:defRPr>
            </a:lvl1pPr>
          </a:lstStyle>
          <a:p>
            <a:pPr>
              <a:defRPr/>
            </a:pPr>
            <a:endParaRPr lang="en-GB"/>
          </a:p>
        </p:txBody>
      </p:sp>
      <p:sp>
        <p:nvSpPr>
          <p:cNvPr id="7" name="Slide Number Placeholder 6"/>
          <p:cNvSpPr>
            <a:spLocks noGrp="1"/>
          </p:cNvSpPr>
          <p:nvPr>
            <p:ph type="sldNum" sz="quarter" idx="5"/>
          </p:nvPr>
        </p:nvSpPr>
        <p:spPr>
          <a:xfrm>
            <a:off x="3775075" y="9377363"/>
            <a:ext cx="2889250"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83616CBC-8EEF-4F6C-BAAC-7C61F08FB99F}" type="slidenum">
              <a:rPr lang="en-GB" altLang="en-US"/>
              <a:pPr/>
              <a:t>‹#›</a:t>
            </a:fld>
            <a:endParaRPr lang="en-GB" altLang="en-US"/>
          </a:p>
        </p:txBody>
      </p:sp>
    </p:spTree>
    <p:extLst>
      <p:ext uri="{BB962C8B-B14F-4D97-AF65-F5344CB8AC3E}">
        <p14:creationId xmlns:p14="http://schemas.microsoft.com/office/powerpoint/2010/main" val="472323625"/>
      </p:ext>
    </p:extLst>
  </p:cSld>
  <p:clrMap bg1="lt1" tx1="dk1" bg2="lt2" tx2="dk2" accent1="accent1" accent2="accent2" accent3="accent3" accent4="accent4" accent5="accent5" accent6="accent6" hlink="hlink" folHlink="folHlink"/>
  <p:notesStyle>
    <a:lvl1pPr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1pPr>
    <a:lvl2pPr marL="2159000"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2pPr>
    <a:lvl3pPr marL="4319588"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3pPr>
    <a:lvl4pPr marL="6480175"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4pPr>
    <a:lvl5pPr marL="8640763"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5pPr>
    <a:lvl6pPr marL="10801350" algn="l" defTabSz="4320540" rtl="0" eaLnBrk="1" latinLnBrk="0" hangingPunct="1">
      <a:defRPr sz="5700" kern="1200">
        <a:solidFill>
          <a:schemeClr val="tx1"/>
        </a:solidFill>
        <a:latin typeface="+mn-lt"/>
        <a:ea typeface="+mn-ea"/>
        <a:cs typeface="+mn-cs"/>
      </a:defRPr>
    </a:lvl6pPr>
    <a:lvl7pPr marL="12961620" algn="l" defTabSz="4320540" rtl="0" eaLnBrk="1" latinLnBrk="0" hangingPunct="1">
      <a:defRPr sz="5700" kern="1200">
        <a:solidFill>
          <a:schemeClr val="tx1"/>
        </a:solidFill>
        <a:latin typeface="+mn-lt"/>
        <a:ea typeface="+mn-ea"/>
        <a:cs typeface="+mn-cs"/>
      </a:defRPr>
    </a:lvl7pPr>
    <a:lvl8pPr marL="15121890" algn="l" defTabSz="4320540" rtl="0" eaLnBrk="1" latinLnBrk="0" hangingPunct="1">
      <a:defRPr sz="5700" kern="1200">
        <a:solidFill>
          <a:schemeClr val="tx1"/>
        </a:solidFill>
        <a:latin typeface="+mn-lt"/>
        <a:ea typeface="+mn-ea"/>
        <a:cs typeface="+mn-cs"/>
      </a:defRPr>
    </a:lvl8pPr>
    <a:lvl9pPr marL="17282160" algn="l" defTabSz="4320540" rtl="0" eaLnBrk="1" latinLnBrk="0" hangingPunct="1">
      <a:defRPr sz="5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5700">
                <a:solidFill>
                  <a:schemeClr val="tx1"/>
                </a:solidFill>
                <a:latin typeface="Calibri" pitchFamily="34" charset="0"/>
                <a:ea typeface="MS PGothic" pitchFamily="34" charset="-128"/>
              </a:defRPr>
            </a:lvl1pPr>
            <a:lvl2pPr marL="742950" indent="-285750">
              <a:spcBef>
                <a:spcPct val="30000"/>
              </a:spcBef>
              <a:defRPr sz="5700">
                <a:solidFill>
                  <a:schemeClr val="tx1"/>
                </a:solidFill>
                <a:latin typeface="Calibri" pitchFamily="34" charset="0"/>
                <a:ea typeface="MS PGothic" pitchFamily="34" charset="-128"/>
              </a:defRPr>
            </a:lvl2pPr>
            <a:lvl3pPr marL="1143000" indent="-228600">
              <a:spcBef>
                <a:spcPct val="30000"/>
              </a:spcBef>
              <a:defRPr sz="5700">
                <a:solidFill>
                  <a:schemeClr val="tx1"/>
                </a:solidFill>
                <a:latin typeface="Calibri" pitchFamily="34" charset="0"/>
                <a:ea typeface="MS PGothic" pitchFamily="34" charset="-128"/>
              </a:defRPr>
            </a:lvl3pPr>
            <a:lvl4pPr marL="1600200" indent="-228600">
              <a:spcBef>
                <a:spcPct val="30000"/>
              </a:spcBef>
              <a:defRPr sz="5700">
                <a:solidFill>
                  <a:schemeClr val="tx1"/>
                </a:solidFill>
                <a:latin typeface="Calibri" pitchFamily="34" charset="0"/>
                <a:ea typeface="MS PGothic" pitchFamily="34" charset="-128"/>
              </a:defRPr>
            </a:lvl4pPr>
            <a:lvl5pPr marL="2057400" indent="-228600">
              <a:spcBef>
                <a:spcPct val="30000"/>
              </a:spcBef>
              <a:defRPr sz="5700">
                <a:solidFill>
                  <a:schemeClr val="tx1"/>
                </a:solidFill>
                <a:latin typeface="Calibri" pitchFamily="34" charset="0"/>
                <a:ea typeface="MS PGothic" pitchFamily="34" charset="-128"/>
              </a:defRPr>
            </a:lvl5pPr>
            <a:lvl6pPr marL="25146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6pPr>
            <a:lvl7pPr marL="29718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7pPr>
            <a:lvl8pPr marL="34290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8pPr>
            <a:lvl9pPr marL="38862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9pPr>
          </a:lstStyle>
          <a:p>
            <a:pPr>
              <a:spcBef>
                <a:spcPct val="0"/>
              </a:spcBef>
            </a:pPr>
            <a:fld id="{E0A20187-2B8F-4592-A0FD-238F21F963C4}" type="slidenum">
              <a:rPr lang="en-GB" altLang="en-US" sz="1200"/>
              <a:pPr>
                <a:spcBef>
                  <a:spcPct val="0"/>
                </a:spcBef>
              </a:pPr>
              <a:t>1</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304" y="13421680"/>
            <a:ext cx="27543443" cy="9261158"/>
          </a:xfrm>
        </p:spPr>
        <p:txBody>
          <a:bodyPr/>
          <a:lstStyle/>
          <a:p>
            <a:r>
              <a:rPr lang="en-US" smtClean="0"/>
              <a:t>Click to edit Master title style</a:t>
            </a:r>
            <a:endParaRPr lang="en-GB"/>
          </a:p>
        </p:txBody>
      </p:sp>
      <p:sp>
        <p:nvSpPr>
          <p:cNvPr id="3" name="Subtitle 2"/>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19A764D-4FA4-43B6-9F2C-0B46B79C5763}" type="datetimeFigureOut">
              <a:rPr lang="en-GB" altLang="en-US"/>
              <a:pPr>
                <a:defRPr/>
              </a:pPr>
              <a:t>05/01/2021</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AC246AC-EE5F-4AE3-97DB-AAD84F4EF569}" type="slidenum">
              <a:rPr lang="en-GB" altLang="en-US"/>
              <a:pPr/>
              <a:t>‹#›</a:t>
            </a:fld>
            <a:endParaRPr lang="en-GB" altLang="en-US"/>
          </a:p>
        </p:txBody>
      </p:sp>
    </p:spTree>
    <p:extLst>
      <p:ext uri="{BB962C8B-B14F-4D97-AF65-F5344CB8AC3E}">
        <p14:creationId xmlns:p14="http://schemas.microsoft.com/office/powerpoint/2010/main" val="2336239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DC95BBA-D49E-4E96-8ED4-2600D508FBDF}" type="datetimeFigureOut">
              <a:rPr lang="en-GB" altLang="en-US"/>
              <a:pPr>
                <a:defRPr/>
              </a:pPr>
              <a:t>05/01/2021</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7A55A54-51FF-4F19-A7DD-93CD91BD7E36}" type="slidenum">
              <a:rPr lang="en-GB" altLang="en-US"/>
              <a:pPr/>
              <a:t>‹#›</a:t>
            </a:fld>
            <a:endParaRPr lang="en-GB" altLang="en-US"/>
          </a:p>
        </p:txBody>
      </p:sp>
    </p:spTree>
    <p:extLst>
      <p:ext uri="{BB962C8B-B14F-4D97-AF65-F5344CB8AC3E}">
        <p14:creationId xmlns:p14="http://schemas.microsoft.com/office/powerpoint/2010/main" val="3165430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92936" y="1730222"/>
            <a:ext cx="7290911" cy="3686460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620203" y="1730222"/>
            <a:ext cx="21332666" cy="3686460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466DBF5-9B29-42CE-A24D-D2EDCD1CA89E}" type="datetimeFigureOut">
              <a:rPr lang="en-GB" altLang="en-US"/>
              <a:pPr>
                <a:defRPr/>
              </a:pPr>
              <a:t>05/01/2021</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F7382B5-8495-4F5C-8347-B22B808EDCCB}" type="slidenum">
              <a:rPr lang="en-GB" altLang="en-US"/>
              <a:pPr/>
              <a:t>‹#›</a:t>
            </a:fld>
            <a:endParaRPr lang="en-GB" altLang="en-US"/>
          </a:p>
        </p:txBody>
      </p:sp>
    </p:spTree>
    <p:extLst>
      <p:ext uri="{BB962C8B-B14F-4D97-AF65-F5344CB8AC3E}">
        <p14:creationId xmlns:p14="http://schemas.microsoft.com/office/powerpoint/2010/main" val="645304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5FE125B-DFD7-4763-8A1B-C632BC52834E}" type="datetimeFigureOut">
              <a:rPr lang="en-GB" altLang="en-US"/>
              <a:pPr>
                <a:defRPr/>
              </a:pPr>
              <a:t>05/01/2021</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0F14E376-110D-4CE3-A9FD-34AE5081DA0C}" type="slidenum">
              <a:rPr lang="en-GB" altLang="en-US"/>
              <a:pPr/>
              <a:t>‹#›</a:t>
            </a:fld>
            <a:endParaRPr lang="en-GB" altLang="en-US"/>
          </a:p>
        </p:txBody>
      </p:sp>
    </p:spTree>
    <p:extLst>
      <p:ext uri="{BB962C8B-B14F-4D97-AF65-F5344CB8AC3E}">
        <p14:creationId xmlns:p14="http://schemas.microsoft.com/office/powerpoint/2010/main" val="140256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696" y="27763473"/>
            <a:ext cx="27543443" cy="8581073"/>
          </a:xfrm>
        </p:spPr>
        <p:txBody>
          <a:bodyPr anchor="t"/>
          <a:lstStyle>
            <a:lvl1pPr algn="l">
              <a:defRPr sz="18900" b="1" cap="all"/>
            </a:lvl1pPr>
          </a:lstStyle>
          <a:p>
            <a:r>
              <a:rPr lang="en-US" smtClean="0"/>
              <a:t>Click to edit Master title style</a:t>
            </a:r>
            <a:endParaRPr lang="en-GB"/>
          </a:p>
        </p:txBody>
      </p:sp>
      <p:sp>
        <p:nvSpPr>
          <p:cNvPr id="3" name="Text Placeholder 2"/>
          <p:cNvSpPr>
            <a:spLocks noGrp="1"/>
          </p:cNvSpPr>
          <p:nvPr>
            <p:ph type="body" idx="1"/>
          </p:nvPr>
        </p:nvSpPr>
        <p:spPr>
          <a:xfrm>
            <a:off x="2559696" y="18312295"/>
            <a:ext cx="27543443" cy="9451178"/>
          </a:xfr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EAB562D-67B9-45DA-AF6F-473CD7B2F686}" type="datetimeFigureOut">
              <a:rPr lang="en-GB" altLang="en-US"/>
              <a:pPr>
                <a:defRPr/>
              </a:pPr>
              <a:t>05/01/2021</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C0490C0-9AF7-4748-9C5A-6B6F6B2D97F0}" type="slidenum">
              <a:rPr lang="en-GB" altLang="en-US"/>
              <a:pPr/>
              <a:t>‹#›</a:t>
            </a:fld>
            <a:endParaRPr lang="en-GB" altLang="en-US"/>
          </a:p>
        </p:txBody>
      </p:sp>
    </p:spTree>
    <p:extLst>
      <p:ext uri="{BB962C8B-B14F-4D97-AF65-F5344CB8AC3E}">
        <p14:creationId xmlns:p14="http://schemas.microsoft.com/office/powerpoint/2010/main" val="30338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620202" y="10081263"/>
            <a:ext cx="14311789" cy="28513567"/>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6472059" y="10081263"/>
            <a:ext cx="14311789" cy="28513567"/>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C36330FC-3C37-4804-8127-8D2EACCEFAE2}" type="datetimeFigureOut">
              <a:rPr lang="en-GB" altLang="en-US"/>
              <a:pPr>
                <a:defRPr/>
              </a:pPr>
              <a:t>05/01/2021</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A74D67EF-4221-4F12-B28F-E3C34946D7C2}" type="slidenum">
              <a:rPr lang="en-GB" altLang="en-US"/>
              <a:pPr/>
              <a:t>‹#›</a:t>
            </a:fld>
            <a:endParaRPr lang="en-GB" altLang="en-US"/>
          </a:p>
        </p:txBody>
      </p:sp>
    </p:spTree>
    <p:extLst>
      <p:ext uri="{BB962C8B-B14F-4D97-AF65-F5344CB8AC3E}">
        <p14:creationId xmlns:p14="http://schemas.microsoft.com/office/powerpoint/2010/main" val="2378050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620203" y="9671212"/>
            <a:ext cx="14317416"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en-US" smtClean="0"/>
              <a:t>Click to edit Master text styles</a:t>
            </a:r>
          </a:p>
        </p:txBody>
      </p:sp>
      <p:sp>
        <p:nvSpPr>
          <p:cNvPr id="4" name="Content Placeholder 3"/>
          <p:cNvSpPr>
            <a:spLocks noGrp="1"/>
          </p:cNvSpPr>
          <p:nvPr>
            <p:ph sz="half" idx="2"/>
          </p:nvPr>
        </p:nvSpPr>
        <p:spPr>
          <a:xfrm>
            <a:off x="1620203" y="13701713"/>
            <a:ext cx="14317416"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6460809" y="9671212"/>
            <a:ext cx="14323040"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en-US" smtClean="0"/>
              <a:t>Click to edit Master text styles</a:t>
            </a:r>
          </a:p>
        </p:txBody>
      </p:sp>
      <p:sp>
        <p:nvSpPr>
          <p:cNvPr id="6" name="Content Placeholder 5"/>
          <p:cNvSpPr>
            <a:spLocks noGrp="1"/>
          </p:cNvSpPr>
          <p:nvPr>
            <p:ph sz="quarter" idx="4"/>
          </p:nvPr>
        </p:nvSpPr>
        <p:spPr>
          <a:xfrm>
            <a:off x="16460809" y="13701713"/>
            <a:ext cx="14323040"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ED1316BE-4DCE-4D76-B751-B4C6415EE9D4}" type="datetimeFigureOut">
              <a:rPr lang="en-GB" altLang="en-US"/>
              <a:pPr>
                <a:defRPr/>
              </a:pPr>
              <a:t>05/01/2021</a:t>
            </a:fld>
            <a:endParaRPr lang="en-GB" altLang="en-US"/>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3B5CC3BE-DE07-4619-9A40-7B51E256EB37}" type="slidenum">
              <a:rPr lang="en-GB" altLang="en-US"/>
              <a:pPr/>
              <a:t>‹#›</a:t>
            </a:fld>
            <a:endParaRPr lang="en-GB" altLang="en-US"/>
          </a:p>
        </p:txBody>
      </p:sp>
    </p:spTree>
    <p:extLst>
      <p:ext uri="{BB962C8B-B14F-4D97-AF65-F5344CB8AC3E}">
        <p14:creationId xmlns:p14="http://schemas.microsoft.com/office/powerpoint/2010/main" val="850441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6E3BD78-2AD8-4AC5-82DA-E860156766A6}" type="datetimeFigureOut">
              <a:rPr lang="en-GB" altLang="en-US"/>
              <a:pPr>
                <a:defRPr/>
              </a:pPr>
              <a:t>05/01/2021</a:t>
            </a:fld>
            <a:endParaRPr lang="en-GB" altLang="en-US"/>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34C4F086-9B21-42CF-B73C-3BAC8DF40703}" type="slidenum">
              <a:rPr lang="en-GB" altLang="en-US"/>
              <a:pPr/>
              <a:t>‹#›</a:t>
            </a:fld>
            <a:endParaRPr lang="en-GB" altLang="en-US"/>
          </a:p>
        </p:txBody>
      </p:sp>
    </p:spTree>
    <p:extLst>
      <p:ext uri="{BB962C8B-B14F-4D97-AF65-F5344CB8AC3E}">
        <p14:creationId xmlns:p14="http://schemas.microsoft.com/office/powerpoint/2010/main" val="2195326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4AD5B54-16B1-46E2-9201-CFF7E6934C1F}" type="datetimeFigureOut">
              <a:rPr lang="en-GB" altLang="en-US"/>
              <a:pPr>
                <a:defRPr/>
              </a:pPr>
              <a:t>05/01/2021</a:t>
            </a:fld>
            <a:endParaRPr lang="en-GB" altLang="en-US"/>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903A496C-EC67-4938-AB9D-A1B899E46F7C}" type="slidenum">
              <a:rPr lang="en-GB" altLang="en-US"/>
              <a:pPr/>
              <a:t>‹#›</a:t>
            </a:fld>
            <a:endParaRPr lang="en-GB" altLang="en-US"/>
          </a:p>
        </p:txBody>
      </p:sp>
    </p:spTree>
    <p:extLst>
      <p:ext uri="{BB962C8B-B14F-4D97-AF65-F5344CB8AC3E}">
        <p14:creationId xmlns:p14="http://schemas.microsoft.com/office/powerpoint/2010/main" val="3650375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0204" y="1720215"/>
            <a:ext cx="10660709" cy="7320915"/>
          </a:xfrm>
        </p:spPr>
        <p:txBody>
          <a:bodyPr anchor="b"/>
          <a:lstStyle>
            <a:lvl1pPr algn="l">
              <a:defRPr sz="9500" b="1"/>
            </a:lvl1pPr>
          </a:lstStyle>
          <a:p>
            <a:r>
              <a:rPr lang="en-US" smtClean="0"/>
              <a:t>Click to edit Master title style</a:t>
            </a:r>
            <a:endParaRPr lang="en-GB"/>
          </a:p>
        </p:txBody>
      </p:sp>
      <p:sp>
        <p:nvSpPr>
          <p:cNvPr id="3" name="Content Placeholder 2"/>
          <p:cNvSpPr>
            <a:spLocks noGrp="1"/>
          </p:cNvSpPr>
          <p:nvPr>
            <p:ph idx="1"/>
          </p:nvPr>
        </p:nvSpPr>
        <p:spPr>
          <a:xfrm>
            <a:off x="12669083" y="1720218"/>
            <a:ext cx="18114764" cy="36874612"/>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620204" y="9041133"/>
            <a:ext cx="10660709" cy="29553697"/>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81A1721-1A7F-47E6-8525-6F79415497CD}" type="datetimeFigureOut">
              <a:rPr lang="en-GB" altLang="en-US"/>
              <a:pPr>
                <a:defRPr/>
              </a:pPr>
              <a:t>05/01/2021</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EB6F107F-5ACF-4FD4-80FE-2CB6E4239195}" type="slidenum">
              <a:rPr lang="en-GB" altLang="en-US"/>
              <a:pPr/>
              <a:t>‹#›</a:t>
            </a:fld>
            <a:endParaRPr lang="en-GB" altLang="en-US"/>
          </a:p>
        </p:txBody>
      </p:sp>
    </p:spTree>
    <p:extLst>
      <p:ext uri="{BB962C8B-B14F-4D97-AF65-F5344CB8AC3E}">
        <p14:creationId xmlns:p14="http://schemas.microsoft.com/office/powerpoint/2010/main" val="290259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1421" y="30243780"/>
            <a:ext cx="19442430" cy="3570449"/>
          </a:xfrm>
        </p:spPr>
        <p:txBody>
          <a:bodyPr anchor="b"/>
          <a:lstStyle>
            <a:lvl1pPr algn="l">
              <a:defRPr sz="9500" b="1"/>
            </a:lvl1pPr>
          </a:lstStyle>
          <a:p>
            <a:r>
              <a:rPr lang="en-US" smtClean="0"/>
              <a:t>Click to edit Master title style</a:t>
            </a:r>
            <a:endParaRPr lang="en-GB"/>
          </a:p>
        </p:txBody>
      </p:sp>
      <p:sp>
        <p:nvSpPr>
          <p:cNvPr id="3" name="Picture Placeholder 2"/>
          <p:cNvSpPr>
            <a:spLocks noGrp="1"/>
          </p:cNvSpPr>
          <p:nvPr>
            <p:ph type="pic" idx="1"/>
          </p:nvPr>
        </p:nvSpPr>
        <p:spPr>
          <a:xfrm>
            <a:off x="6351421" y="3860482"/>
            <a:ext cx="19442430" cy="25923240"/>
          </a:xfrm>
        </p:spPr>
        <p:txBody>
          <a:bodyPr rtlCol="0">
            <a:normAutofit/>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pPr lvl="0"/>
            <a:endParaRPr lang="en-GB" noProof="0"/>
          </a:p>
        </p:txBody>
      </p:sp>
      <p:sp>
        <p:nvSpPr>
          <p:cNvPr id="4" name="Text Placeholder 3"/>
          <p:cNvSpPr>
            <a:spLocks noGrp="1"/>
          </p:cNvSpPr>
          <p:nvPr>
            <p:ph type="body" sz="half" idx="2"/>
          </p:nvPr>
        </p:nvSpPr>
        <p:spPr>
          <a:xfrm>
            <a:off x="6351421" y="33814229"/>
            <a:ext cx="19442430" cy="5070631"/>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68F72DE-EB22-43DD-9177-3FF9ED0B3C69}" type="datetimeFigureOut">
              <a:rPr lang="en-GB" altLang="en-US"/>
              <a:pPr>
                <a:defRPr/>
              </a:pPr>
              <a:t>05/01/2021</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4552893F-3A21-4566-A4D7-4DDFFADBCD1B}" type="slidenum">
              <a:rPr lang="en-GB" altLang="en-US"/>
              <a:pPr/>
              <a:t>‹#›</a:t>
            </a:fld>
            <a:endParaRPr lang="en-GB" altLang="en-US"/>
          </a:p>
        </p:txBody>
      </p:sp>
    </p:spTree>
    <p:extLst>
      <p:ext uri="{BB962C8B-B14F-4D97-AF65-F5344CB8AC3E}">
        <p14:creationId xmlns:p14="http://schemas.microsoft.com/office/powerpoint/2010/main" val="1285863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BEEF4"/>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20838" y="1730375"/>
            <a:ext cx="29162375" cy="720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2054" tIns="216027" rIns="432054" bIns="216027"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1620838" y="10080625"/>
            <a:ext cx="29162375" cy="285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2054" tIns="216027" rIns="432054" bIns="216027"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1620838" y="40044688"/>
            <a:ext cx="7559675" cy="2300287"/>
          </a:xfrm>
          <a:prstGeom prst="rect">
            <a:avLst/>
          </a:prstGeom>
        </p:spPr>
        <p:txBody>
          <a:bodyPr vert="horz" wrap="square" lIns="432054" tIns="216027" rIns="432054" bIns="216027" numCol="1" anchor="ctr" anchorCtr="0" compatLnSpc="1">
            <a:prstTxWarp prst="textNoShape">
              <a:avLst/>
            </a:prstTxWarp>
          </a:bodyPr>
          <a:lstStyle>
            <a:lvl1pPr eaLnBrk="1" hangingPunct="1">
              <a:defRPr sz="5700">
                <a:solidFill>
                  <a:srgbClr val="898989"/>
                </a:solidFill>
                <a:latin typeface="Calibri" panose="020F0502020204030204" pitchFamily="34" charset="0"/>
              </a:defRPr>
            </a:lvl1pPr>
          </a:lstStyle>
          <a:p>
            <a:pPr>
              <a:defRPr/>
            </a:pPr>
            <a:fld id="{E63B3B48-648D-4A5F-A7F6-3664B9454514}" type="datetimeFigureOut">
              <a:rPr lang="en-GB" altLang="en-US"/>
              <a:pPr>
                <a:defRPr/>
              </a:pPr>
              <a:t>05/01/2021</a:t>
            </a:fld>
            <a:endParaRPr lang="en-GB" altLang="en-US"/>
          </a:p>
        </p:txBody>
      </p:sp>
      <p:sp>
        <p:nvSpPr>
          <p:cNvPr id="5" name="Footer Placeholder 4"/>
          <p:cNvSpPr>
            <a:spLocks noGrp="1"/>
          </p:cNvSpPr>
          <p:nvPr>
            <p:ph type="ftr" sz="quarter" idx="3"/>
          </p:nvPr>
        </p:nvSpPr>
        <p:spPr>
          <a:xfrm>
            <a:off x="11071225" y="40044688"/>
            <a:ext cx="10261600" cy="2300287"/>
          </a:xfrm>
          <a:prstGeom prst="rect">
            <a:avLst/>
          </a:prstGeom>
        </p:spPr>
        <p:txBody>
          <a:bodyPr vert="horz" lIns="432054" tIns="216027" rIns="432054" bIns="216027" rtlCol="0" anchor="ctr"/>
          <a:lstStyle>
            <a:lvl1pPr algn="ctr" defTabSz="4320540" eaLnBrk="1" fontAlgn="auto" hangingPunct="1">
              <a:spcBef>
                <a:spcPts val="0"/>
              </a:spcBef>
              <a:spcAft>
                <a:spcPts val="0"/>
              </a:spcAft>
              <a:defRPr sz="5700">
                <a:solidFill>
                  <a:schemeClr val="tx1">
                    <a:tint val="75000"/>
                  </a:schemeClr>
                </a:solidFill>
                <a:latin typeface="+mn-lt"/>
                <a:ea typeface="+mn-ea"/>
                <a:cs typeface="+mn-cs"/>
              </a:defRPr>
            </a:lvl1pPr>
          </a:lstStyle>
          <a:p>
            <a:pPr>
              <a:defRPr/>
            </a:pPr>
            <a:endParaRPr lang="en-GB"/>
          </a:p>
        </p:txBody>
      </p:sp>
      <p:sp>
        <p:nvSpPr>
          <p:cNvPr id="6" name="Slide Number Placeholder 5"/>
          <p:cNvSpPr>
            <a:spLocks noGrp="1"/>
          </p:cNvSpPr>
          <p:nvPr>
            <p:ph type="sldNum" sz="quarter" idx="4"/>
          </p:nvPr>
        </p:nvSpPr>
        <p:spPr>
          <a:xfrm>
            <a:off x="23223538" y="40044688"/>
            <a:ext cx="7559675" cy="2300287"/>
          </a:xfrm>
          <a:prstGeom prst="rect">
            <a:avLst/>
          </a:prstGeom>
        </p:spPr>
        <p:txBody>
          <a:bodyPr vert="horz" wrap="square" lIns="432054" tIns="216027" rIns="432054" bIns="216027" numCol="1" anchor="ctr" anchorCtr="0" compatLnSpc="1">
            <a:prstTxWarp prst="textNoShape">
              <a:avLst/>
            </a:prstTxWarp>
          </a:bodyPr>
          <a:lstStyle>
            <a:lvl1pPr algn="r" eaLnBrk="1" hangingPunct="1">
              <a:defRPr sz="5700">
                <a:solidFill>
                  <a:srgbClr val="898989"/>
                </a:solidFill>
                <a:latin typeface="Calibri" pitchFamily="34" charset="0"/>
              </a:defRPr>
            </a:lvl1pPr>
          </a:lstStyle>
          <a:p>
            <a:fld id="{C0E17DD1-FBDC-4A92-AA73-D8325BA13B7E}"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19588" rtl="0" eaLnBrk="0" fontAlgn="base" hangingPunct="0">
        <a:spcBef>
          <a:spcPct val="0"/>
        </a:spcBef>
        <a:spcAft>
          <a:spcPct val="0"/>
        </a:spcAft>
        <a:defRPr sz="20800" kern="1200">
          <a:solidFill>
            <a:schemeClr val="tx1"/>
          </a:solidFill>
          <a:latin typeface="+mj-lt"/>
          <a:ea typeface="MS PGothic" panose="020B0600070205080204" pitchFamily="34" charset="-128"/>
          <a:cs typeface="+mj-cs"/>
        </a:defRPr>
      </a:lvl1pPr>
      <a:lvl2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2pPr>
      <a:lvl3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3pPr>
      <a:lvl4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4pPr>
      <a:lvl5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5pPr>
      <a:lvl6pPr marL="457200" algn="ctr" defTabSz="4319588" rtl="0" fontAlgn="base">
        <a:spcBef>
          <a:spcPct val="0"/>
        </a:spcBef>
        <a:spcAft>
          <a:spcPct val="0"/>
        </a:spcAft>
        <a:defRPr sz="20800">
          <a:solidFill>
            <a:schemeClr val="tx1"/>
          </a:solidFill>
          <a:latin typeface="Calibri" pitchFamily="34" charset="0"/>
        </a:defRPr>
      </a:lvl6pPr>
      <a:lvl7pPr marL="914400" algn="ctr" defTabSz="4319588" rtl="0" fontAlgn="base">
        <a:spcBef>
          <a:spcPct val="0"/>
        </a:spcBef>
        <a:spcAft>
          <a:spcPct val="0"/>
        </a:spcAft>
        <a:defRPr sz="20800">
          <a:solidFill>
            <a:schemeClr val="tx1"/>
          </a:solidFill>
          <a:latin typeface="Calibri" pitchFamily="34" charset="0"/>
        </a:defRPr>
      </a:lvl7pPr>
      <a:lvl8pPr marL="1371600" algn="ctr" defTabSz="4319588" rtl="0" fontAlgn="base">
        <a:spcBef>
          <a:spcPct val="0"/>
        </a:spcBef>
        <a:spcAft>
          <a:spcPct val="0"/>
        </a:spcAft>
        <a:defRPr sz="20800">
          <a:solidFill>
            <a:schemeClr val="tx1"/>
          </a:solidFill>
          <a:latin typeface="Calibri" pitchFamily="34" charset="0"/>
        </a:defRPr>
      </a:lvl8pPr>
      <a:lvl9pPr marL="1828800" algn="ctr" defTabSz="4319588" rtl="0" fontAlgn="base">
        <a:spcBef>
          <a:spcPct val="0"/>
        </a:spcBef>
        <a:spcAft>
          <a:spcPct val="0"/>
        </a:spcAft>
        <a:defRPr sz="20800">
          <a:solidFill>
            <a:schemeClr val="tx1"/>
          </a:solidFill>
          <a:latin typeface="Calibri" pitchFamily="34" charset="0"/>
        </a:defRPr>
      </a:lvl9pPr>
    </p:titleStyle>
    <p:bodyStyle>
      <a:lvl1pPr marL="1619250" indent="-1619250" algn="l" defTabSz="4319588" rtl="0" eaLnBrk="0" fontAlgn="base" hangingPunct="0">
        <a:spcBef>
          <a:spcPct val="20000"/>
        </a:spcBef>
        <a:spcAft>
          <a:spcPct val="0"/>
        </a:spcAft>
        <a:buFont typeface="Arial" charset="0"/>
        <a:buChar char="•"/>
        <a:defRPr sz="15100" kern="1200">
          <a:solidFill>
            <a:schemeClr val="tx1"/>
          </a:solidFill>
          <a:latin typeface="+mn-lt"/>
          <a:ea typeface="MS PGothic" panose="020B0600070205080204" pitchFamily="34" charset="-128"/>
          <a:cs typeface="+mn-cs"/>
        </a:defRPr>
      </a:lvl1pPr>
      <a:lvl2pPr marL="3509963" indent="-1349375" algn="l" defTabSz="4319588" rtl="0" eaLnBrk="0" fontAlgn="base" hangingPunct="0">
        <a:spcBef>
          <a:spcPct val="20000"/>
        </a:spcBef>
        <a:spcAft>
          <a:spcPct val="0"/>
        </a:spcAft>
        <a:buFont typeface="Arial" charset="0"/>
        <a:buChar char="–"/>
        <a:defRPr sz="13200" kern="1200">
          <a:solidFill>
            <a:schemeClr val="tx1"/>
          </a:solidFill>
          <a:latin typeface="+mn-lt"/>
          <a:ea typeface="MS PGothic" panose="020B0600070205080204" pitchFamily="34" charset="-128"/>
          <a:cs typeface="+mn-cs"/>
        </a:defRPr>
      </a:lvl2pPr>
      <a:lvl3pPr marL="5400675" indent="-1079500" algn="l" defTabSz="4319588" rtl="0" eaLnBrk="0" fontAlgn="base" hangingPunct="0">
        <a:spcBef>
          <a:spcPct val="20000"/>
        </a:spcBef>
        <a:spcAft>
          <a:spcPct val="0"/>
        </a:spcAft>
        <a:buFont typeface="Arial" charset="0"/>
        <a:buChar char="•"/>
        <a:defRPr sz="11300" kern="1200">
          <a:solidFill>
            <a:schemeClr val="tx1"/>
          </a:solidFill>
          <a:latin typeface="+mn-lt"/>
          <a:ea typeface="MS PGothic" panose="020B0600070205080204" pitchFamily="34" charset="-128"/>
          <a:cs typeface="+mn-cs"/>
        </a:defRPr>
      </a:lvl3pPr>
      <a:lvl4pPr marL="7559675" indent="-1079500" algn="l" defTabSz="4319588" rtl="0" eaLnBrk="0" fontAlgn="base" hangingPunct="0">
        <a:spcBef>
          <a:spcPct val="20000"/>
        </a:spcBef>
        <a:spcAft>
          <a:spcPct val="0"/>
        </a:spcAft>
        <a:buFont typeface="Arial" charset="0"/>
        <a:buChar char="–"/>
        <a:defRPr sz="9500" kern="1200">
          <a:solidFill>
            <a:schemeClr val="tx1"/>
          </a:solidFill>
          <a:latin typeface="+mn-lt"/>
          <a:ea typeface="MS PGothic" panose="020B0600070205080204" pitchFamily="34" charset="-128"/>
          <a:cs typeface="+mn-cs"/>
        </a:defRPr>
      </a:lvl4pPr>
      <a:lvl5pPr marL="9720263" indent="-1079500" algn="l" defTabSz="4319588" rtl="0" eaLnBrk="0" fontAlgn="base" hangingPunct="0">
        <a:spcBef>
          <a:spcPct val="20000"/>
        </a:spcBef>
        <a:spcAft>
          <a:spcPct val="0"/>
        </a:spcAft>
        <a:buFont typeface="Arial" charset="0"/>
        <a:buChar char="»"/>
        <a:defRPr sz="9500" kern="1200">
          <a:solidFill>
            <a:schemeClr val="tx1"/>
          </a:solidFill>
          <a:latin typeface="+mn-lt"/>
          <a:ea typeface="MS PGothic" panose="020B0600070205080204" pitchFamily="34" charset="-128"/>
          <a:cs typeface="+mn-cs"/>
        </a:defRPr>
      </a:lvl5pPr>
      <a:lvl6pPr marL="1188148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wmf"/><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wmf"/><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Box 10"/>
          <p:cNvSpPr txBox="1">
            <a:spLocks noChangeArrowheads="1"/>
          </p:cNvSpPr>
          <p:nvPr/>
        </p:nvSpPr>
        <p:spPr bwMode="auto">
          <a:xfrm>
            <a:off x="469905" y="7470816"/>
            <a:ext cx="30835595" cy="3394775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15100">
                <a:solidFill>
                  <a:schemeClr val="tx1"/>
                </a:solidFill>
                <a:latin typeface="Calibri" pitchFamily="34" charset="0"/>
                <a:ea typeface="MS PGothic" pitchFamily="34" charset="-128"/>
              </a:defRPr>
            </a:lvl1pPr>
            <a:lvl2pPr marL="742950" indent="-285750">
              <a:spcBef>
                <a:spcPct val="20000"/>
              </a:spcBef>
              <a:buFont typeface="Arial" charset="0"/>
              <a:buChar char="–"/>
              <a:defRPr sz="13200">
                <a:solidFill>
                  <a:schemeClr val="tx1"/>
                </a:solidFill>
                <a:latin typeface="Calibri" pitchFamily="34" charset="0"/>
                <a:ea typeface="MS PGothic" pitchFamily="34" charset="-128"/>
              </a:defRPr>
            </a:lvl2pPr>
            <a:lvl3pPr marL="1143000" indent="-228600">
              <a:spcBef>
                <a:spcPct val="20000"/>
              </a:spcBef>
              <a:buFont typeface="Arial" charset="0"/>
              <a:buChar char="•"/>
              <a:defRPr sz="11300">
                <a:solidFill>
                  <a:schemeClr val="tx1"/>
                </a:solidFill>
                <a:latin typeface="Calibri" pitchFamily="34" charset="0"/>
                <a:ea typeface="MS PGothic" pitchFamily="34" charset="-128"/>
              </a:defRPr>
            </a:lvl3pPr>
            <a:lvl4pPr marL="1600200" indent="-228600">
              <a:spcBef>
                <a:spcPct val="20000"/>
              </a:spcBef>
              <a:buFont typeface="Arial" charset="0"/>
              <a:buChar char="–"/>
              <a:defRPr sz="9500">
                <a:solidFill>
                  <a:schemeClr val="tx1"/>
                </a:solidFill>
                <a:latin typeface="Calibri" pitchFamily="34" charset="0"/>
                <a:ea typeface="MS PGothic" pitchFamily="34" charset="-128"/>
              </a:defRPr>
            </a:lvl4pPr>
            <a:lvl5pPr marL="2057400" indent="-228600">
              <a:spcBef>
                <a:spcPct val="20000"/>
              </a:spcBef>
              <a:buFont typeface="Arial" charset="0"/>
              <a:buChar char="»"/>
              <a:defRPr sz="9500">
                <a:solidFill>
                  <a:schemeClr val="tx1"/>
                </a:solidFill>
                <a:latin typeface="Calibri" pitchFamily="34" charset="0"/>
                <a:ea typeface="MS PGothic" pitchFamily="34" charset="-128"/>
              </a:defRPr>
            </a:lvl5pPr>
            <a:lvl6pPr marL="25146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6pPr>
            <a:lvl7pPr marL="29718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7pPr>
            <a:lvl8pPr marL="34290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8pPr>
            <a:lvl9pPr marL="38862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9pPr>
          </a:lstStyle>
          <a:p>
            <a:pPr eaLnBrk="1" hangingPunct="1">
              <a:spcBef>
                <a:spcPct val="0"/>
              </a:spcBef>
              <a:buFontTx/>
              <a:buNone/>
            </a:pPr>
            <a:endParaRPr lang="en-GB" altLang="en-US" sz="3600" b="1" dirty="0"/>
          </a:p>
          <a:p>
            <a:pPr eaLnBrk="1" hangingPunct="1">
              <a:spcBef>
                <a:spcPct val="0"/>
              </a:spcBef>
              <a:buFontTx/>
              <a:buNone/>
            </a:pPr>
            <a:endParaRPr lang="en-GB" altLang="en-US" sz="2800" b="1" dirty="0"/>
          </a:p>
          <a:p>
            <a:pPr eaLnBrk="1" hangingPunct="1">
              <a:spcBef>
                <a:spcPct val="0"/>
              </a:spcBef>
              <a:buFontTx/>
              <a:buNone/>
            </a:pPr>
            <a:endParaRPr lang="en-GB" altLang="en-US" sz="3600" b="1" dirty="0"/>
          </a:p>
          <a:p>
            <a:pPr eaLnBrk="1" hangingPunct="1">
              <a:spcBef>
                <a:spcPct val="0"/>
              </a:spcBef>
              <a:buFontTx/>
              <a:buNone/>
            </a:pPr>
            <a:endParaRPr lang="en-GB" altLang="en-US" sz="3600" b="1" dirty="0"/>
          </a:p>
          <a:p>
            <a:pPr eaLnBrk="1" hangingPunct="1">
              <a:spcBef>
                <a:spcPct val="0"/>
              </a:spcBef>
              <a:buFontTx/>
              <a:buNone/>
            </a:pPr>
            <a:endParaRPr lang="en-GB" altLang="en-US" sz="3600" b="1" dirty="0"/>
          </a:p>
          <a:p>
            <a:pPr eaLnBrk="1" hangingPunct="1">
              <a:spcBef>
                <a:spcPct val="0"/>
              </a:spcBef>
              <a:buFontTx/>
              <a:buNone/>
            </a:pPr>
            <a:r>
              <a:rPr lang="en-GB" altLang="en-US" sz="3600" b="1" dirty="0"/>
              <a:t> </a:t>
            </a:r>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fontAlgn="t"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a:p>
            <a:pPr eaLnBrk="1" hangingPunct="1">
              <a:spcBef>
                <a:spcPct val="0"/>
              </a:spcBef>
              <a:buFontTx/>
              <a:buNone/>
            </a:pPr>
            <a:endParaRPr lang="en-GB" altLang="en-US" sz="2400" dirty="0" smtClean="0"/>
          </a:p>
          <a:p>
            <a:pPr eaLnBrk="1" hangingPunct="1">
              <a:spcBef>
                <a:spcPct val="0"/>
              </a:spcBef>
              <a:buFontTx/>
              <a:buNone/>
            </a:pPr>
            <a:endParaRPr lang="en-GB" altLang="en-US" sz="2400" dirty="0"/>
          </a:p>
        </p:txBody>
      </p:sp>
      <p:sp>
        <p:nvSpPr>
          <p:cNvPr id="4102" name="TextBox 21"/>
          <p:cNvSpPr txBox="1">
            <a:spLocks noChangeArrowheads="1"/>
          </p:cNvSpPr>
          <p:nvPr/>
        </p:nvSpPr>
        <p:spPr bwMode="auto">
          <a:xfrm>
            <a:off x="35488563" y="29819600"/>
            <a:ext cx="49720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15100">
                <a:solidFill>
                  <a:schemeClr val="tx1"/>
                </a:solidFill>
                <a:latin typeface="Calibri" pitchFamily="34" charset="0"/>
                <a:ea typeface="MS PGothic" pitchFamily="34" charset="-128"/>
              </a:defRPr>
            </a:lvl1pPr>
            <a:lvl2pPr marL="742950" indent="-285750">
              <a:spcBef>
                <a:spcPct val="20000"/>
              </a:spcBef>
              <a:buFont typeface="Arial" charset="0"/>
              <a:buChar char="–"/>
              <a:defRPr sz="13200">
                <a:solidFill>
                  <a:schemeClr val="tx1"/>
                </a:solidFill>
                <a:latin typeface="Calibri" pitchFamily="34" charset="0"/>
                <a:ea typeface="MS PGothic" pitchFamily="34" charset="-128"/>
              </a:defRPr>
            </a:lvl2pPr>
            <a:lvl3pPr marL="1143000" indent="-228600">
              <a:spcBef>
                <a:spcPct val="20000"/>
              </a:spcBef>
              <a:buFont typeface="Arial" charset="0"/>
              <a:buChar char="•"/>
              <a:defRPr sz="11300">
                <a:solidFill>
                  <a:schemeClr val="tx1"/>
                </a:solidFill>
                <a:latin typeface="Calibri" pitchFamily="34" charset="0"/>
                <a:ea typeface="MS PGothic" pitchFamily="34" charset="-128"/>
              </a:defRPr>
            </a:lvl3pPr>
            <a:lvl4pPr marL="1600200" indent="-228600">
              <a:spcBef>
                <a:spcPct val="20000"/>
              </a:spcBef>
              <a:buFont typeface="Arial" charset="0"/>
              <a:buChar char="–"/>
              <a:defRPr sz="9500">
                <a:solidFill>
                  <a:schemeClr val="tx1"/>
                </a:solidFill>
                <a:latin typeface="Calibri" pitchFamily="34" charset="0"/>
                <a:ea typeface="MS PGothic" pitchFamily="34" charset="-128"/>
              </a:defRPr>
            </a:lvl4pPr>
            <a:lvl5pPr marL="2057400" indent="-228600">
              <a:spcBef>
                <a:spcPct val="20000"/>
              </a:spcBef>
              <a:buFont typeface="Arial" charset="0"/>
              <a:buChar char="»"/>
              <a:defRPr sz="9500">
                <a:solidFill>
                  <a:schemeClr val="tx1"/>
                </a:solidFill>
                <a:latin typeface="Calibri" pitchFamily="34" charset="0"/>
                <a:ea typeface="MS PGothic" pitchFamily="34" charset="-128"/>
              </a:defRPr>
            </a:lvl5pPr>
            <a:lvl6pPr marL="25146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6pPr>
            <a:lvl7pPr marL="29718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7pPr>
            <a:lvl8pPr marL="34290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8pPr>
            <a:lvl9pPr marL="38862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9pPr>
          </a:lstStyle>
          <a:p>
            <a:pPr eaLnBrk="1" hangingPunct="1">
              <a:spcBef>
                <a:spcPct val="0"/>
              </a:spcBef>
              <a:buFontTx/>
              <a:buNone/>
            </a:pPr>
            <a:endParaRPr lang="en-GB" altLang="en-US" sz="2800">
              <a:latin typeface="Arial" charset="0"/>
            </a:endParaRPr>
          </a:p>
        </p:txBody>
      </p:sp>
      <p:sp>
        <p:nvSpPr>
          <p:cNvPr id="12" name="TextBox 11"/>
          <p:cNvSpPr txBox="1"/>
          <p:nvPr/>
        </p:nvSpPr>
        <p:spPr>
          <a:xfrm>
            <a:off x="787627" y="7650840"/>
            <a:ext cx="14508162" cy="14250055"/>
          </a:xfrm>
          <a:prstGeom prst="rect">
            <a:avLst/>
          </a:prstGeom>
          <a:noFill/>
        </p:spPr>
        <p:txBody>
          <a:bodyPr>
            <a:spAutoFit/>
          </a:bodyPr>
          <a:lstStyle/>
          <a:p>
            <a:r>
              <a:rPr lang="en-IE" sz="4000" b="1" u="sng" dirty="0" smtClean="0"/>
              <a:t>Background and Problem:</a:t>
            </a:r>
          </a:p>
          <a:p>
            <a:r>
              <a:rPr lang="en-IE" sz="4000" dirty="0" smtClean="0"/>
              <a:t>This </a:t>
            </a:r>
            <a:r>
              <a:rPr lang="en-IE" sz="4000" dirty="0"/>
              <a:t>Silver QI project was undertaken in the Respiratory </a:t>
            </a:r>
            <a:r>
              <a:rPr lang="en-IE" sz="4000" dirty="0" smtClean="0"/>
              <a:t>and </a:t>
            </a:r>
            <a:r>
              <a:rPr lang="en-IE" sz="4000" dirty="0"/>
              <a:t>lung function department. The team involved doctors, secretaries, physiologists and obstructive sleep apnoea hypopnoea syndrome (OSAHS) patients. The main aim of the service improvement was to </a:t>
            </a:r>
            <a:r>
              <a:rPr lang="en-IE" sz="4000" dirty="0" smtClean="0"/>
              <a:t>reduce breaches. In 2017 the service suffered from </a:t>
            </a:r>
            <a:r>
              <a:rPr lang="en-IE" sz="4000" dirty="0"/>
              <a:t>long waiting times for </a:t>
            </a:r>
            <a:r>
              <a:rPr lang="en-GB" sz="4000" dirty="0"/>
              <a:t>sleep studies, with an average of 16 weeks (6 weeks deadline), starting CPAP (continuous positive airway pressure), with an average of 37 weeks (18 week deadline) and for clinic attendance, with an average of 32 weeks (52 week deadline</a:t>
            </a:r>
            <a:r>
              <a:rPr lang="en-GB" sz="4000" dirty="0" smtClean="0"/>
              <a:t>) and 29% breach rate. The number </a:t>
            </a:r>
            <a:r>
              <a:rPr lang="en-GB" sz="4000" dirty="0"/>
              <a:t>of referrals were ever increasing </a:t>
            </a:r>
            <a:r>
              <a:rPr lang="en-GB" sz="4000" dirty="0" smtClean="0"/>
              <a:t>(see Graph 1).</a:t>
            </a:r>
            <a:endParaRPr lang="en-GB" sz="4000" dirty="0"/>
          </a:p>
          <a:p>
            <a:r>
              <a:rPr lang="en-GB" sz="4000" dirty="0"/>
              <a:t> </a:t>
            </a:r>
          </a:p>
          <a:p>
            <a:r>
              <a:rPr lang="en-GB" sz="4000" dirty="0"/>
              <a:t>Potential causes for these delays included referral numbers </a:t>
            </a:r>
            <a:r>
              <a:rPr lang="en-GB" sz="4000" dirty="0" smtClean="0"/>
              <a:t>being higher </a:t>
            </a:r>
            <a:r>
              <a:rPr lang="en-GB" sz="4000" dirty="0"/>
              <a:t>than necessary (potentially due to accepting inappropriate </a:t>
            </a:r>
            <a:r>
              <a:rPr lang="en-GB" sz="4000" dirty="0" smtClean="0"/>
              <a:t>referrals) </a:t>
            </a:r>
            <a:r>
              <a:rPr lang="en-GB" sz="4000" dirty="0"/>
              <a:t>and bottlenecks in the form of waiting for doctors </a:t>
            </a:r>
            <a:r>
              <a:rPr lang="en-GB" sz="4000" dirty="0" smtClean="0"/>
              <a:t>to vet </a:t>
            </a:r>
            <a:r>
              <a:rPr lang="en-GB" sz="4000" dirty="0"/>
              <a:t>referrals and then report sleep studies, low number of clinics and a small number of sleep study analysis slots.</a:t>
            </a:r>
          </a:p>
          <a:p>
            <a:r>
              <a:rPr lang="en-GB" sz="4000" dirty="0"/>
              <a:t> </a:t>
            </a:r>
          </a:p>
          <a:p>
            <a:r>
              <a:rPr lang="en-GB" sz="4000" dirty="0"/>
              <a:t>Another issue with the sleep service </a:t>
            </a:r>
            <a:r>
              <a:rPr lang="en-GB" sz="4000" dirty="0" smtClean="0"/>
              <a:t>was that </a:t>
            </a:r>
            <a:r>
              <a:rPr lang="en-GB" sz="4000" dirty="0"/>
              <a:t>patient data was in many different, non-organised locations and there was a potential for patients to become “lost in the system</a:t>
            </a:r>
            <a:r>
              <a:rPr lang="en-GB" sz="4000" dirty="0" smtClean="0"/>
              <a:t>”.</a:t>
            </a:r>
            <a:endParaRPr lang="en-GB" sz="4000" dirty="0"/>
          </a:p>
        </p:txBody>
      </p:sp>
      <p:sp>
        <p:nvSpPr>
          <p:cNvPr id="4" name="TextBox 3"/>
          <p:cNvSpPr txBox="1"/>
          <p:nvPr/>
        </p:nvSpPr>
        <p:spPr>
          <a:xfrm>
            <a:off x="0" y="6210648"/>
            <a:ext cx="32404050" cy="671292"/>
          </a:xfrm>
          <a:prstGeom prst="rect">
            <a:avLst/>
          </a:prstGeom>
          <a:solidFill>
            <a:schemeClr val="accent6"/>
          </a:solidFill>
          <a:ln w="50800" cap="sq">
            <a:noFill/>
          </a:ln>
        </p:spPr>
        <p:style>
          <a:lnRef idx="2">
            <a:schemeClr val="dk1"/>
          </a:lnRef>
          <a:fillRef idx="1">
            <a:schemeClr val="lt1"/>
          </a:fillRef>
          <a:effectRef idx="0">
            <a:schemeClr val="dk1"/>
          </a:effectRef>
          <a:fontRef idx="minor">
            <a:schemeClr val="dk1"/>
          </a:fontRef>
        </p:style>
        <p:txBody>
          <a:bodyPr wrap="square" lIns="900000" tIns="180000" bIns="180000">
            <a:spAutoFit/>
          </a:bodyPr>
          <a:lstStyle/>
          <a:p>
            <a:pPr algn="ctr" defTabSz="4320540" eaLnBrk="1" fontAlgn="auto" hangingPunct="1">
              <a:spcBef>
                <a:spcPts val="0"/>
              </a:spcBef>
              <a:spcAft>
                <a:spcPts val="0"/>
              </a:spcAft>
              <a:defRPr/>
            </a:pPr>
            <a:endParaRPr lang="en-GB"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33" name="TextBox 32"/>
          <p:cNvSpPr txBox="1"/>
          <p:nvPr/>
        </p:nvSpPr>
        <p:spPr>
          <a:xfrm>
            <a:off x="17165638" y="29444950"/>
            <a:ext cx="13492162" cy="3170099"/>
          </a:xfrm>
          <a:prstGeom prst="rect">
            <a:avLst/>
          </a:prstGeom>
          <a:noFill/>
        </p:spPr>
        <p:txBody>
          <a:bodyPr>
            <a:spAutoFit/>
          </a:bodyPr>
          <a:lstStyle/>
          <a:p>
            <a:pPr>
              <a:defRPr/>
            </a:pPr>
            <a:endParaRPr lang="en-GB" sz="4000" b="1" u="sng" dirty="0">
              <a:latin typeface="+mn-lt"/>
              <a:cs typeface="Arial" panose="020B0604020202020204" pitchFamily="34" charset="0"/>
            </a:endParaRPr>
          </a:p>
          <a:p>
            <a:pPr>
              <a:defRPr/>
            </a:pPr>
            <a:endParaRPr lang="en-GB" sz="4000" b="1" u="sng" dirty="0">
              <a:latin typeface="+mn-lt"/>
              <a:cs typeface="Arial" panose="020B0604020202020204" pitchFamily="34" charset="0"/>
            </a:endParaRPr>
          </a:p>
          <a:p>
            <a:pPr>
              <a:defRPr/>
            </a:pPr>
            <a:endParaRPr lang="en-GB" sz="4000" dirty="0">
              <a:latin typeface="+mn-lt"/>
            </a:endParaRPr>
          </a:p>
          <a:p>
            <a:pPr>
              <a:defRPr/>
            </a:pPr>
            <a:endParaRPr lang="en-GB" sz="4000" dirty="0">
              <a:latin typeface="+mn-lt"/>
            </a:endParaRPr>
          </a:p>
          <a:p>
            <a:pPr>
              <a:defRPr/>
            </a:pPr>
            <a:endParaRPr lang="en-GB" sz="4000" dirty="0">
              <a:latin typeface="+mn-lt"/>
            </a:endParaRPr>
          </a:p>
        </p:txBody>
      </p:sp>
      <p:sp>
        <p:nvSpPr>
          <p:cNvPr id="35" name="TextBox 34"/>
          <p:cNvSpPr txBox="1"/>
          <p:nvPr/>
        </p:nvSpPr>
        <p:spPr>
          <a:xfrm>
            <a:off x="16797338" y="15757525"/>
            <a:ext cx="14508162" cy="2462213"/>
          </a:xfrm>
          <a:prstGeom prst="rect">
            <a:avLst/>
          </a:prstGeom>
          <a:noFill/>
        </p:spPr>
        <p:txBody>
          <a:bodyPr>
            <a:spAutoFit/>
          </a:bodyPr>
          <a:lstStyle/>
          <a:p>
            <a:pPr>
              <a:defRPr/>
            </a:pPr>
            <a:endParaRPr lang="en-GB" sz="3800" b="1" u="sng" dirty="0">
              <a:latin typeface="+mn-lt"/>
              <a:cs typeface="Arial" panose="020B0604020202020204" pitchFamily="34" charset="0"/>
            </a:endParaRPr>
          </a:p>
          <a:p>
            <a:pPr>
              <a:defRPr/>
            </a:pPr>
            <a:endParaRPr lang="en-GB" sz="4000" b="1" u="sng" dirty="0">
              <a:latin typeface="+mn-lt"/>
              <a:cs typeface="Arial" panose="020B0604020202020204" pitchFamily="34" charset="0"/>
            </a:endParaRPr>
          </a:p>
          <a:p>
            <a:pPr>
              <a:defRPr/>
            </a:pPr>
            <a:endParaRPr lang="en-GB" sz="3800" b="1" u="sng" dirty="0">
              <a:latin typeface="+mn-lt"/>
              <a:cs typeface="Arial" panose="020B0604020202020204" pitchFamily="34" charset="0"/>
            </a:endParaRPr>
          </a:p>
          <a:p>
            <a:pPr>
              <a:defRPr/>
            </a:pPr>
            <a:endParaRPr lang="en-GB" sz="3800" dirty="0">
              <a:latin typeface="+mn-lt"/>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8" y="41779007"/>
            <a:ext cx="32399492" cy="1426393"/>
          </a:xfrm>
          <a:prstGeom prst="rect">
            <a:avLst/>
          </a:prstGeom>
        </p:spPr>
      </p:pic>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2404050" cy="6124575"/>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cap="flat">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sp>
        <p:nvSpPr>
          <p:cNvPr id="5" name="TextBox 4"/>
          <p:cNvSpPr txBox="1"/>
          <p:nvPr/>
        </p:nvSpPr>
        <p:spPr>
          <a:xfrm>
            <a:off x="4558" y="310939"/>
            <a:ext cx="9995061" cy="1569660"/>
          </a:xfrm>
          <a:prstGeom prst="rect">
            <a:avLst/>
          </a:prstGeom>
          <a:noFill/>
        </p:spPr>
        <p:txBody>
          <a:bodyPr wrap="square" rtlCol="0">
            <a:spAutoFit/>
          </a:bodyPr>
          <a:lstStyle/>
          <a:p>
            <a:r>
              <a:rPr lang="en-GB" sz="4800" dirty="0" smtClean="0">
                <a:solidFill>
                  <a:schemeClr val="bg1"/>
                </a:solidFill>
                <a:latin typeface="+mj-lt"/>
                <a:cs typeface="Arial" panose="020B0604020202020204" pitchFamily="34" charset="0"/>
              </a:rPr>
              <a:t>Gloucestershire Safety and Quality Improvement Academy</a:t>
            </a:r>
            <a:endParaRPr lang="en-GB" sz="4800" dirty="0">
              <a:solidFill>
                <a:schemeClr val="bg1"/>
              </a:solidFill>
              <a:latin typeface="+mj-lt"/>
              <a:cs typeface="Arial" panose="020B0604020202020204" pitchFamily="34" charset="0"/>
            </a:endParaRPr>
          </a:p>
        </p:txBody>
      </p:sp>
      <p:sp>
        <p:nvSpPr>
          <p:cNvPr id="6" name="Text Box 6"/>
          <p:cNvSpPr txBox="1">
            <a:spLocks noChangeArrowheads="1"/>
          </p:cNvSpPr>
          <p:nvPr/>
        </p:nvSpPr>
        <p:spPr bwMode="auto">
          <a:xfrm>
            <a:off x="481310" y="3077746"/>
            <a:ext cx="19950112" cy="2954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lvl="0" defTabSz="914400" eaLnBrk="1" hangingPunct="1">
              <a:spcAft>
                <a:spcPts val="300"/>
              </a:spcAft>
            </a:pPr>
            <a:r>
              <a:rPr lang="en-GB" sz="7200" dirty="0" smtClean="0"/>
              <a:t>Sleep Service Quality Improvement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5400" b="1" i="0" u="none" strike="noStrike" cap="none" normalizeH="0" baseline="0" noProof="1" smtClean="0">
                <a:ln>
                  <a:noFill/>
                </a:ln>
                <a:solidFill>
                  <a:srgbClr val="FFFFFF"/>
                </a:solidFill>
                <a:effectLst/>
                <a:latin typeface="Arial" pitchFamily="34" charset="0"/>
                <a:cs typeface="Arial" pitchFamily="34" charset="0"/>
              </a:rPr>
              <a:t>Dr</a:t>
            </a:r>
            <a:r>
              <a:rPr kumimoji="0" lang="en-GB" altLang="en-US" sz="5400" b="1" i="0" u="none" strike="noStrike" cap="none" normalizeH="0" noProof="1" smtClean="0">
                <a:ln>
                  <a:noFill/>
                </a:ln>
                <a:solidFill>
                  <a:srgbClr val="FFFFFF"/>
                </a:solidFill>
                <a:effectLst/>
                <a:latin typeface="Arial" pitchFamily="34" charset="0"/>
                <a:cs typeface="Arial" pitchFamily="34" charset="0"/>
              </a:rPr>
              <a:t> Mark Bailey – Speciality Doctor in Respiratory Medicine</a:t>
            </a:r>
          </a:p>
        </p:txBody>
      </p:sp>
      <p:pic>
        <p:nvPicPr>
          <p:cNvPr id="1034" name="Picture 10" descr="GHNHSFT-CMYK-WHI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92399" y="719916"/>
            <a:ext cx="8621278" cy="11606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36"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03464" y="2439491"/>
            <a:ext cx="4302035" cy="3555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 Box 2"/>
          <p:cNvSpPr txBox="1">
            <a:spLocks noChangeArrowheads="1"/>
          </p:cNvSpPr>
          <p:nvPr/>
        </p:nvSpPr>
        <p:spPr bwMode="auto">
          <a:xfrm>
            <a:off x="13804004" y="42035003"/>
            <a:ext cx="48006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4800" b="1" i="0" u="none" strike="noStrike" cap="none" normalizeH="0" baseline="0" dirty="0" smtClean="0">
                <a:ln>
                  <a:noFill/>
                </a:ln>
                <a:solidFill>
                  <a:srgbClr val="FFFFFF"/>
                </a:solidFill>
                <a:effectLst/>
                <a:latin typeface="Arial" pitchFamily="34" charset="0"/>
                <a:cs typeface="Arial" pitchFamily="34" charset="0"/>
              </a:rPr>
              <a:t>#</a:t>
            </a:r>
            <a:r>
              <a:rPr kumimoji="0" lang="en-GB" altLang="en-US" sz="4800" b="1" i="0" u="none" strike="noStrike" cap="none" normalizeH="0" baseline="0" dirty="0" err="1" smtClean="0">
                <a:ln>
                  <a:noFill/>
                </a:ln>
                <a:solidFill>
                  <a:srgbClr val="FFFFFF"/>
                </a:solidFill>
                <a:effectLst/>
                <a:latin typeface="Arial" pitchFamily="34" charset="0"/>
                <a:cs typeface="Arial" pitchFamily="34" charset="0"/>
              </a:rPr>
              <a:t>TheGSQIAWay</a:t>
            </a:r>
            <a:endParaRPr kumimoji="0" lang="en-US" alt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TextBox 23"/>
          <p:cNvSpPr txBox="1"/>
          <p:nvPr/>
        </p:nvSpPr>
        <p:spPr>
          <a:xfrm>
            <a:off x="757210" y="30671868"/>
            <a:ext cx="14508162" cy="1908215"/>
          </a:xfrm>
          <a:prstGeom prst="rect">
            <a:avLst/>
          </a:prstGeom>
          <a:noFill/>
        </p:spPr>
        <p:txBody>
          <a:bodyPr>
            <a:spAutoFit/>
          </a:bodyPr>
          <a:lstStyle/>
          <a:p>
            <a:pPr>
              <a:defRPr/>
            </a:pPr>
            <a:r>
              <a:rPr lang="en-GB" sz="3800" b="1" u="sng" dirty="0" smtClean="0">
                <a:latin typeface="+mn-lt"/>
              </a:rPr>
              <a:t>Aim:</a:t>
            </a:r>
          </a:p>
          <a:p>
            <a:pPr>
              <a:defRPr/>
            </a:pPr>
            <a:r>
              <a:rPr lang="en-IE" sz="4000" dirty="0" smtClean="0"/>
              <a:t>Reduce waiting time breaches by 80% over a 1-2 year period for sleep studies, clinic appointments and starting CPAP.</a:t>
            </a:r>
            <a:endParaRPr lang="en-GB" sz="3800" dirty="0">
              <a:latin typeface="+mn-lt"/>
            </a:endParaRPr>
          </a:p>
        </p:txBody>
      </p:sp>
      <p:sp>
        <p:nvSpPr>
          <p:cNvPr id="25" name="TextBox 24"/>
          <p:cNvSpPr txBox="1"/>
          <p:nvPr/>
        </p:nvSpPr>
        <p:spPr>
          <a:xfrm>
            <a:off x="15887702" y="7681680"/>
            <a:ext cx="14508162" cy="9910405"/>
          </a:xfrm>
          <a:prstGeom prst="rect">
            <a:avLst/>
          </a:prstGeom>
          <a:noFill/>
        </p:spPr>
        <p:txBody>
          <a:bodyPr>
            <a:spAutoFit/>
          </a:bodyPr>
          <a:lstStyle/>
          <a:p>
            <a:pPr>
              <a:defRPr/>
            </a:pPr>
            <a:r>
              <a:rPr lang="en-GB" sz="3800" b="1" u="sng" dirty="0" smtClean="0">
                <a:latin typeface="+mn-lt"/>
              </a:rPr>
              <a:t>Changes:</a:t>
            </a:r>
          </a:p>
          <a:p>
            <a:pPr marL="571500" lvl="0" indent="-571500">
              <a:buFont typeface="Arial" panose="020B0604020202020204" pitchFamily="34" charset="0"/>
              <a:buChar char="•"/>
            </a:pPr>
            <a:r>
              <a:rPr lang="en-GB" sz="4000" dirty="0" smtClean="0"/>
              <a:t>Created dedicated referral </a:t>
            </a:r>
            <a:r>
              <a:rPr lang="en-GB" sz="4000" dirty="0" err="1" smtClean="0"/>
              <a:t>proformas</a:t>
            </a:r>
            <a:r>
              <a:rPr lang="en-GB" sz="4000" dirty="0" smtClean="0"/>
              <a:t> with </a:t>
            </a:r>
            <a:r>
              <a:rPr lang="en-GB" sz="4000" dirty="0"/>
              <a:t>strict vetting criteria</a:t>
            </a:r>
          </a:p>
          <a:p>
            <a:pPr marL="571500" lvl="0" indent="-571500">
              <a:buFont typeface="Arial" panose="020B0604020202020204" pitchFamily="34" charset="0"/>
              <a:buChar char="•"/>
            </a:pPr>
            <a:r>
              <a:rPr lang="en-GB" sz="4000" dirty="0"/>
              <a:t>Discharge </a:t>
            </a:r>
            <a:r>
              <a:rPr lang="en-GB" sz="4000" dirty="0" smtClean="0"/>
              <a:t>mild </a:t>
            </a:r>
            <a:r>
              <a:rPr lang="en-GB" sz="4000" dirty="0"/>
              <a:t>OSAHS patients with mild tiredness</a:t>
            </a:r>
          </a:p>
          <a:p>
            <a:pPr marL="571500" lvl="0" indent="-571500">
              <a:buFont typeface="Arial" panose="020B0604020202020204" pitchFamily="34" charset="0"/>
              <a:buChar char="•"/>
            </a:pPr>
            <a:r>
              <a:rPr lang="en-GB" sz="4000" dirty="0"/>
              <a:t>Lung physiologists to vet referrals</a:t>
            </a:r>
          </a:p>
          <a:p>
            <a:pPr marL="571500" lvl="0" indent="-571500">
              <a:buFont typeface="Arial" panose="020B0604020202020204" pitchFamily="34" charset="0"/>
              <a:buChar char="•"/>
            </a:pPr>
            <a:r>
              <a:rPr lang="en-GB" sz="4000" dirty="0"/>
              <a:t>Patients to choose and book their own sleep study</a:t>
            </a:r>
          </a:p>
          <a:p>
            <a:pPr marL="571500" lvl="0" indent="-571500">
              <a:buFont typeface="Arial" panose="020B0604020202020204" pitchFamily="34" charset="0"/>
              <a:buChar char="•"/>
            </a:pPr>
            <a:r>
              <a:rPr lang="en-GB" sz="4000" dirty="0"/>
              <a:t>Lung physiologists to determine pathway after sleep </a:t>
            </a:r>
            <a:r>
              <a:rPr lang="en-GB" sz="4000" dirty="0" smtClean="0"/>
              <a:t>study</a:t>
            </a:r>
          </a:p>
          <a:p>
            <a:pPr marL="571500" lvl="0" indent="-571500">
              <a:buFont typeface="Arial" panose="020B0604020202020204" pitchFamily="34" charset="0"/>
              <a:buChar char="•"/>
            </a:pPr>
            <a:r>
              <a:rPr lang="en-GB" sz="4000" dirty="0" smtClean="0"/>
              <a:t>Increase </a:t>
            </a:r>
            <a:r>
              <a:rPr lang="en-GB" sz="4000" dirty="0"/>
              <a:t>number of clinic appointments</a:t>
            </a:r>
          </a:p>
          <a:p>
            <a:pPr marL="571500" lvl="0" indent="-571500">
              <a:buFont typeface="Arial" panose="020B0604020202020204" pitchFamily="34" charset="0"/>
              <a:buChar char="•"/>
            </a:pPr>
            <a:r>
              <a:rPr lang="en-GB" sz="4000" dirty="0"/>
              <a:t>End </a:t>
            </a:r>
            <a:r>
              <a:rPr lang="en-GB" sz="4000" dirty="0" smtClean="0"/>
              <a:t>“one-stop-shop</a:t>
            </a:r>
            <a:r>
              <a:rPr lang="en-GB" sz="4000" dirty="0"/>
              <a:t>” clinic and starting </a:t>
            </a:r>
            <a:r>
              <a:rPr lang="en-GB" sz="4000" dirty="0" smtClean="0"/>
              <a:t>CPAP</a:t>
            </a:r>
          </a:p>
          <a:p>
            <a:pPr marL="571500" lvl="0" indent="-571500">
              <a:buFont typeface="Arial" panose="020B0604020202020204" pitchFamily="34" charset="0"/>
              <a:buChar char="•"/>
            </a:pPr>
            <a:r>
              <a:rPr lang="en-GB" sz="4000" dirty="0" smtClean="0"/>
              <a:t>Senior </a:t>
            </a:r>
            <a:r>
              <a:rPr lang="en-GB" sz="4000" dirty="0"/>
              <a:t>physiologists to run sleep clinics</a:t>
            </a:r>
          </a:p>
          <a:p>
            <a:pPr marL="571500" lvl="0" indent="-571500">
              <a:buFont typeface="Arial" panose="020B0604020202020204" pitchFamily="34" charset="0"/>
              <a:buChar char="•"/>
            </a:pPr>
            <a:r>
              <a:rPr lang="en-GB" sz="4000" dirty="0"/>
              <a:t>Dedicated sleep MDT</a:t>
            </a:r>
          </a:p>
          <a:p>
            <a:pPr marL="571500" lvl="0" indent="-571500">
              <a:buFont typeface="Arial" panose="020B0604020202020204" pitchFamily="34" charset="0"/>
              <a:buChar char="•"/>
            </a:pPr>
            <a:r>
              <a:rPr lang="en-GB" sz="4000" dirty="0"/>
              <a:t>Dedicated sleep service coordinator</a:t>
            </a:r>
          </a:p>
          <a:p>
            <a:pPr marL="571500" lvl="0" indent="-571500">
              <a:buFont typeface="Arial" panose="020B0604020202020204" pitchFamily="34" charset="0"/>
              <a:buChar char="•"/>
            </a:pPr>
            <a:r>
              <a:rPr lang="en-GB" sz="4000" dirty="0"/>
              <a:t>Stop writing and sending out sleep report letters before clinic</a:t>
            </a:r>
          </a:p>
          <a:p>
            <a:pPr marL="571500" lvl="0" indent="-571500">
              <a:buFont typeface="Arial" panose="020B0604020202020204" pitchFamily="34" charset="0"/>
              <a:buChar char="•"/>
            </a:pPr>
            <a:r>
              <a:rPr lang="en-GB" sz="4000" dirty="0"/>
              <a:t>Store all information regarding sleep patients in one place </a:t>
            </a:r>
            <a:r>
              <a:rPr lang="en-GB" sz="4000" dirty="0" smtClean="0"/>
              <a:t>with </a:t>
            </a:r>
            <a:r>
              <a:rPr lang="en-GB" sz="4000" dirty="0"/>
              <a:t>a dedicated database</a:t>
            </a:r>
          </a:p>
          <a:p>
            <a:pPr marL="571500" indent="-571500">
              <a:buFont typeface="Arial" panose="020B0604020202020204" pitchFamily="34" charset="0"/>
              <a:buChar char="•"/>
            </a:pPr>
            <a:r>
              <a:rPr lang="en-GB" sz="4000" dirty="0"/>
              <a:t>Automation of tedious and error prone tasks</a:t>
            </a:r>
            <a:endParaRPr lang="en-GB" sz="3800" dirty="0">
              <a:latin typeface="+mn-lt"/>
            </a:endParaRPr>
          </a:p>
        </p:txBody>
      </p:sp>
      <p:sp>
        <p:nvSpPr>
          <p:cNvPr id="26" name="TextBox 25"/>
          <p:cNvSpPr txBox="1"/>
          <p:nvPr/>
        </p:nvSpPr>
        <p:spPr>
          <a:xfrm>
            <a:off x="15858235" y="18812328"/>
            <a:ext cx="14508162" cy="4370427"/>
          </a:xfrm>
          <a:prstGeom prst="rect">
            <a:avLst/>
          </a:prstGeom>
          <a:noFill/>
        </p:spPr>
        <p:txBody>
          <a:bodyPr>
            <a:spAutoFit/>
          </a:bodyPr>
          <a:lstStyle/>
          <a:p>
            <a:pPr>
              <a:defRPr/>
            </a:pPr>
            <a:r>
              <a:rPr lang="en-GB" sz="3800" b="1" u="sng" dirty="0" smtClean="0">
                <a:latin typeface="+mn-lt"/>
              </a:rPr>
              <a:t>Results:</a:t>
            </a:r>
          </a:p>
          <a:p>
            <a:pPr>
              <a:defRPr/>
            </a:pPr>
            <a:r>
              <a:rPr lang="en-IE" sz="4000" dirty="0"/>
              <a:t>Looking </a:t>
            </a:r>
            <a:r>
              <a:rPr lang="en-IE" sz="4000" dirty="0" smtClean="0"/>
              <a:t>at data </a:t>
            </a:r>
            <a:r>
              <a:rPr lang="en-IE" sz="4000" dirty="0"/>
              <a:t>from September 2017 to February </a:t>
            </a:r>
            <a:r>
              <a:rPr lang="en-IE" sz="4000" dirty="0" smtClean="0"/>
              <a:t>2018 </a:t>
            </a:r>
            <a:r>
              <a:rPr lang="en-IE" sz="4000" dirty="0"/>
              <a:t>compared to September 2019 to Feb </a:t>
            </a:r>
            <a:r>
              <a:rPr lang="en-IE" sz="4000" dirty="0" smtClean="0"/>
              <a:t>2020 we </a:t>
            </a:r>
            <a:r>
              <a:rPr lang="en-IE" sz="4000" dirty="0"/>
              <a:t>saw </a:t>
            </a:r>
            <a:r>
              <a:rPr lang="en-IE" sz="4000" dirty="0" smtClean="0"/>
              <a:t>a drop </a:t>
            </a:r>
            <a:r>
              <a:rPr lang="en-IE" sz="4000" dirty="0"/>
              <a:t>in waiting time breaches of 81% for sleep studies, </a:t>
            </a:r>
            <a:r>
              <a:rPr lang="en-IE" sz="4000" dirty="0" smtClean="0"/>
              <a:t>79</a:t>
            </a:r>
            <a:r>
              <a:rPr lang="en-IE" sz="4000" dirty="0"/>
              <a:t>% for starting CPAP and 90% for clinic </a:t>
            </a:r>
            <a:r>
              <a:rPr lang="en-IE" sz="4000" dirty="0" smtClean="0"/>
              <a:t>appointments (</a:t>
            </a:r>
            <a:r>
              <a:rPr lang="en-IE" sz="4000" dirty="0"/>
              <a:t>See graph 2 and table 1 for </a:t>
            </a:r>
            <a:r>
              <a:rPr lang="en-IE" sz="4000" dirty="0" smtClean="0"/>
              <a:t>results). </a:t>
            </a:r>
            <a:r>
              <a:rPr lang="en-IE" sz="4000" dirty="0"/>
              <a:t>Hence a great improvement was seen all round for waiting times within the sleep department</a:t>
            </a:r>
            <a:r>
              <a:rPr lang="en-IE" sz="4000" dirty="0" smtClean="0"/>
              <a:t>. </a:t>
            </a:r>
            <a:endParaRPr lang="en-GB" sz="3800" dirty="0">
              <a:latin typeface="+mn-lt"/>
            </a:endParaRPr>
          </a:p>
        </p:txBody>
      </p:sp>
      <p:sp>
        <p:nvSpPr>
          <p:cNvPr id="27" name="TextBox 26"/>
          <p:cNvSpPr txBox="1"/>
          <p:nvPr/>
        </p:nvSpPr>
        <p:spPr>
          <a:xfrm>
            <a:off x="15835216" y="31625975"/>
            <a:ext cx="14508162" cy="7448193"/>
          </a:xfrm>
          <a:prstGeom prst="rect">
            <a:avLst/>
          </a:prstGeom>
          <a:noFill/>
        </p:spPr>
        <p:txBody>
          <a:bodyPr>
            <a:spAutoFit/>
          </a:bodyPr>
          <a:lstStyle/>
          <a:p>
            <a:pPr>
              <a:defRPr/>
            </a:pPr>
            <a:r>
              <a:rPr lang="en-GB" sz="3800" b="1" u="sng" dirty="0" smtClean="0">
                <a:latin typeface="+mn-lt"/>
              </a:rPr>
              <a:t>Conclusion:</a:t>
            </a:r>
          </a:p>
          <a:p>
            <a:pPr>
              <a:defRPr/>
            </a:pPr>
            <a:r>
              <a:rPr lang="en-IE" sz="4000" dirty="0"/>
              <a:t>I learnt that it takes time, patience and good communication skills to get key players </a:t>
            </a:r>
            <a:r>
              <a:rPr lang="en-IE" sz="4000" dirty="0" smtClean="0"/>
              <a:t>on-board </a:t>
            </a:r>
            <a:r>
              <a:rPr lang="en-IE" sz="4000" dirty="0"/>
              <a:t>with and then involved in making service improvements. We see other areas still that we could potentially explorer to further improve the service waiting times and the patient experience. I think the main learning points from this service improvement that could be used within other departments and scaled up to include the whole trust are the up training of non-clinicians to run clinics and </a:t>
            </a:r>
            <a:r>
              <a:rPr lang="en-IE" sz="4000"/>
              <a:t>analyse </a:t>
            </a:r>
            <a:r>
              <a:rPr lang="en-IE" sz="4000" smtClean="0"/>
              <a:t>investigations </a:t>
            </a:r>
            <a:r>
              <a:rPr lang="en-IE" sz="4000" dirty="0"/>
              <a:t>and the use of a database with automation to create a secure </a:t>
            </a:r>
            <a:r>
              <a:rPr lang="en-IE" sz="4000" dirty="0" smtClean="0"/>
              <a:t>platform </a:t>
            </a:r>
            <a:r>
              <a:rPr lang="en-IE" sz="4000" dirty="0"/>
              <a:t>for patient data and speed up processes.</a:t>
            </a:r>
            <a:endParaRPr lang="en-GB" sz="3800" dirty="0">
              <a:latin typeface="+mn-lt"/>
            </a:endParaRPr>
          </a:p>
        </p:txBody>
      </p:sp>
      <p:graphicFrame>
        <p:nvGraphicFramePr>
          <p:cNvPr id="30" name="Content Placeholder 3"/>
          <p:cNvGraphicFramePr>
            <a:graphicFrameLocks/>
          </p:cNvGraphicFramePr>
          <p:nvPr>
            <p:extLst>
              <p:ext uri="{D42A27DB-BD31-4B8C-83A1-F6EECF244321}">
                <p14:modId xmlns:p14="http://schemas.microsoft.com/office/powerpoint/2010/main" val="965220180"/>
              </p:ext>
            </p:extLst>
          </p:nvPr>
        </p:nvGraphicFramePr>
        <p:xfrm>
          <a:off x="1170021" y="22897941"/>
          <a:ext cx="13321776" cy="6547009"/>
        </p:xfrm>
        <a:graphic>
          <a:graphicData uri="http://schemas.openxmlformats.org/drawingml/2006/chart">
            <c:chart xmlns:c="http://schemas.openxmlformats.org/drawingml/2006/chart" xmlns:r="http://schemas.openxmlformats.org/officeDocument/2006/relationships" r:id="rId7"/>
          </a:graphicData>
        </a:graphic>
      </p:graphicFrame>
      <p:pic>
        <p:nvPicPr>
          <p:cNvPr id="31"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7287" y="32801063"/>
            <a:ext cx="13693625" cy="7426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801084" y="24349080"/>
            <a:ext cx="14331349" cy="55807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4" name="Picture 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6925104" y="1384833"/>
            <a:ext cx="4824413" cy="166083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3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3089297" y="3800309"/>
            <a:ext cx="1924244" cy="150921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TextBox 36"/>
          <p:cNvSpPr txBox="1"/>
          <p:nvPr/>
        </p:nvSpPr>
        <p:spPr>
          <a:xfrm>
            <a:off x="1513760" y="29696946"/>
            <a:ext cx="8963951" cy="677108"/>
          </a:xfrm>
          <a:prstGeom prst="rect">
            <a:avLst/>
          </a:prstGeom>
          <a:noFill/>
        </p:spPr>
        <p:txBody>
          <a:bodyPr wrap="square">
            <a:spAutoFit/>
          </a:bodyPr>
          <a:lstStyle/>
          <a:p>
            <a:pPr>
              <a:defRPr/>
            </a:pPr>
            <a:r>
              <a:rPr lang="en-GB" sz="3800" b="1" dirty="0" smtClean="0">
                <a:latin typeface="+mn-lt"/>
              </a:rPr>
              <a:t>Graph 1 </a:t>
            </a:r>
            <a:r>
              <a:rPr lang="en-GB" sz="3800" dirty="0" smtClean="0">
                <a:latin typeface="+mn-lt"/>
              </a:rPr>
              <a:t>– Number of sleep referrals vs time</a:t>
            </a:r>
            <a:endParaRPr lang="en-GB" sz="3800" dirty="0">
              <a:latin typeface="+mn-lt"/>
            </a:endParaRPr>
          </a:p>
        </p:txBody>
      </p:sp>
      <p:sp>
        <p:nvSpPr>
          <p:cNvPr id="40" name="TextBox 39"/>
          <p:cNvSpPr txBox="1"/>
          <p:nvPr/>
        </p:nvSpPr>
        <p:spPr>
          <a:xfrm>
            <a:off x="1485215" y="40505220"/>
            <a:ext cx="13095697" cy="677108"/>
          </a:xfrm>
          <a:prstGeom prst="rect">
            <a:avLst/>
          </a:prstGeom>
          <a:noFill/>
        </p:spPr>
        <p:txBody>
          <a:bodyPr wrap="square">
            <a:spAutoFit/>
          </a:bodyPr>
          <a:lstStyle/>
          <a:p>
            <a:pPr>
              <a:defRPr/>
            </a:pPr>
            <a:r>
              <a:rPr lang="en-GB" sz="3800" b="1" dirty="0" smtClean="0">
                <a:latin typeface="+mn-lt"/>
              </a:rPr>
              <a:t>Graph 2 </a:t>
            </a:r>
            <a:r>
              <a:rPr lang="en-GB" sz="3800" dirty="0" smtClean="0">
                <a:latin typeface="+mn-lt"/>
              </a:rPr>
              <a:t>– Breach numbers for starting CPAP vs time</a:t>
            </a:r>
            <a:endParaRPr lang="en-GB" sz="3800" dirty="0">
              <a:latin typeface="+mn-lt"/>
            </a:endParaRPr>
          </a:p>
        </p:txBody>
      </p:sp>
      <p:sp>
        <p:nvSpPr>
          <p:cNvPr id="41" name="TextBox 40"/>
          <p:cNvSpPr txBox="1"/>
          <p:nvPr/>
        </p:nvSpPr>
        <p:spPr>
          <a:xfrm>
            <a:off x="15922511" y="29850911"/>
            <a:ext cx="14274199" cy="677108"/>
          </a:xfrm>
          <a:prstGeom prst="rect">
            <a:avLst/>
          </a:prstGeom>
          <a:noFill/>
        </p:spPr>
        <p:txBody>
          <a:bodyPr wrap="square">
            <a:spAutoFit/>
          </a:bodyPr>
          <a:lstStyle/>
          <a:p>
            <a:pPr>
              <a:defRPr/>
            </a:pPr>
            <a:r>
              <a:rPr lang="en-GB" sz="3800" b="1" dirty="0" smtClean="0">
                <a:latin typeface="+mn-lt"/>
              </a:rPr>
              <a:t>Table 1 </a:t>
            </a:r>
            <a:r>
              <a:rPr lang="en-GB" sz="3800" dirty="0" smtClean="0">
                <a:latin typeface="+mn-lt"/>
              </a:rPr>
              <a:t>– Waiting times and breaches changes</a:t>
            </a:r>
            <a:endParaRPr lang="en-GB" sz="3800" dirty="0">
              <a:latin typeface="+mn-l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2183</TotalTime>
  <Words>477</Words>
  <Application>Microsoft Office PowerPoint</Application>
  <PresentationFormat>Custom</PresentationFormat>
  <Paragraphs>127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Abi</dc:creator>
  <cp:lastModifiedBy>Richard Jones</cp:lastModifiedBy>
  <cp:revision>209</cp:revision>
  <cp:lastPrinted>2012-10-12T16:18:20Z</cp:lastPrinted>
  <dcterms:created xsi:type="dcterms:W3CDTF">2011-03-01T17:55:15Z</dcterms:created>
  <dcterms:modified xsi:type="dcterms:W3CDTF">2021-01-05T13:40:57Z</dcterms:modified>
</cp:coreProperties>
</file>