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665913" cy="9872663"/>
  <p:defaultTextStyle>
    <a:defPPr>
      <a:defRPr lang="en-US"/>
    </a:defPPr>
    <a:lvl1pPr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2159000" indent="-1701800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4319588" indent="-3405188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6480175" indent="-5108575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8640763" indent="-6811963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60" autoAdjust="0"/>
  </p:normalViewPr>
  <p:slideViewPr>
    <p:cSldViewPr>
      <p:cViewPr>
        <p:scale>
          <a:sx n="20" d="100"/>
          <a:sy n="20" d="100"/>
        </p:scale>
        <p:origin x="-1157" y="1565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5075" y="0"/>
            <a:ext cx="28892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E4EF497-56AC-4A36-A7F0-AB1DADE21192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5075" y="93773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F31F11-2FF4-474E-B8EC-7D8A75234B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9570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5075" y="0"/>
            <a:ext cx="28892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9601AD-AB01-41D2-8189-AE49C1D956D7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44688" y="739775"/>
            <a:ext cx="2776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89475"/>
            <a:ext cx="5332413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5075" y="93773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3616CBC-8EEF-4F6C-BAAC-7C61F08FB9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232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2159000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4319588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6480175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8640763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A20187-2B8F-4592-A0FD-238F21F963C4}" type="slidenum">
              <a:rPr lang="en-GB" altLang="en-US" sz="120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A764D-4FA4-43B6-9F2C-0B46B79C5763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246AC-EE5F-4AE3-97DB-AAD84F4EF5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23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95BBA-D49E-4E96-8ED4-2600D508FBDF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55A54-51FF-4F19-A7DD-93CD91BD7E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543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DBF5-9B29-42CE-A24D-D2EDCD1CA89E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382B5-8495-4F5C-8347-B22B808EDC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530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E125B-DFD7-4763-8A1B-C632BC52834E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4E376-110D-4CE3-A9FD-34AE5081DA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25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562D-67B9-45DA-AF6F-473CD7B2F686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490C0-9AF7-4748-9C5A-6B6F6B2D97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3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330FC-3C37-4804-8127-8D2EACCEFAE2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D67EF-4221-4F12-B28F-E3C34946D7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05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16BE-4DCE-4D76-B751-B4C6415EE9D4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CC3BE-DE07-4619-9A40-7B51E256EB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44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3BD78-2AD8-4AC5-82DA-E860156766A6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4F086-9B21-42CF-B73C-3BAC8DF407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532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D5B54-16B1-46E2-9201-CFF7E6934C1F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A496C-EC67-4938-AB9D-A1B899E46F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37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1721-1A7F-47E6-8525-6F79415497CD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F107F-5ACF-4FD4-80FE-2CB6E42391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59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2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F72DE-EB22-43DD-9177-3FF9ED0B3C69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2893F-3A21-4566-A4D7-4DDFFADBCD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586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3B3B48-648D-4A5F-A7F6-3664B9454514}" type="datetimeFigureOut">
              <a:rPr lang="en-GB" altLang="en-US"/>
              <a:pPr>
                <a:defRPr/>
              </a:pPr>
              <a:t>22/03/2021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eaLnBrk="1" fontAlgn="auto" hangingPunct="1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0E17DD1-FBDC-4A92-AA73-D8325BA13B7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9144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13716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18288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400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559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720263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/>
          <p:cNvSpPr txBox="1">
            <a:spLocks noChangeArrowheads="1"/>
          </p:cNvSpPr>
          <p:nvPr/>
        </p:nvSpPr>
        <p:spPr bwMode="auto">
          <a:xfrm>
            <a:off x="645051" y="8165502"/>
            <a:ext cx="14988161" cy="673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Background</a:t>
            </a:r>
            <a:r>
              <a:rPr lang="en-GB" alt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 dirty="0" smtClean="0"/>
          </a:p>
        </p:txBody>
      </p:sp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6478250" y="8226702"/>
            <a:ext cx="15257762" cy="3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</p:txBody>
      </p: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612702" y="15867063"/>
            <a:ext cx="31262638" cy="20554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fontAlgn="t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03" name="TextBox 15"/>
          <p:cNvSpPr txBox="1">
            <a:spLocks noChangeArrowheads="1"/>
          </p:cNvSpPr>
          <p:nvPr/>
        </p:nvSpPr>
        <p:spPr bwMode="auto">
          <a:xfrm>
            <a:off x="511175" y="36834818"/>
            <a:ext cx="31262638" cy="31393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endParaRPr lang="en-GB" altLang="en-US" sz="2800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en-US" sz="2800" dirty="0">
              <a:latin typeface="+mn-lt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Continuation </a:t>
            </a: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Postnatal Bladder Care to Midwives on mandatory </a:t>
            </a:r>
            <a:r>
              <a:rPr lang="en-GB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Expand training </a:t>
            </a: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medical </a:t>
            </a:r>
            <a:r>
              <a:rPr lang="en-GB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Re-evaluate midwives confidence and knowledge scores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Midwife “</a:t>
            </a:r>
            <a:r>
              <a:rPr lang="en-GB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Bladder</a:t>
            </a: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Care” </a:t>
            </a:r>
            <a:r>
              <a:rPr lang="en-GB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Champions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1-2 yearly notes </a:t>
            </a:r>
            <a:r>
              <a:rPr lang="en-GB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audit </a:t>
            </a: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 documentation of postnatal bladder </a:t>
            </a:r>
            <a:r>
              <a:rPr lang="en-GB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care 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extBox 21"/>
          <p:cNvSpPr txBox="1">
            <a:spLocks noChangeArrowheads="1"/>
          </p:cNvSpPr>
          <p:nvPr/>
        </p:nvSpPr>
        <p:spPr bwMode="auto">
          <a:xfrm>
            <a:off x="35488563" y="29819600"/>
            <a:ext cx="49720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>
              <a:latin typeface="Arial" charset="0"/>
            </a:endParaRPr>
          </a:p>
        </p:txBody>
      </p:sp>
      <p:sp>
        <p:nvSpPr>
          <p:cNvPr id="4107" name="TextBox 15"/>
          <p:cNvSpPr txBox="1">
            <a:spLocks noChangeArrowheads="1"/>
          </p:cNvSpPr>
          <p:nvPr/>
        </p:nvSpPr>
        <p:spPr bwMode="auto">
          <a:xfrm>
            <a:off x="511175" y="40543982"/>
            <a:ext cx="312626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en-US" sz="4000" b="1" dirty="0" smtClean="0">
                <a:latin typeface="+mn-lt"/>
              </a:rPr>
              <a:t>Conclusion: Promising improvements of documentation and midwives confidence and knowledge scores post intervention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3374" y="36785620"/>
            <a:ext cx="32398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endParaRPr lang="en-GB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57935" y="10252658"/>
            <a:ext cx="1403985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4000" dirty="0"/>
              <a:t>Bladder care is an important aspect of management in the postpartum period. Postpartum voiding dysfunction occurs in a significant number of women, which can potentially cause permanent damage to the detrusor muscle and long-term complications when left undetected or untreated (O&amp;G&amp;MW news, 2011).</a:t>
            </a:r>
            <a:endParaRPr lang="en-GB" altLang="en-US" sz="2400" b="1" u="sng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629466" y="8668264"/>
            <a:ext cx="14579600" cy="3323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GB" sz="5000" b="1" dirty="0" smtClean="0"/>
              <a:t>Aim: </a:t>
            </a:r>
            <a:r>
              <a:rPr lang="en-GB" sz="4000" dirty="0" smtClean="0"/>
              <a:t>For </a:t>
            </a:r>
            <a:r>
              <a:rPr lang="en-GB" sz="4000" dirty="0"/>
              <a:t>midwives to follow postnatal bladder pathway/policy and improve documentation in notes to 90% </a:t>
            </a:r>
          </a:p>
          <a:p>
            <a:r>
              <a:rPr lang="en-GB" sz="4000" dirty="0"/>
              <a:t>For every midwife to attend Bladder care training as part of mandatory training within 1 year</a:t>
            </a:r>
            <a:r>
              <a:rPr lang="en-GB" sz="4000" dirty="0" smtClean="0"/>
              <a:t>.</a:t>
            </a:r>
          </a:p>
          <a:p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210648"/>
            <a:ext cx="32404050" cy="671292"/>
          </a:xfrm>
          <a:prstGeom prst="rect">
            <a:avLst/>
          </a:prstGeom>
          <a:solidFill>
            <a:schemeClr val="accent6"/>
          </a:solidFill>
          <a:ln w="50800" cap="sq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0" tIns="180000" bIns="180000">
            <a:spAutoFit/>
          </a:bodyPr>
          <a:lstStyle/>
          <a:p>
            <a:pPr algn="ctr" defTabSz="43205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TextBox 9"/>
          <p:cNvSpPr txBox="1">
            <a:spLocks noChangeArrowheads="1"/>
          </p:cNvSpPr>
          <p:nvPr/>
        </p:nvSpPr>
        <p:spPr bwMode="auto">
          <a:xfrm>
            <a:off x="16478250" y="12018249"/>
            <a:ext cx="15295563" cy="3059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</p:txBody>
      </p:sp>
      <p:sp>
        <p:nvSpPr>
          <p:cNvPr id="28" name="TextBox 27"/>
          <p:cNvSpPr txBox="1"/>
          <p:nvPr/>
        </p:nvSpPr>
        <p:spPr>
          <a:xfrm>
            <a:off x="16702326" y="12279154"/>
            <a:ext cx="15010113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n-GB" alt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Pre and post intervention notes audit of documentation of voids postnatally. </a:t>
            </a:r>
          </a:p>
          <a:p>
            <a:pPr eaLnBrk="1" hangingPunct="1">
              <a:defRPr/>
            </a:pPr>
            <a:r>
              <a:rPr lang="en-GB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 and confidence scores of midwives pre and post mandatory training </a:t>
            </a:r>
            <a:endParaRPr lang="en-GB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379950" y="29927550"/>
            <a:ext cx="13492162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sz="40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40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" y="41779007"/>
            <a:ext cx="32399492" cy="1426393"/>
          </a:xfrm>
          <a:prstGeom prst="rect">
            <a:avLst/>
          </a:prstGeom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404050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58" y="310939"/>
            <a:ext cx="9995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Gloucestershire Safety and Quality Improvement Academy</a:t>
            </a:r>
            <a:endParaRPr lang="en-GB" sz="4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1310" y="3077746"/>
            <a:ext cx="19950112" cy="295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7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Improving Postnatal Bladder Care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4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Kate Mitchell,</a:t>
            </a:r>
            <a:r>
              <a:rPr kumimoji="0" lang="en-GB" altLang="en-US" sz="4800" b="1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Advanced Urogynaecology Practitioner (physiotherapist)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Picture 10" descr="GHNHSFT-CMYK-WH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2399" y="719916"/>
            <a:ext cx="8621278" cy="1160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464" y="2439491"/>
            <a:ext cx="4302035" cy="355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804004" y="42035003"/>
            <a:ext cx="480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#</a:t>
            </a:r>
            <a:r>
              <a:rPr kumimoji="0" lang="en-GB" altLang="en-US" sz="4800" b="1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TheGSQIAWay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26"/>
          <p:cNvPicPr/>
          <p:nvPr/>
        </p:nvPicPr>
        <p:blipFill>
          <a:blip r:embed="rId7"/>
          <a:stretch>
            <a:fillRect/>
          </a:stretch>
        </p:blipFill>
        <p:spPr>
          <a:xfrm>
            <a:off x="17280402" y="16723737"/>
            <a:ext cx="13591709" cy="869105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4850" y="25880818"/>
            <a:ext cx="11485255" cy="10124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079" y="26681668"/>
            <a:ext cx="14294976" cy="966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202" y="16723737"/>
            <a:ext cx="12429291" cy="98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1260033" y="16369794"/>
            <a:ext cx="414055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Results:</a:t>
            </a:r>
            <a:endParaRPr lang="en-GB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3434</TotalTime>
  <Words>188</Words>
  <Application>Microsoft Office PowerPoint</Application>
  <PresentationFormat>Custom</PresentationFormat>
  <Paragraphs>81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Abi</dc:creator>
  <cp:lastModifiedBy>Cheung Yingyan</cp:lastModifiedBy>
  <cp:revision>217</cp:revision>
  <cp:lastPrinted>2012-10-12T16:18:20Z</cp:lastPrinted>
  <dcterms:created xsi:type="dcterms:W3CDTF">2011-03-01T17:55:15Z</dcterms:created>
  <dcterms:modified xsi:type="dcterms:W3CDTF">2021-03-22T09:09:22Z</dcterms:modified>
</cp:coreProperties>
</file>