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4" r:id="rId1"/>
  </p:sldMasterIdLst>
  <p:notesMasterIdLst>
    <p:notesMasterId r:id="rId25"/>
  </p:notesMasterIdLst>
  <p:handoutMasterIdLst>
    <p:handoutMasterId r:id="rId26"/>
  </p:handoutMasterIdLst>
  <p:sldIdLst>
    <p:sldId id="542" r:id="rId2"/>
    <p:sldId id="543" r:id="rId3"/>
    <p:sldId id="557" r:id="rId4"/>
    <p:sldId id="555" r:id="rId5"/>
    <p:sldId id="545" r:id="rId6"/>
    <p:sldId id="546" r:id="rId7"/>
    <p:sldId id="698" r:id="rId8"/>
    <p:sldId id="699" r:id="rId9"/>
    <p:sldId id="695" r:id="rId10"/>
    <p:sldId id="696" r:id="rId11"/>
    <p:sldId id="697" r:id="rId12"/>
    <p:sldId id="559" r:id="rId13"/>
    <p:sldId id="560" r:id="rId14"/>
    <p:sldId id="561" r:id="rId15"/>
    <p:sldId id="562" r:id="rId16"/>
    <p:sldId id="563" r:id="rId17"/>
    <p:sldId id="495" r:id="rId18"/>
    <p:sldId id="316" r:id="rId19"/>
    <p:sldId id="354" r:id="rId20"/>
    <p:sldId id="533" r:id="rId21"/>
    <p:sldId id="564" r:id="rId22"/>
    <p:sldId id="692" r:id="rId23"/>
    <p:sldId id="511" r:id="rId24"/>
  </p:sldIdLst>
  <p:sldSz cx="9144000" cy="5143500" type="screen16x9"/>
  <p:notesSz cx="6797675" cy="9872663"/>
  <p:embeddedFontLst>
    <p:embeddedFont>
      <p:font typeface="Calibri" panose="020F0502020204030204" pitchFamily="34" charset="0"/>
      <p:regular r:id="rId27"/>
      <p:bold r:id="rId28"/>
      <p:italic r:id="rId29"/>
      <p:boldItalic r:id="rId30"/>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13" userDrawn="1">
          <p15:clr>
            <a:srgbClr val="A4A3A4"/>
          </p15:clr>
        </p15:guide>
        <p15:guide id="3" pos="5465"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ccount" initials="A" lastIdx="31" clrIdx="0"/>
  <p:cmAuthor id="1" name="Stevenson Duncan" initials="SD" lastIdx="1" clrIdx="1"/>
  <p:cmAuthor id="2" name="Johanna Bogle" initials="JB" lastIdx="2" clrIdx="2"/>
  <p:cmAuthor id="3" name="Macfarlane Craig" initials="MC" lastIdx="1" clrIdx="3">
    <p:extLst>
      <p:ext uri="{19B8F6BF-5375-455C-9EA6-DF929625EA0E}">
        <p15:presenceInfo xmlns:p15="http://schemas.microsoft.com/office/powerpoint/2012/main" userId="S::Craig.Macfarlane@glos.nhs.uk::114158f1-5653-4833-a716-2391ff41bf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CC0099"/>
    <a:srgbClr val="41B6E6"/>
    <a:srgbClr val="AE2573"/>
    <a:srgbClr val="003087"/>
    <a:srgbClr val="A1B6E6"/>
    <a:srgbClr val="1A69B1"/>
    <a:srgbClr val="FBC093"/>
    <a:srgbClr val="66CCFF"/>
    <a:srgbClr val="0703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465" autoAdjust="0"/>
  </p:normalViewPr>
  <p:slideViewPr>
    <p:cSldViewPr showGuides="1">
      <p:cViewPr varScale="1">
        <p:scale>
          <a:sx n="107" d="100"/>
          <a:sy n="107" d="100"/>
        </p:scale>
        <p:origin x="754" y="72"/>
      </p:cViewPr>
      <p:guideLst>
        <p:guide orient="horz" pos="713"/>
        <p:guide pos="5465"/>
        <p:guide orient="horz" pos="577"/>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113" d="100"/>
          <a:sy n="113" d="100"/>
        </p:scale>
        <p:origin x="428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6.6178305580654892E-2"/>
          <c:y val="2.7894002789400279E-2"/>
          <c:w val="0.75933515482695813"/>
          <c:h val="0.93026499302649934"/>
        </c:manualLayout>
      </c:layout>
      <c:pieChart>
        <c:varyColors val="1"/>
        <c:ser>
          <c:idx val="0"/>
          <c:order val="0"/>
          <c:spPr>
            <a:ln w="19050">
              <a:solidFill>
                <a:schemeClr val="bg1"/>
              </a:solidFill>
            </a:ln>
          </c:spPr>
          <c:dPt>
            <c:idx val="1"/>
            <c:bubble3D val="0"/>
            <c:extLst>
              <c:ext xmlns:c16="http://schemas.microsoft.com/office/drawing/2014/chart" uri="{C3380CC4-5D6E-409C-BE32-E72D297353CC}">
                <c16:uniqueId val="{00000001-5DAF-4428-BEF2-51AF0804C08E}"/>
              </c:ext>
            </c:extLst>
          </c:dPt>
          <c:dLbls>
            <c:delete val="1"/>
          </c:dLbls>
          <c:cat>
            <c:strRef>
              <c:f>Summary!$H$4:$H$9</c:f>
              <c:strCache>
                <c:ptCount val="6"/>
                <c:pt idx="0">
                  <c:v>Maintaining the Estate</c:v>
                </c:pt>
                <c:pt idx="1">
                  <c:v>IT Infrastructure and Systems</c:v>
                </c:pt>
                <c:pt idx="2">
                  <c:v>Medical Equipment and Enabling Works</c:v>
                </c:pt>
                <c:pt idx="3">
                  <c:v>Energy Efficiency Programme</c:v>
                </c:pt>
                <c:pt idx="4">
                  <c:v>Estates Development</c:v>
                </c:pt>
                <c:pt idx="5">
                  <c:v>Donated</c:v>
                </c:pt>
              </c:strCache>
            </c:strRef>
          </c:cat>
          <c:val>
            <c:numRef>
              <c:f>Summary!$I$4:$I$9</c:f>
              <c:numCache>
                <c:formatCode>#,##0.0;[Red]\(#,##0.0\)</c:formatCode>
                <c:ptCount val="6"/>
                <c:pt idx="0">
                  <c:v>5.4119999999999999</c:v>
                </c:pt>
                <c:pt idx="1">
                  <c:v>16.481999999999999</c:v>
                </c:pt>
                <c:pt idx="2">
                  <c:v>13.63</c:v>
                </c:pt>
                <c:pt idx="3">
                  <c:v>11.744</c:v>
                </c:pt>
                <c:pt idx="4">
                  <c:v>19.116</c:v>
                </c:pt>
                <c:pt idx="5">
                  <c:v>1.2150000000000001</c:v>
                </c:pt>
              </c:numCache>
            </c:numRef>
          </c:val>
          <c:extLst>
            <c:ext xmlns:c16="http://schemas.microsoft.com/office/drawing/2014/chart" uri="{C3380CC4-5D6E-409C-BE32-E72D297353CC}">
              <c16:uniqueId val="{00000002-5DAF-4428-BEF2-51AF0804C08E}"/>
            </c:ext>
          </c:extLst>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0.52381</cdr:x>
      <cdr:y>0.34555</cdr:y>
    </cdr:from>
    <cdr:to>
      <cdr:x>0.81227</cdr:x>
      <cdr:y>0.47947</cdr:y>
    </cdr:to>
    <cdr:sp macro="" textlink="">
      <cdr:nvSpPr>
        <cdr:cNvPr id="2" name="TextBox 2">
          <a:extLst xmlns:a="http://schemas.openxmlformats.org/drawingml/2006/main">
            <a:ext uri="{FF2B5EF4-FFF2-40B4-BE49-F238E27FC236}">
              <a16:creationId xmlns:a16="http://schemas.microsoft.com/office/drawing/2014/main" id="{22A52E9E-0012-4FBE-8DCF-FAA963BDF0AE}"/>
            </a:ext>
          </a:extLst>
        </cdr:cNvPr>
        <cdr:cNvSpPr txBox="1"/>
      </cdr:nvSpPr>
      <cdr:spPr>
        <a:xfrm xmlns:a="http://schemas.openxmlformats.org/drawingml/2006/main">
          <a:off x="1965554" y="1191230"/>
          <a:ext cx="1082398"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xmlns:a="http://schemas.openxmlformats.org/drawingml/2006/main">
          <a:pPr algn="ctr"/>
          <a:r>
            <a:rPr lang="en-US" sz="1200" b="1" dirty="0">
              <a:latin typeface="Arial" panose="020B0604020202020204" pitchFamily="34" charset="0"/>
              <a:cs typeface="Arial" panose="020B0604020202020204" pitchFamily="34" charset="0"/>
            </a:rPr>
            <a:t>£16.5m (24%)</a:t>
          </a:r>
        </a:p>
      </cdr:txBody>
    </cdr:sp>
  </cdr:relSizeAnchor>
  <cdr:relSizeAnchor xmlns:cdr="http://schemas.openxmlformats.org/drawingml/2006/chartDrawing">
    <cdr:from>
      <cdr:x>0.4458</cdr:x>
      <cdr:y>0.63051</cdr:y>
    </cdr:from>
    <cdr:to>
      <cdr:x>0.65128</cdr:x>
      <cdr:y>0.76443</cdr:y>
    </cdr:to>
    <cdr:sp macro="" textlink="">
      <cdr:nvSpPr>
        <cdr:cNvPr id="3" name="TextBox 2">
          <a:extLst xmlns:a="http://schemas.openxmlformats.org/drawingml/2006/main">
            <a:ext uri="{FF2B5EF4-FFF2-40B4-BE49-F238E27FC236}">
              <a16:creationId xmlns:a16="http://schemas.microsoft.com/office/drawing/2014/main" id="{22A52E9E-0012-4FBE-8DCF-FAA963BDF0AE}"/>
            </a:ext>
          </a:extLst>
        </cdr:cNvPr>
        <cdr:cNvSpPr txBox="1"/>
      </cdr:nvSpPr>
      <cdr:spPr>
        <a:xfrm xmlns:a="http://schemas.openxmlformats.org/drawingml/2006/main">
          <a:off x="1672835" y="2173585"/>
          <a:ext cx="771021"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xmlns:a="http://schemas.openxmlformats.org/drawingml/2006/main">
          <a:pPr algn="ctr"/>
          <a:r>
            <a:rPr lang="en-US" sz="1200" b="1" dirty="0">
              <a:latin typeface="Arial" panose="020B0604020202020204" pitchFamily="34" charset="0"/>
              <a:cs typeface="Arial" panose="020B0604020202020204" pitchFamily="34" charset="0"/>
            </a:rPr>
            <a:t>£13.6m (20%)</a:t>
          </a:r>
        </a:p>
      </cdr:txBody>
    </cdr:sp>
  </cdr:relSizeAnchor>
  <cdr:relSizeAnchor xmlns:cdr="http://schemas.openxmlformats.org/drawingml/2006/chartDrawing">
    <cdr:from>
      <cdr:x>0.19075</cdr:x>
      <cdr:y>0.6085</cdr:y>
    </cdr:from>
    <cdr:to>
      <cdr:x>0.39622</cdr:x>
      <cdr:y>0.74242</cdr:y>
    </cdr:to>
    <cdr:sp macro="" textlink="">
      <cdr:nvSpPr>
        <cdr:cNvPr id="4" name="TextBox 1">
          <a:extLst xmlns:a="http://schemas.openxmlformats.org/drawingml/2006/main">
            <a:ext uri="{FF2B5EF4-FFF2-40B4-BE49-F238E27FC236}">
              <a16:creationId xmlns:a16="http://schemas.microsoft.com/office/drawing/2014/main" id="{9BAE4B59-10A4-4566-9394-B462FF7046AC}"/>
            </a:ext>
          </a:extLst>
        </cdr:cNvPr>
        <cdr:cNvSpPr txBox="1"/>
      </cdr:nvSpPr>
      <cdr:spPr>
        <a:xfrm xmlns:a="http://schemas.openxmlformats.org/drawingml/2006/main">
          <a:off x="715771" y="2097717"/>
          <a:ext cx="771021"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chemeClr val="tx1"/>
              </a:solidFill>
              <a:latin typeface="Arial" panose="020B0604020202020204" pitchFamily="34" charset="0"/>
              <a:cs typeface="Arial" panose="020B0604020202020204" pitchFamily="34" charset="0"/>
            </a:rPr>
            <a:t>£11.7m (17%)</a:t>
          </a:r>
        </a:p>
      </cdr:txBody>
    </cdr:sp>
  </cdr:relSizeAnchor>
  <cdr:relSizeAnchor xmlns:cdr="http://schemas.openxmlformats.org/drawingml/2006/chartDrawing">
    <cdr:from>
      <cdr:x>0.15423</cdr:x>
      <cdr:y>0.27591</cdr:y>
    </cdr:from>
    <cdr:to>
      <cdr:x>0.3597</cdr:x>
      <cdr:y>0.40983</cdr:y>
    </cdr:to>
    <cdr:sp macro="" textlink="">
      <cdr:nvSpPr>
        <cdr:cNvPr id="5" name="TextBox 1">
          <a:extLst xmlns:a="http://schemas.openxmlformats.org/drawingml/2006/main">
            <a:ext uri="{FF2B5EF4-FFF2-40B4-BE49-F238E27FC236}">
              <a16:creationId xmlns:a16="http://schemas.microsoft.com/office/drawing/2014/main" id="{E35319EE-DFC3-46C9-B8C8-9610E60A556C}"/>
            </a:ext>
          </a:extLst>
        </cdr:cNvPr>
        <cdr:cNvSpPr txBox="1"/>
      </cdr:nvSpPr>
      <cdr:spPr>
        <a:xfrm xmlns:a="http://schemas.openxmlformats.org/drawingml/2006/main">
          <a:off x="578721" y="951160"/>
          <a:ext cx="771021"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chemeClr val="tx1"/>
              </a:solidFill>
              <a:latin typeface="Arial" panose="020B0604020202020204" pitchFamily="34" charset="0"/>
              <a:cs typeface="Arial" panose="020B0604020202020204" pitchFamily="34" charset="0"/>
            </a:rPr>
            <a:t>£19.1m (28%)</a:t>
          </a:r>
        </a:p>
      </cdr:txBody>
    </cdr:sp>
  </cdr:relSizeAnchor>
  <cdr:relSizeAnchor xmlns:cdr="http://schemas.openxmlformats.org/drawingml/2006/chartDrawing">
    <cdr:from>
      <cdr:x>0</cdr:x>
      <cdr:y>0.04046</cdr:y>
    </cdr:from>
    <cdr:to>
      <cdr:x>0.30527</cdr:x>
      <cdr:y>0.12081</cdr:y>
    </cdr:to>
    <cdr:sp macro="" textlink="">
      <cdr:nvSpPr>
        <cdr:cNvPr id="6" name="TextBox 1">
          <a:extLst xmlns:a="http://schemas.openxmlformats.org/drawingml/2006/main">
            <a:ext uri="{FF2B5EF4-FFF2-40B4-BE49-F238E27FC236}">
              <a16:creationId xmlns:a16="http://schemas.microsoft.com/office/drawing/2014/main" id="{E35319EE-DFC3-46C9-B8C8-9610E60A556C}"/>
            </a:ext>
          </a:extLst>
        </cdr:cNvPr>
        <cdr:cNvSpPr txBox="1"/>
      </cdr:nvSpPr>
      <cdr:spPr>
        <a:xfrm xmlns:a="http://schemas.openxmlformats.org/drawingml/2006/main">
          <a:off x="0" y="139476"/>
          <a:ext cx="1145483"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chemeClr val="tx1"/>
              </a:solidFill>
              <a:latin typeface="Arial" panose="020B0604020202020204" pitchFamily="34" charset="0"/>
              <a:cs typeface="Arial" panose="020B0604020202020204" pitchFamily="34" charset="0"/>
            </a:rPr>
            <a:t>£1.2m (2%)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6400" cy="493713"/>
          </a:xfrm>
          <a:prstGeom prst="rect">
            <a:avLst/>
          </a:prstGeom>
        </p:spPr>
        <p:txBody>
          <a:bodyPr vert="horz" lIns="91438" tIns="45720" rIns="91438" bIns="45720" rtlCol="0"/>
          <a:lstStyle>
            <a:lvl1pPr algn="l">
              <a:defRPr sz="1200"/>
            </a:lvl1pPr>
          </a:lstStyle>
          <a:p>
            <a:endParaRPr lang="en-GB" dirty="0"/>
          </a:p>
        </p:txBody>
      </p:sp>
      <p:sp>
        <p:nvSpPr>
          <p:cNvPr id="3" name="Date Placeholder 2"/>
          <p:cNvSpPr>
            <a:spLocks noGrp="1"/>
          </p:cNvSpPr>
          <p:nvPr>
            <p:ph type="dt" sz="quarter" idx="1"/>
          </p:nvPr>
        </p:nvSpPr>
        <p:spPr>
          <a:xfrm>
            <a:off x="3849689" y="2"/>
            <a:ext cx="2946400" cy="493713"/>
          </a:xfrm>
          <a:prstGeom prst="rect">
            <a:avLst/>
          </a:prstGeom>
        </p:spPr>
        <p:txBody>
          <a:bodyPr vert="horz" lIns="91438" tIns="45720" rIns="91438" bIns="45720" rtlCol="0"/>
          <a:lstStyle>
            <a:lvl1pPr algn="r">
              <a:defRPr sz="1200"/>
            </a:lvl1pPr>
          </a:lstStyle>
          <a:p>
            <a:fld id="{45008C7B-E8FE-448A-AE4E-702039AB9B3B}" type="datetimeFigureOut">
              <a:rPr lang="en-GB" smtClean="0"/>
              <a:t>26/10/2022</a:t>
            </a:fld>
            <a:endParaRPr lang="en-GB" dirty="0"/>
          </a:p>
        </p:txBody>
      </p:sp>
      <p:sp>
        <p:nvSpPr>
          <p:cNvPr id="4" name="Footer Placeholder 3"/>
          <p:cNvSpPr>
            <a:spLocks noGrp="1"/>
          </p:cNvSpPr>
          <p:nvPr>
            <p:ph type="ftr" sz="quarter" idx="2"/>
          </p:nvPr>
        </p:nvSpPr>
        <p:spPr>
          <a:xfrm>
            <a:off x="1" y="9377364"/>
            <a:ext cx="2946400" cy="493712"/>
          </a:xfrm>
          <a:prstGeom prst="rect">
            <a:avLst/>
          </a:prstGeom>
        </p:spPr>
        <p:txBody>
          <a:bodyPr vert="horz" lIns="91438" tIns="45720" rIns="91438" bIns="45720" rtlCol="0" anchor="b"/>
          <a:lstStyle>
            <a:lvl1pPr algn="l">
              <a:defRPr sz="1200"/>
            </a:lvl1pPr>
          </a:lstStyle>
          <a:p>
            <a:endParaRPr lang="en-GB" dirty="0"/>
          </a:p>
        </p:txBody>
      </p:sp>
    </p:spTree>
    <p:extLst>
      <p:ext uri="{BB962C8B-B14F-4D97-AF65-F5344CB8AC3E}">
        <p14:creationId xmlns:p14="http://schemas.microsoft.com/office/powerpoint/2010/main" val="11911529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3634"/>
          </a:xfrm>
          <a:prstGeom prst="rect">
            <a:avLst/>
          </a:prstGeom>
        </p:spPr>
        <p:txBody>
          <a:bodyPr vert="horz" lIns="91438" tIns="45720" rIns="91438" bIns="45720" rtlCol="0"/>
          <a:lstStyle>
            <a:lvl1pPr algn="l">
              <a:defRPr sz="1200"/>
            </a:lvl1pPr>
          </a:lstStyle>
          <a:p>
            <a:endParaRPr lang="en-GB" dirty="0"/>
          </a:p>
        </p:txBody>
      </p:sp>
      <p:sp>
        <p:nvSpPr>
          <p:cNvPr id="3" name="Date Placeholder 2"/>
          <p:cNvSpPr>
            <a:spLocks noGrp="1"/>
          </p:cNvSpPr>
          <p:nvPr>
            <p:ph type="dt" idx="1"/>
          </p:nvPr>
        </p:nvSpPr>
        <p:spPr>
          <a:xfrm>
            <a:off x="3850444" y="0"/>
            <a:ext cx="2945659" cy="493634"/>
          </a:xfrm>
          <a:prstGeom prst="rect">
            <a:avLst/>
          </a:prstGeom>
        </p:spPr>
        <p:txBody>
          <a:bodyPr vert="horz" lIns="91438" tIns="45720" rIns="91438" bIns="45720" rtlCol="0"/>
          <a:lstStyle>
            <a:lvl1pPr algn="r">
              <a:defRPr sz="1200"/>
            </a:lvl1pPr>
          </a:lstStyle>
          <a:p>
            <a:fld id="{DF9344B4-AF03-4DDE-A5B4-EFF5650ED3B8}" type="datetimeFigureOut">
              <a:rPr lang="en-GB" smtClean="0"/>
              <a:t>26/10/2022</a:t>
            </a:fld>
            <a:endParaRPr lang="en-GB" dirty="0"/>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38" tIns="45720" rIns="91438" bIns="45720" rtlCol="0" anchor="ctr"/>
          <a:lstStyle/>
          <a:p>
            <a:endParaRPr lang="en-GB" dirty="0"/>
          </a:p>
        </p:txBody>
      </p:sp>
      <p:sp>
        <p:nvSpPr>
          <p:cNvPr id="5" name="Notes Placeholder 4"/>
          <p:cNvSpPr>
            <a:spLocks noGrp="1"/>
          </p:cNvSpPr>
          <p:nvPr>
            <p:ph type="body" sz="quarter" idx="3"/>
          </p:nvPr>
        </p:nvSpPr>
        <p:spPr>
          <a:xfrm>
            <a:off x="679768" y="4689516"/>
            <a:ext cx="5438140" cy="4442699"/>
          </a:xfrm>
          <a:prstGeom prst="rect">
            <a:avLst/>
          </a:prstGeom>
        </p:spPr>
        <p:txBody>
          <a:bodyPr vert="horz" lIns="91438" tIns="45720" rIns="91438"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377315"/>
            <a:ext cx="2945659" cy="493634"/>
          </a:xfrm>
          <a:prstGeom prst="rect">
            <a:avLst/>
          </a:prstGeom>
        </p:spPr>
        <p:txBody>
          <a:bodyPr vert="horz" lIns="91438" tIns="45720" rIns="91438"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377315"/>
            <a:ext cx="2945659" cy="493634"/>
          </a:xfrm>
          <a:prstGeom prst="rect">
            <a:avLst/>
          </a:prstGeom>
        </p:spPr>
        <p:txBody>
          <a:bodyPr vert="horz" lIns="91438" tIns="45720" rIns="91438" bIns="45720" rtlCol="0" anchor="b"/>
          <a:lstStyle>
            <a:lvl1pPr algn="r">
              <a:defRPr sz="1200"/>
            </a:lvl1pPr>
          </a:lstStyle>
          <a:p>
            <a:fld id="{94EA1CD4-E981-4696-AC6C-6CB615C4CE31}" type="slidenum">
              <a:rPr lang="en-GB" smtClean="0"/>
              <a:t>‹#›</a:t>
            </a:fld>
            <a:endParaRPr lang="en-GB" dirty="0"/>
          </a:p>
        </p:txBody>
      </p:sp>
    </p:spTree>
    <p:extLst>
      <p:ext uri="{BB962C8B-B14F-4D97-AF65-F5344CB8AC3E}">
        <p14:creationId xmlns:p14="http://schemas.microsoft.com/office/powerpoint/2010/main" val="1751313578"/>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EA1CD4-E981-4696-AC6C-6CB615C4CE31}" type="slidenum">
              <a:rPr lang="en-GB" smtClean="0"/>
              <a:t>1</a:t>
            </a:fld>
            <a:endParaRPr lang="en-GB" dirty="0"/>
          </a:p>
        </p:txBody>
      </p:sp>
    </p:spTree>
    <p:extLst>
      <p:ext uri="{BB962C8B-B14F-4D97-AF65-F5344CB8AC3E}">
        <p14:creationId xmlns:p14="http://schemas.microsoft.com/office/powerpoint/2010/main" val="1913510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defTabSz="918149">
              <a:defRPr/>
            </a:pPr>
            <a:endParaRPr lang="en-GB" baseline="0" dirty="0"/>
          </a:p>
        </p:txBody>
      </p:sp>
      <p:sp>
        <p:nvSpPr>
          <p:cNvPr id="4" name="Slide Number Placeholder 3"/>
          <p:cNvSpPr>
            <a:spLocks noGrp="1"/>
          </p:cNvSpPr>
          <p:nvPr>
            <p:ph type="sldNum" sz="quarter" idx="10"/>
          </p:nvPr>
        </p:nvSpPr>
        <p:spPr/>
        <p:txBody>
          <a:bodyPr/>
          <a:lstStyle/>
          <a:p>
            <a:fld id="{94EA1CD4-E981-4696-AC6C-6CB615C4CE31}" type="slidenum">
              <a:rPr lang="en-GB" smtClean="0"/>
              <a:t>10</a:t>
            </a:fld>
            <a:endParaRPr lang="en-GB" dirty="0"/>
          </a:p>
        </p:txBody>
      </p:sp>
    </p:spTree>
    <p:extLst>
      <p:ext uri="{BB962C8B-B14F-4D97-AF65-F5344CB8AC3E}">
        <p14:creationId xmlns:p14="http://schemas.microsoft.com/office/powerpoint/2010/main" val="3742206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defTabSz="918149">
              <a:defRPr/>
            </a:pPr>
            <a:endParaRPr lang="en-GB" dirty="0"/>
          </a:p>
        </p:txBody>
      </p:sp>
      <p:sp>
        <p:nvSpPr>
          <p:cNvPr id="4" name="Slide Number Placeholder 3"/>
          <p:cNvSpPr>
            <a:spLocks noGrp="1"/>
          </p:cNvSpPr>
          <p:nvPr>
            <p:ph type="sldNum" sz="quarter" idx="10"/>
          </p:nvPr>
        </p:nvSpPr>
        <p:spPr/>
        <p:txBody>
          <a:bodyPr/>
          <a:lstStyle/>
          <a:p>
            <a:fld id="{94EA1CD4-E981-4696-AC6C-6CB615C4CE31}" type="slidenum">
              <a:rPr lang="en-GB" smtClean="0"/>
              <a:t>11</a:t>
            </a:fld>
            <a:endParaRPr lang="en-GB" dirty="0"/>
          </a:p>
        </p:txBody>
      </p:sp>
    </p:spTree>
    <p:extLst>
      <p:ext uri="{BB962C8B-B14F-4D97-AF65-F5344CB8AC3E}">
        <p14:creationId xmlns:p14="http://schemas.microsoft.com/office/powerpoint/2010/main" val="1165323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EA1CD4-E981-4696-AC6C-6CB615C4CE31}" type="slidenum">
              <a:rPr lang="en-GB" smtClean="0"/>
              <a:t>12</a:t>
            </a:fld>
            <a:endParaRPr lang="en-GB" dirty="0"/>
          </a:p>
        </p:txBody>
      </p:sp>
    </p:spTree>
    <p:extLst>
      <p:ext uri="{BB962C8B-B14F-4D97-AF65-F5344CB8AC3E}">
        <p14:creationId xmlns:p14="http://schemas.microsoft.com/office/powerpoint/2010/main" val="432215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4EA1CD4-E981-4696-AC6C-6CB615C4CE31}" type="slidenum">
              <a:rPr lang="en-GB" smtClean="0"/>
              <a:t>13</a:t>
            </a:fld>
            <a:endParaRPr lang="en-GB" dirty="0"/>
          </a:p>
        </p:txBody>
      </p:sp>
    </p:spTree>
    <p:extLst>
      <p:ext uri="{BB962C8B-B14F-4D97-AF65-F5344CB8AC3E}">
        <p14:creationId xmlns:p14="http://schemas.microsoft.com/office/powerpoint/2010/main" val="3860268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EA1CD4-E981-4696-AC6C-6CB615C4CE31}" type="slidenum">
              <a:rPr lang="en-GB" smtClean="0"/>
              <a:t>17</a:t>
            </a:fld>
            <a:endParaRPr lang="en-GB" dirty="0"/>
          </a:p>
        </p:txBody>
      </p:sp>
    </p:spTree>
    <p:extLst>
      <p:ext uri="{BB962C8B-B14F-4D97-AF65-F5344CB8AC3E}">
        <p14:creationId xmlns:p14="http://schemas.microsoft.com/office/powerpoint/2010/main" val="2666131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EA1CD4-E981-4696-AC6C-6CB615C4CE31}" type="slidenum">
              <a:rPr lang="en-GB" smtClean="0"/>
              <a:t>18</a:t>
            </a:fld>
            <a:endParaRPr lang="en-GB" dirty="0"/>
          </a:p>
        </p:txBody>
      </p:sp>
    </p:spTree>
    <p:extLst>
      <p:ext uri="{BB962C8B-B14F-4D97-AF65-F5344CB8AC3E}">
        <p14:creationId xmlns:p14="http://schemas.microsoft.com/office/powerpoint/2010/main" val="687806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EA1CD4-E981-4696-AC6C-6CB615C4CE31}" type="slidenum">
              <a:rPr lang="en-GB" smtClean="0"/>
              <a:t>19</a:t>
            </a:fld>
            <a:endParaRPr lang="en-GB" dirty="0"/>
          </a:p>
        </p:txBody>
      </p:sp>
    </p:spTree>
    <p:extLst>
      <p:ext uri="{BB962C8B-B14F-4D97-AF65-F5344CB8AC3E}">
        <p14:creationId xmlns:p14="http://schemas.microsoft.com/office/powerpoint/2010/main" val="1915947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EA1CD4-E981-4696-AC6C-6CB615C4CE31}" type="slidenum">
              <a:rPr lang="en-GB" smtClean="0"/>
              <a:t>20</a:t>
            </a:fld>
            <a:endParaRPr lang="en-GB" dirty="0"/>
          </a:p>
        </p:txBody>
      </p:sp>
    </p:spTree>
    <p:extLst>
      <p:ext uri="{BB962C8B-B14F-4D97-AF65-F5344CB8AC3E}">
        <p14:creationId xmlns:p14="http://schemas.microsoft.com/office/powerpoint/2010/main" val="3329435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EA1CD4-E981-4696-AC6C-6CB615C4CE31}" type="slidenum">
              <a:rPr lang="en-GB" smtClean="0"/>
              <a:t>21</a:t>
            </a:fld>
            <a:endParaRPr lang="en-GB" dirty="0"/>
          </a:p>
        </p:txBody>
      </p:sp>
    </p:spTree>
    <p:extLst>
      <p:ext uri="{BB962C8B-B14F-4D97-AF65-F5344CB8AC3E}">
        <p14:creationId xmlns:p14="http://schemas.microsoft.com/office/powerpoint/2010/main" val="2361653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EA1CD4-E981-4696-AC6C-6CB615C4CE31}" type="slidenum">
              <a:rPr lang="en-GB" smtClean="0"/>
              <a:t>22</a:t>
            </a:fld>
            <a:endParaRPr lang="en-GB" dirty="0"/>
          </a:p>
        </p:txBody>
      </p:sp>
    </p:spTree>
    <p:extLst>
      <p:ext uri="{BB962C8B-B14F-4D97-AF65-F5344CB8AC3E}">
        <p14:creationId xmlns:p14="http://schemas.microsoft.com/office/powerpoint/2010/main" val="125467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EA1CD4-E981-4696-AC6C-6CB615C4CE31}" type="slidenum">
              <a:rPr lang="en-GB" smtClean="0"/>
              <a:t>2</a:t>
            </a:fld>
            <a:endParaRPr lang="en-GB" dirty="0"/>
          </a:p>
        </p:txBody>
      </p:sp>
    </p:spTree>
    <p:extLst>
      <p:ext uri="{BB962C8B-B14F-4D97-AF65-F5344CB8AC3E}">
        <p14:creationId xmlns:p14="http://schemas.microsoft.com/office/powerpoint/2010/main" val="125467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EA1CD4-E981-4696-AC6C-6CB615C4CE31}" type="slidenum">
              <a:rPr lang="en-GB" smtClean="0"/>
              <a:t>23</a:t>
            </a:fld>
            <a:endParaRPr lang="en-GB" dirty="0"/>
          </a:p>
        </p:txBody>
      </p:sp>
    </p:spTree>
    <p:extLst>
      <p:ext uri="{BB962C8B-B14F-4D97-AF65-F5344CB8AC3E}">
        <p14:creationId xmlns:p14="http://schemas.microsoft.com/office/powerpoint/2010/main" val="857777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EA1CD4-E981-4696-AC6C-6CB615C4CE31}" type="slidenum">
              <a:rPr lang="en-GB" smtClean="0"/>
              <a:t>3</a:t>
            </a:fld>
            <a:endParaRPr lang="en-GB" dirty="0"/>
          </a:p>
        </p:txBody>
      </p:sp>
    </p:spTree>
    <p:extLst>
      <p:ext uri="{BB962C8B-B14F-4D97-AF65-F5344CB8AC3E}">
        <p14:creationId xmlns:p14="http://schemas.microsoft.com/office/powerpoint/2010/main" val="4206345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EA1CD4-E981-4696-AC6C-6CB615C4CE31}" type="slidenum">
              <a:rPr lang="en-GB" smtClean="0"/>
              <a:t>4</a:t>
            </a:fld>
            <a:endParaRPr lang="en-GB" dirty="0"/>
          </a:p>
        </p:txBody>
      </p:sp>
    </p:spTree>
    <p:extLst>
      <p:ext uri="{BB962C8B-B14F-4D97-AF65-F5344CB8AC3E}">
        <p14:creationId xmlns:p14="http://schemas.microsoft.com/office/powerpoint/2010/main" val="125467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EA1CD4-E981-4696-AC6C-6CB615C4CE31}" type="slidenum">
              <a:rPr lang="en-GB" smtClean="0"/>
              <a:t>5</a:t>
            </a:fld>
            <a:endParaRPr lang="en-GB" dirty="0"/>
          </a:p>
        </p:txBody>
      </p:sp>
    </p:spTree>
    <p:extLst>
      <p:ext uri="{BB962C8B-B14F-4D97-AF65-F5344CB8AC3E}">
        <p14:creationId xmlns:p14="http://schemas.microsoft.com/office/powerpoint/2010/main" val="8071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EA1CD4-E981-4696-AC6C-6CB615C4CE31}" type="slidenum">
              <a:rPr lang="en-GB" smtClean="0"/>
              <a:t>6</a:t>
            </a:fld>
            <a:endParaRPr lang="en-GB" dirty="0"/>
          </a:p>
        </p:txBody>
      </p:sp>
    </p:spTree>
    <p:extLst>
      <p:ext uri="{BB962C8B-B14F-4D97-AF65-F5344CB8AC3E}">
        <p14:creationId xmlns:p14="http://schemas.microsoft.com/office/powerpoint/2010/main" val="215455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EA1CD4-E981-4696-AC6C-6CB615C4CE31}" type="slidenum">
              <a:rPr lang="en-GB" smtClean="0"/>
              <a:t>7</a:t>
            </a:fld>
            <a:endParaRPr lang="en-GB" dirty="0"/>
          </a:p>
        </p:txBody>
      </p:sp>
    </p:spTree>
    <p:extLst>
      <p:ext uri="{BB962C8B-B14F-4D97-AF65-F5344CB8AC3E}">
        <p14:creationId xmlns:p14="http://schemas.microsoft.com/office/powerpoint/2010/main" val="953236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EA1CD4-E981-4696-AC6C-6CB615C4CE31}" type="slidenum">
              <a:rPr lang="en-GB" smtClean="0"/>
              <a:t>8</a:t>
            </a:fld>
            <a:endParaRPr lang="en-GB" dirty="0"/>
          </a:p>
        </p:txBody>
      </p:sp>
    </p:spTree>
    <p:extLst>
      <p:ext uri="{BB962C8B-B14F-4D97-AF65-F5344CB8AC3E}">
        <p14:creationId xmlns:p14="http://schemas.microsoft.com/office/powerpoint/2010/main" val="2898628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defTabSz="918149">
              <a:defRPr/>
            </a:pPr>
            <a:endParaRPr lang="en-GB" baseline="0" dirty="0"/>
          </a:p>
        </p:txBody>
      </p:sp>
      <p:sp>
        <p:nvSpPr>
          <p:cNvPr id="4" name="Slide Number Placeholder 3"/>
          <p:cNvSpPr>
            <a:spLocks noGrp="1"/>
          </p:cNvSpPr>
          <p:nvPr>
            <p:ph type="sldNum" sz="quarter" idx="10"/>
          </p:nvPr>
        </p:nvSpPr>
        <p:spPr/>
        <p:txBody>
          <a:bodyPr/>
          <a:lstStyle/>
          <a:p>
            <a:fld id="{94EA1CD4-E981-4696-AC6C-6CB615C4CE31}" type="slidenum">
              <a:rPr lang="en-GB" smtClean="0"/>
              <a:t>9</a:t>
            </a:fld>
            <a:endParaRPr lang="en-GB" dirty="0"/>
          </a:p>
        </p:txBody>
      </p:sp>
    </p:spTree>
    <p:extLst>
      <p:ext uri="{BB962C8B-B14F-4D97-AF65-F5344CB8AC3E}">
        <p14:creationId xmlns:p14="http://schemas.microsoft.com/office/powerpoint/2010/main" val="3365271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275606"/>
            <a:ext cx="8280920" cy="648072"/>
          </a:xfrm>
        </p:spPr>
        <p:txBody>
          <a:bodyPr lIns="0" anchor="t">
            <a:normAutofit/>
          </a:bodyPr>
          <a:lstStyle>
            <a:lvl1pPr algn="l">
              <a:defRPr sz="3600" b="1">
                <a:solidFill>
                  <a:srgbClr val="005EB8"/>
                </a:solidFill>
                <a:latin typeface="Arial"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title style</a:t>
            </a:r>
          </a:p>
        </p:txBody>
      </p:sp>
      <p:sp>
        <p:nvSpPr>
          <p:cNvPr id="8" name="Content Placeholder 2">
            <a:extLst>
              <a:ext uri="{FF2B5EF4-FFF2-40B4-BE49-F238E27FC236}">
                <a16:creationId xmlns:a16="http://schemas.microsoft.com/office/drawing/2014/main" id="{9D3DC61C-A058-9C20-720A-6EEBC9C5E9EF}"/>
              </a:ext>
            </a:extLst>
          </p:cNvPr>
          <p:cNvSpPr>
            <a:spLocks noGrp="1"/>
          </p:cNvSpPr>
          <p:nvPr>
            <p:ph idx="1" hasCustomPrompt="1"/>
          </p:nvPr>
        </p:nvSpPr>
        <p:spPr>
          <a:xfrm>
            <a:off x="611561" y="1995686"/>
            <a:ext cx="5904656" cy="1944216"/>
          </a:xfrm>
        </p:spPr>
        <p:txBody>
          <a:bodyPr/>
          <a:lstStyle>
            <a:lvl1pPr marL="0" indent="0">
              <a:buFont typeface="Arial" pitchFamily="34" charset="0"/>
              <a:buNone/>
              <a:defRPr sz="1050"/>
            </a:lvl1pPr>
            <a:lvl2pPr>
              <a:defRPr sz="1650"/>
            </a:lvl2pPr>
            <a:lvl3pPr>
              <a:defRPr sz="1650"/>
            </a:lvl3pPr>
          </a:lstStyle>
          <a:p>
            <a:pPr lvl="0"/>
            <a:r>
              <a:rPr kumimoji="0" lang="en-US" sz="36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Sub-title</a:t>
            </a:r>
            <a:br>
              <a:rPr kumimoji="0" lang="en-US" sz="36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br>
            <a:r>
              <a:rPr kumimoji="0" lang="en-US" sz="3600" b="1" i="0" u="none" strike="noStrike" kern="1200" cap="none" spc="0" normalizeH="0" baseline="0" noProof="0" dirty="0">
                <a:ln>
                  <a:noFill/>
                </a:ln>
                <a:solidFill>
                  <a:prstClr val="black">
                    <a:lumMod val="65000"/>
                    <a:lumOff val="35000"/>
                  </a:prstClr>
                </a:solidFill>
                <a:effectLst/>
                <a:uLnTx/>
                <a:uFillTx/>
                <a:latin typeface="Arial" pitchFamily="34" charset="0"/>
                <a:ea typeface="+mj-ea"/>
                <a:cs typeface="Arial" pitchFamily="34" charset="0"/>
              </a:rPr>
              <a:t>Author</a:t>
            </a:r>
            <a:endParaRPr lang="en-US" dirty="0"/>
          </a:p>
        </p:txBody>
      </p:sp>
    </p:spTree>
    <p:extLst>
      <p:ext uri="{BB962C8B-B14F-4D97-AF65-F5344CB8AC3E}">
        <p14:creationId xmlns:p14="http://schemas.microsoft.com/office/powerpoint/2010/main" val="391186263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sz="4800">
                <a:solidFill>
                  <a:schemeClr val="bg1"/>
                </a:solidFill>
              </a:defRPr>
            </a:lvl1pPr>
          </a:lstStyle>
          <a:p>
            <a:r>
              <a:rPr lang="en-US" dirty="0"/>
              <a:t>Click to edit Master title style</a:t>
            </a:r>
          </a:p>
        </p:txBody>
      </p:sp>
      <p:sp>
        <p:nvSpPr>
          <p:cNvPr id="3" name="TextBox 2">
            <a:extLst>
              <a:ext uri="{FF2B5EF4-FFF2-40B4-BE49-F238E27FC236}">
                <a16:creationId xmlns:a16="http://schemas.microsoft.com/office/drawing/2014/main" id="{E818C812-997F-DF81-D3B1-E39EEC71E0C7}"/>
              </a:ext>
            </a:extLst>
          </p:cNvPr>
          <p:cNvSpPr txBox="1"/>
          <p:nvPr userDrawn="1"/>
        </p:nvSpPr>
        <p:spPr>
          <a:xfrm>
            <a:off x="8568266" y="242088"/>
            <a:ext cx="180274" cy="115416"/>
          </a:xfrm>
          <a:prstGeom prst="rect">
            <a:avLst/>
          </a:prstGeom>
          <a:noFill/>
        </p:spPr>
        <p:txBody>
          <a:bodyPr wrap="square" lIns="0" tIns="0" rIns="0" bIns="0" rtlCol="0">
            <a:spAutoFit/>
          </a:bodyPr>
          <a:lstStyle/>
          <a:p>
            <a:fld id="{C12ECBAD-1DE6-4CE6-8E34-CF97E3E17D3E}" type="slidenum">
              <a:rPr lang="en-GB" sz="750" b="1" smtClean="0">
                <a:solidFill>
                  <a:schemeClr val="bg1"/>
                </a:solidFill>
                <a:latin typeface="Arial" panose="020B0604020202020204" pitchFamily="34" charset="0"/>
                <a:cs typeface="Arial" panose="020B0604020202020204" pitchFamily="34" charset="0"/>
              </a:rPr>
              <a:t>‹#›</a:t>
            </a:fld>
            <a:endParaRPr lang="en-GB" sz="135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2E60658-0834-768D-AFB0-508C6C655ACE}"/>
              </a:ext>
            </a:extLst>
          </p:cNvPr>
          <p:cNvSpPr txBox="1"/>
          <p:nvPr userDrawn="1"/>
        </p:nvSpPr>
        <p:spPr>
          <a:xfrm>
            <a:off x="467544" y="242089"/>
            <a:ext cx="7056784" cy="228973"/>
          </a:xfrm>
          <a:prstGeom prst="rect">
            <a:avLst/>
          </a:prstGeom>
          <a:noFill/>
        </p:spPr>
        <p:txBody>
          <a:bodyPr wrap="square" lIns="0" tIns="0" rIns="0" b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GLOUCESTERSHIRE HOSPITALS NHS FOUNDATION TRUST ANNUAL MEMBERS’ MEETING 2022</a:t>
            </a:r>
            <a:endParaRPr lang="en-GB" sz="700" dirty="0">
              <a:solidFill>
                <a:schemeClr val="bg1"/>
              </a:solidFill>
              <a:latin typeface="Arial" panose="020B0604020202020204" pitchFamily="34" charset="0"/>
              <a:cs typeface="Arial" panose="020B0604020202020204" pitchFamily="34" charset="0"/>
            </a:endParaRPr>
          </a:p>
          <a:p>
            <a:endParaRPr lang="en-GB" sz="788"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683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brand">
    <p:spTree>
      <p:nvGrpSpPr>
        <p:cNvPr id="1" name=""/>
        <p:cNvGrpSpPr/>
        <p:nvPr/>
      </p:nvGrpSpPr>
      <p:grpSpPr>
        <a:xfrm>
          <a:off x="0" y="0"/>
          <a:ext cx="0" cy="0"/>
          <a:chOff x="0" y="0"/>
          <a:chExt cx="0" cy="0"/>
        </a:xfrm>
      </p:grpSpPr>
      <p:sp>
        <p:nvSpPr>
          <p:cNvPr id="2" name="Title 1"/>
          <p:cNvSpPr>
            <a:spLocks noGrp="1"/>
          </p:cNvSpPr>
          <p:nvPr>
            <p:ph type="title"/>
          </p:nvPr>
        </p:nvSpPr>
        <p:spPr>
          <a:xfrm>
            <a:off x="500066" y="1113588"/>
            <a:ext cx="8320409" cy="535781"/>
          </a:xfrm>
        </p:spPr>
        <p:txBody>
          <a:bodyPr lIns="0"/>
          <a:lstStyle>
            <a:lvl1pPr>
              <a:defRPr spc="-75" baseline="0">
                <a:solidFill>
                  <a:srgbClr val="005EB8"/>
                </a:solidFill>
              </a:defRPr>
            </a:lvl1pPr>
          </a:lstStyle>
          <a:p>
            <a:r>
              <a:rPr lang="en-US" dirty="0"/>
              <a:t>Click to edit Master title style</a:t>
            </a:r>
          </a:p>
        </p:txBody>
      </p:sp>
      <p:sp>
        <p:nvSpPr>
          <p:cNvPr id="3" name="Content Placeholder 2"/>
          <p:cNvSpPr>
            <a:spLocks noGrp="1"/>
          </p:cNvSpPr>
          <p:nvPr>
            <p:ph idx="1"/>
          </p:nvPr>
        </p:nvSpPr>
        <p:spPr>
          <a:xfrm>
            <a:off x="500066" y="1707654"/>
            <a:ext cx="8320409" cy="2970330"/>
          </a:xfrm>
        </p:spPr>
        <p:txBody>
          <a:bodyPr/>
          <a:lstStyle>
            <a:lvl1pPr>
              <a:buFont typeface="Arial" pitchFamily="34" charset="0"/>
              <a:buChar char="•"/>
              <a:defRPr sz="1650"/>
            </a:lvl1pPr>
            <a:lvl2pPr>
              <a:defRPr sz="1650"/>
            </a:lvl2pPr>
            <a:lvl3pPr>
              <a:defRPr sz="165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1185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no brand">
    <p:bg>
      <p:bgPr>
        <a:solidFill>
          <a:schemeClr val="bg1">
            <a:alpha val="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5606"/>
            <a:ext cx="8229600" cy="3319017"/>
          </a:xfrm>
        </p:spPr>
        <p:txBody>
          <a:bodyPr lIns="0" tIns="0" rIns="0" bIns="0">
            <a:noAutofit/>
          </a:bodyPr>
          <a:lstStyle>
            <a:lvl1pPr marL="257175" indent="-257175">
              <a:spcBef>
                <a:spcPts val="0"/>
              </a:spcBef>
              <a:spcAft>
                <a:spcPts val="600"/>
              </a:spcAft>
              <a:buFont typeface="Wingdings" panose="05000000000000000000" pitchFamily="2" charset="2"/>
              <a:buChar char="§"/>
              <a:defRPr sz="1500">
                <a:latin typeface="Arial" panose="020B0604020202020204" pitchFamily="34" charset="0"/>
                <a:cs typeface="Arial" panose="020B0604020202020204" pitchFamily="34" charset="0"/>
              </a:defRPr>
            </a:lvl1pPr>
            <a:lvl2pPr>
              <a:spcBef>
                <a:spcPts val="0"/>
              </a:spcBef>
              <a:spcAft>
                <a:spcPts val="600"/>
              </a:spcAft>
              <a:defRPr sz="1500">
                <a:latin typeface="Arial" panose="020B0604020202020204" pitchFamily="34" charset="0"/>
                <a:cs typeface="Arial" panose="020B0604020202020204" pitchFamily="34" charset="0"/>
              </a:defRPr>
            </a:lvl2pPr>
            <a:lvl3pPr>
              <a:spcBef>
                <a:spcPts val="0"/>
              </a:spcBef>
              <a:spcAft>
                <a:spcPts val="600"/>
              </a:spcAft>
              <a:defRPr sz="1500">
                <a:latin typeface="Arial" panose="020B0604020202020204" pitchFamily="34" charset="0"/>
                <a:cs typeface="Arial" panose="020B0604020202020204" pitchFamily="34" charset="0"/>
              </a:defRPr>
            </a:lvl3pPr>
            <a:lvl4pPr>
              <a:spcBef>
                <a:spcPts val="0"/>
              </a:spcBef>
              <a:spcAft>
                <a:spcPts val="600"/>
              </a:spcAft>
              <a:defRPr sz="1500">
                <a:latin typeface="Arial" panose="020B0604020202020204" pitchFamily="34" charset="0"/>
                <a:cs typeface="Arial" panose="020B0604020202020204" pitchFamily="34" charset="0"/>
              </a:defRPr>
            </a:lvl4pPr>
            <a:lvl5pPr>
              <a:spcBef>
                <a:spcPts val="0"/>
              </a:spcBef>
              <a:spcAft>
                <a:spcPts val="600"/>
              </a:spcAft>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8"/>
          <p:cNvSpPr>
            <a:spLocks noGrp="1"/>
          </p:cNvSpPr>
          <p:nvPr>
            <p:ph type="title"/>
          </p:nvPr>
        </p:nvSpPr>
        <p:spPr>
          <a:xfrm>
            <a:off x="457200" y="735546"/>
            <a:ext cx="8229600" cy="273147"/>
          </a:xfrm>
        </p:spPr>
        <p:txBody>
          <a:bodyPr lIns="0"/>
          <a:lstStyle>
            <a:lvl1pPr>
              <a:defRPr b="1" spc="-113">
                <a:solidFill>
                  <a:srgbClr val="005EB8"/>
                </a:solidFill>
              </a:defRPr>
            </a:lvl1pPr>
          </a:lstStyle>
          <a:p>
            <a:r>
              <a:rPr lang="en-US" dirty="0"/>
              <a:t>Click to edit Master title style</a:t>
            </a:r>
            <a:endParaRPr lang="en-GB" dirty="0"/>
          </a:p>
        </p:txBody>
      </p:sp>
      <p:sp>
        <p:nvSpPr>
          <p:cNvPr id="10" name="TextBox 9"/>
          <p:cNvSpPr txBox="1"/>
          <p:nvPr userDrawn="1"/>
        </p:nvSpPr>
        <p:spPr>
          <a:xfrm>
            <a:off x="8557922" y="242088"/>
            <a:ext cx="118534" cy="115416"/>
          </a:xfrm>
          <a:prstGeom prst="rect">
            <a:avLst/>
          </a:prstGeom>
          <a:noFill/>
        </p:spPr>
        <p:txBody>
          <a:bodyPr wrap="square" lIns="0" tIns="0" rIns="0" bIns="0" rtlCol="0">
            <a:spAutoFit/>
          </a:bodyPr>
          <a:lstStyle/>
          <a:p>
            <a:pPr algn="r"/>
            <a:fld id="{C12ECBAD-1DE6-4CE6-8E34-CF97E3E17D3E}" type="slidenum">
              <a:rPr lang="en-GB" sz="750" b="1" smtClean="0">
                <a:solidFill>
                  <a:schemeClr val="tx1">
                    <a:lumMod val="75000"/>
                    <a:lumOff val="25000"/>
                  </a:schemeClr>
                </a:solidFill>
                <a:latin typeface="Arial" panose="020B0604020202020204" pitchFamily="34" charset="0"/>
                <a:cs typeface="Arial" panose="020B0604020202020204" pitchFamily="34" charset="0"/>
              </a:rPr>
              <a:pPr algn="r"/>
              <a:t>‹#›</a:t>
            </a:fld>
            <a:endParaRPr lang="en-GB" sz="135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TextBox 10"/>
          <p:cNvSpPr txBox="1"/>
          <p:nvPr userDrawn="1"/>
        </p:nvSpPr>
        <p:spPr>
          <a:xfrm>
            <a:off x="467544" y="242089"/>
            <a:ext cx="7056784" cy="92333"/>
          </a:xfrm>
          <a:prstGeom prst="rect">
            <a:avLst/>
          </a:prstGeom>
          <a:noFill/>
        </p:spPr>
        <p:txBody>
          <a:bodyPr wrap="square" lIns="0" tIns="0" rIns="0" bIns="0" rtlCol="0">
            <a:spAutoFit/>
          </a:bodyPr>
          <a:lstStyle/>
          <a:p>
            <a:r>
              <a:rPr lang="en-US" sz="600" dirty="0">
                <a:solidFill>
                  <a:schemeClr val="tx1"/>
                </a:solidFill>
              </a:rPr>
              <a:t>GLOUCESTERSHIRE HOSPITALS NHS FOUNDATION TRUST ANNUAL MEMBERS’ MEETING 2022</a:t>
            </a:r>
            <a:endParaRPr lang="en-GB" sz="600" dirty="0">
              <a:solidFill>
                <a:schemeClr val="tx1"/>
              </a:solidFill>
            </a:endParaRPr>
          </a:p>
        </p:txBody>
      </p:sp>
      <p:cxnSp>
        <p:nvCxnSpPr>
          <p:cNvPr id="15" name="Straight Connector 14"/>
          <p:cNvCxnSpPr/>
          <p:nvPr userDrawn="1"/>
        </p:nvCxnSpPr>
        <p:spPr>
          <a:xfrm>
            <a:off x="467544" y="411510"/>
            <a:ext cx="820891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82774"/>
      </p:ext>
    </p:extLst>
  </p:cSld>
  <p:clrMapOvr>
    <a:masterClrMapping/>
  </p:clrMapOvr>
  <p:extLst>
    <p:ext uri="{DCECCB84-F9BA-43D5-87BE-67443E8EF086}">
      <p15:sldGuideLst xmlns:p15="http://schemas.microsoft.com/office/powerpoint/2012/main">
        <p15:guide id="1" pos="295">
          <p15:clr>
            <a:srgbClr val="FBAE40"/>
          </p15:clr>
        </p15:guide>
        <p15:guide id="2" orient="horz" pos="6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alpha val="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5606"/>
            <a:ext cx="8229600" cy="3319017"/>
          </a:xfrm>
        </p:spPr>
        <p:txBody>
          <a:bodyPr lIns="0" tIns="0" rIns="0" bIns="0">
            <a:noAutofit/>
          </a:bodyPr>
          <a:lstStyle>
            <a:lvl1pPr marL="257175" indent="-257175">
              <a:spcBef>
                <a:spcPts val="0"/>
              </a:spcBef>
              <a:spcAft>
                <a:spcPts val="600"/>
              </a:spcAft>
              <a:buFont typeface="Wingdings" panose="05000000000000000000" pitchFamily="2" charset="2"/>
              <a:buChar char="§"/>
              <a:defRPr sz="1500">
                <a:latin typeface="Arial" panose="020B0604020202020204" pitchFamily="34" charset="0"/>
                <a:cs typeface="Arial" panose="020B0604020202020204" pitchFamily="34" charset="0"/>
              </a:defRPr>
            </a:lvl1pPr>
            <a:lvl2pPr>
              <a:spcBef>
                <a:spcPts val="0"/>
              </a:spcBef>
              <a:spcAft>
                <a:spcPts val="600"/>
              </a:spcAft>
              <a:defRPr sz="1500">
                <a:latin typeface="Arial" panose="020B0604020202020204" pitchFamily="34" charset="0"/>
                <a:cs typeface="Arial" panose="020B0604020202020204" pitchFamily="34" charset="0"/>
              </a:defRPr>
            </a:lvl2pPr>
            <a:lvl3pPr>
              <a:spcBef>
                <a:spcPts val="0"/>
              </a:spcBef>
              <a:spcAft>
                <a:spcPts val="600"/>
              </a:spcAft>
              <a:defRPr sz="1500">
                <a:latin typeface="Arial" panose="020B0604020202020204" pitchFamily="34" charset="0"/>
                <a:cs typeface="Arial" panose="020B0604020202020204" pitchFamily="34" charset="0"/>
              </a:defRPr>
            </a:lvl3pPr>
            <a:lvl4pPr>
              <a:spcBef>
                <a:spcPts val="0"/>
              </a:spcBef>
              <a:spcAft>
                <a:spcPts val="600"/>
              </a:spcAft>
              <a:defRPr sz="1500">
                <a:latin typeface="Arial" panose="020B0604020202020204" pitchFamily="34" charset="0"/>
                <a:cs typeface="Arial" panose="020B0604020202020204" pitchFamily="34" charset="0"/>
              </a:defRPr>
            </a:lvl4pPr>
            <a:lvl5pPr>
              <a:spcBef>
                <a:spcPts val="0"/>
              </a:spcBef>
              <a:spcAft>
                <a:spcPts val="600"/>
              </a:spcAft>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8"/>
          <p:cNvSpPr>
            <a:spLocks noGrp="1"/>
          </p:cNvSpPr>
          <p:nvPr>
            <p:ph type="title"/>
          </p:nvPr>
        </p:nvSpPr>
        <p:spPr>
          <a:xfrm>
            <a:off x="457200" y="735546"/>
            <a:ext cx="8229600" cy="273147"/>
          </a:xfrm>
        </p:spPr>
        <p:txBody>
          <a:bodyPr/>
          <a:lstStyle>
            <a:lvl1pPr>
              <a:defRPr b="1" spc="-113">
                <a:solidFill>
                  <a:srgbClr val="1A69B1"/>
                </a:solidFill>
              </a:defRPr>
            </a:lvl1pPr>
          </a:lstStyle>
          <a:p>
            <a:r>
              <a:rPr lang="en-US" dirty="0"/>
              <a:t>Click to edit Master title style</a:t>
            </a:r>
            <a:endParaRPr lang="en-GB" dirty="0"/>
          </a:p>
        </p:txBody>
      </p:sp>
      <p:sp>
        <p:nvSpPr>
          <p:cNvPr id="10" name="TextBox 9"/>
          <p:cNvSpPr txBox="1"/>
          <p:nvPr userDrawn="1"/>
        </p:nvSpPr>
        <p:spPr>
          <a:xfrm>
            <a:off x="8568266" y="242088"/>
            <a:ext cx="180274" cy="115416"/>
          </a:xfrm>
          <a:prstGeom prst="rect">
            <a:avLst/>
          </a:prstGeom>
          <a:noFill/>
        </p:spPr>
        <p:txBody>
          <a:bodyPr wrap="square" lIns="0" tIns="0" rIns="0" bIns="0" rtlCol="0">
            <a:spAutoFit/>
          </a:bodyPr>
          <a:lstStyle/>
          <a:p>
            <a:fld id="{C12ECBAD-1DE6-4CE6-8E34-CF97E3E17D3E}" type="slidenum">
              <a:rPr lang="en-GB" sz="750" b="1" smtClean="0">
                <a:solidFill>
                  <a:schemeClr val="tx1">
                    <a:lumMod val="75000"/>
                    <a:lumOff val="25000"/>
                  </a:schemeClr>
                </a:solidFill>
                <a:latin typeface="Frutiger LT Std 45 Light" pitchFamily="34" charset="0"/>
              </a:rPr>
              <a:t>‹#›</a:t>
            </a:fld>
            <a:endParaRPr lang="en-GB" sz="1350" b="1" dirty="0">
              <a:solidFill>
                <a:schemeClr val="tx1">
                  <a:lumMod val="75000"/>
                  <a:lumOff val="25000"/>
                </a:schemeClr>
              </a:solidFill>
              <a:latin typeface="Frutiger LT Std 45 Light" pitchFamily="34" charset="0"/>
            </a:endParaRPr>
          </a:p>
        </p:txBody>
      </p:sp>
      <p:sp>
        <p:nvSpPr>
          <p:cNvPr id="11" name="TextBox 10"/>
          <p:cNvSpPr txBox="1"/>
          <p:nvPr userDrawn="1"/>
        </p:nvSpPr>
        <p:spPr>
          <a:xfrm>
            <a:off x="467544" y="242089"/>
            <a:ext cx="7056784" cy="92333"/>
          </a:xfrm>
          <a:prstGeom prst="rect">
            <a:avLst/>
          </a:prstGeom>
          <a:noFill/>
        </p:spPr>
        <p:txBody>
          <a:bodyPr wrap="square" lIns="0" tIns="0" rIns="0" bIns="0" rtlCol="0">
            <a:spAutoFit/>
          </a:bodyPr>
          <a:lstStyle/>
          <a:p>
            <a:r>
              <a:rPr lang="en-US" sz="600" dirty="0">
                <a:solidFill>
                  <a:schemeClr val="tx1"/>
                </a:solidFill>
              </a:rPr>
              <a:t>GLOUCESTERSHIRE HOSPITALS NHS FOUNDATION TRUST ANNUAL MEMBERS’ MEETING 2021</a:t>
            </a:r>
            <a:endParaRPr lang="en-GB" sz="600" dirty="0">
              <a:solidFill>
                <a:schemeClr val="tx1"/>
              </a:solidFill>
            </a:endParaRPr>
          </a:p>
        </p:txBody>
      </p:sp>
      <p:cxnSp>
        <p:nvCxnSpPr>
          <p:cNvPr id="15" name="Straight Connector 14"/>
          <p:cNvCxnSpPr/>
          <p:nvPr userDrawn="1"/>
        </p:nvCxnSpPr>
        <p:spPr>
          <a:xfrm>
            <a:off x="467544" y="411510"/>
            <a:ext cx="820891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610140"/>
      </p:ext>
    </p:extLst>
  </p:cSld>
  <p:clrMapOvr>
    <a:masterClrMapping/>
  </p:clrMapOvr>
  <p:extLst>
    <p:ext uri="{DCECCB84-F9BA-43D5-87BE-67443E8EF086}">
      <p15:sldGuideLst xmlns:p15="http://schemas.microsoft.com/office/powerpoint/2012/main">
        <p15:guide id="1" pos="295">
          <p15:clr>
            <a:srgbClr val="FBAE40"/>
          </p15:clr>
        </p15:guide>
        <p15:guide id="2" orient="horz" pos="6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0063" y="1113588"/>
            <a:ext cx="8229600"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500063" y="1653650"/>
            <a:ext cx="8229600" cy="286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p:txBody>
      </p:sp>
    </p:spTree>
    <p:extLst>
      <p:ext uri="{BB962C8B-B14F-4D97-AF65-F5344CB8AC3E}">
        <p14:creationId xmlns:p14="http://schemas.microsoft.com/office/powerpoint/2010/main" val="255318202"/>
      </p:ext>
    </p:extLst>
  </p:cSld>
  <p:clrMap bg1="lt1" tx1="dk1" bg2="lt2" tx2="dk2" accent1="accent1" accent2="accent2" accent3="accent3" accent4="accent4" accent5="accent5" accent6="accent6" hlink="hlink" folHlink="folHlink"/>
  <p:sldLayoutIdLst>
    <p:sldLayoutId id="2147483665" r:id="rId1"/>
    <p:sldLayoutId id="2147483668" r:id="rId2"/>
    <p:sldLayoutId id="2147483666" r:id="rId3"/>
    <p:sldLayoutId id="2147483671" r:id="rId4"/>
    <p:sldLayoutId id="2147483672" r:id="rId5"/>
  </p:sldLayoutIdLst>
  <p:hf sldNum="0" hdr="0" ftr="0" dt="0"/>
  <p:txStyles>
    <p:titleStyle>
      <a:lvl1pPr algn="l" rtl="0" eaLnBrk="1" fontAlgn="base" hangingPunct="1">
        <a:spcBef>
          <a:spcPct val="0"/>
        </a:spcBef>
        <a:spcAft>
          <a:spcPct val="0"/>
        </a:spcAft>
        <a:defRPr sz="3600" b="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3600" b="1">
          <a:solidFill>
            <a:schemeClr val="tx1"/>
          </a:solidFill>
          <a:latin typeface="Arial" charset="0"/>
          <a:cs typeface="Arial" charset="0"/>
        </a:defRPr>
      </a:lvl2pPr>
      <a:lvl3pPr algn="l" rtl="0" eaLnBrk="1" fontAlgn="base" hangingPunct="1">
        <a:spcBef>
          <a:spcPct val="0"/>
        </a:spcBef>
        <a:spcAft>
          <a:spcPct val="0"/>
        </a:spcAft>
        <a:defRPr sz="3600" b="1">
          <a:solidFill>
            <a:schemeClr val="tx1"/>
          </a:solidFill>
          <a:latin typeface="Arial" charset="0"/>
          <a:cs typeface="Arial" charset="0"/>
        </a:defRPr>
      </a:lvl3pPr>
      <a:lvl4pPr algn="l" rtl="0" eaLnBrk="1" fontAlgn="base" hangingPunct="1">
        <a:spcBef>
          <a:spcPct val="0"/>
        </a:spcBef>
        <a:spcAft>
          <a:spcPct val="0"/>
        </a:spcAft>
        <a:defRPr sz="3600" b="1">
          <a:solidFill>
            <a:schemeClr val="tx1"/>
          </a:solidFill>
          <a:latin typeface="Arial" charset="0"/>
          <a:cs typeface="Arial" charset="0"/>
        </a:defRPr>
      </a:lvl4pPr>
      <a:lvl5pPr algn="l" rtl="0" eaLnBrk="1" fontAlgn="base" hangingPunct="1">
        <a:spcBef>
          <a:spcPct val="0"/>
        </a:spcBef>
        <a:spcAft>
          <a:spcPct val="0"/>
        </a:spcAft>
        <a:defRPr sz="3600" b="1">
          <a:solidFill>
            <a:schemeClr val="tx1"/>
          </a:solidFill>
          <a:latin typeface="Arial" charset="0"/>
          <a:cs typeface="Arial" charset="0"/>
        </a:defRPr>
      </a:lvl5pPr>
      <a:lvl6pPr marL="457189" algn="l" rtl="0" eaLnBrk="1" fontAlgn="base" hangingPunct="1">
        <a:spcBef>
          <a:spcPct val="0"/>
        </a:spcBef>
        <a:spcAft>
          <a:spcPct val="0"/>
        </a:spcAft>
        <a:defRPr sz="2400" b="1">
          <a:solidFill>
            <a:schemeClr val="tx1"/>
          </a:solidFill>
          <a:latin typeface="Arial" charset="0"/>
          <a:cs typeface="Arial" charset="0"/>
        </a:defRPr>
      </a:lvl6pPr>
      <a:lvl7pPr marL="914378" algn="l" rtl="0" eaLnBrk="1" fontAlgn="base" hangingPunct="1">
        <a:spcBef>
          <a:spcPct val="0"/>
        </a:spcBef>
        <a:spcAft>
          <a:spcPct val="0"/>
        </a:spcAft>
        <a:defRPr sz="2400" b="1">
          <a:solidFill>
            <a:schemeClr val="tx1"/>
          </a:solidFill>
          <a:latin typeface="Arial" charset="0"/>
          <a:cs typeface="Arial" charset="0"/>
        </a:defRPr>
      </a:lvl7pPr>
      <a:lvl8pPr marL="1371566" algn="l" rtl="0" eaLnBrk="1" fontAlgn="base" hangingPunct="1">
        <a:spcBef>
          <a:spcPct val="0"/>
        </a:spcBef>
        <a:spcAft>
          <a:spcPct val="0"/>
        </a:spcAft>
        <a:defRPr sz="2400" b="1">
          <a:solidFill>
            <a:schemeClr val="tx1"/>
          </a:solidFill>
          <a:latin typeface="Arial" charset="0"/>
          <a:cs typeface="Arial" charset="0"/>
        </a:defRPr>
      </a:lvl8pPr>
      <a:lvl9pPr marL="1828754" algn="l" rtl="0" eaLnBrk="1" fontAlgn="base" hangingPunct="1">
        <a:spcBef>
          <a:spcPct val="0"/>
        </a:spcBef>
        <a:spcAft>
          <a:spcPct val="0"/>
        </a:spcAft>
        <a:defRPr sz="2400" b="1">
          <a:solidFill>
            <a:schemeClr val="tx1"/>
          </a:solidFill>
          <a:latin typeface="Arial" charset="0"/>
          <a:cs typeface="Arial" charset="0"/>
        </a:defRPr>
      </a:lvl9pPr>
    </p:titleStyle>
    <p:bodyStyle>
      <a:lvl1pPr marL="342892" indent="-342892"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1pPr>
      <a:lvl2pPr marL="742931" indent="-285743"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2972" indent="-228594"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3pPr>
      <a:lvl4pPr marL="1600160"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Arial" charset="0"/>
        </a:defRPr>
      </a:lvl4pPr>
      <a:lvl5pPr marL="2057348"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Arial"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491630"/>
            <a:ext cx="8280920" cy="2016224"/>
          </a:xfrm>
        </p:spPr>
        <p:txBody>
          <a:bodyPr anchor="t">
            <a:noAutofit/>
          </a:bodyPr>
          <a:lstStyle/>
          <a:p>
            <a:pPr algn="l">
              <a:spcAft>
                <a:spcPts val="1800"/>
              </a:spcAft>
            </a:pPr>
            <a:r>
              <a:rPr lang="en-GB" sz="4800" b="1" spc="-113" dirty="0">
                <a:solidFill>
                  <a:srgbClr val="005EB8"/>
                </a:solidFill>
                <a:latin typeface="Arial" panose="020B0604020202020204" pitchFamily="34" charset="0"/>
              </a:rPr>
              <a:t>Annual Members’ </a:t>
            </a:r>
            <a:br>
              <a:rPr lang="en-GB" sz="4800" b="1" spc="-113" dirty="0">
                <a:solidFill>
                  <a:srgbClr val="005EB8"/>
                </a:solidFill>
                <a:latin typeface="Arial" panose="020B0604020202020204" pitchFamily="34" charset="0"/>
              </a:rPr>
            </a:br>
            <a:r>
              <a:rPr lang="en-GB" sz="4800" b="1" spc="-113" dirty="0">
                <a:solidFill>
                  <a:srgbClr val="005EB8"/>
                </a:solidFill>
                <a:latin typeface="Arial" panose="020B0604020202020204" pitchFamily="34" charset="0"/>
              </a:rPr>
              <a:t>Meeting 2022</a:t>
            </a:r>
            <a:br>
              <a:rPr lang="en-GB" sz="4800" b="1" spc="-113" dirty="0">
                <a:solidFill>
                  <a:srgbClr val="005EB8"/>
                </a:solidFill>
                <a:latin typeface="Arial" panose="020B0604020202020204" pitchFamily="34" charset="0"/>
              </a:rPr>
            </a:br>
            <a:r>
              <a:rPr lang="en-GB" sz="2800" b="0" dirty="0">
                <a:solidFill>
                  <a:schemeClr val="tx1"/>
                </a:solidFill>
                <a:latin typeface="Arial" panose="020B0604020202020204" pitchFamily="34" charset="0"/>
                <a:cs typeface="Arial" panose="020B0604020202020204" pitchFamily="34" charset="0"/>
              </a:rPr>
              <a:t>Redwood Education Centre </a:t>
            </a:r>
            <a:endParaRPr lang="en-GB" sz="3600" dirty="0">
              <a:solidFill>
                <a:schemeClr val="tx1"/>
              </a:solidFill>
            </a:endParaRPr>
          </a:p>
        </p:txBody>
      </p:sp>
    </p:spTree>
    <p:extLst>
      <p:ext uri="{BB962C8B-B14F-4D97-AF65-F5344CB8AC3E}">
        <p14:creationId xmlns:p14="http://schemas.microsoft.com/office/powerpoint/2010/main" val="3728399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275606"/>
            <a:ext cx="7067128" cy="3319017"/>
          </a:xfrm>
        </p:spPr>
        <p:txBody>
          <a:bodyPr/>
          <a:lstStyle/>
          <a:p>
            <a:pPr marL="177800" lvl="0" indent="-177800"/>
            <a:r>
              <a:rPr lang="en-GB" sz="1600" dirty="0"/>
              <a:t>Addressing the issues reflected in the recent Care Quality Commission’s (CQC) report and our own staff surveys relating to culture – this is central to the challenges above</a:t>
            </a:r>
          </a:p>
          <a:p>
            <a:pPr marL="177800" lvl="0" indent="-177800"/>
            <a:r>
              <a:rPr lang="en-GB" sz="1600" dirty="0"/>
              <a:t>Remedying the shortcomings identified by the CQC in relation to maternity and surgical services and restoring public trust and confidence where it has been impacted</a:t>
            </a:r>
          </a:p>
          <a:p>
            <a:pPr marL="177800" lvl="0" indent="-177800"/>
            <a:r>
              <a:rPr lang="en-GB" sz="1600" dirty="0"/>
              <a:t>Re-setting our governance in the context of the post-pandemic context</a:t>
            </a:r>
          </a:p>
          <a:p>
            <a:pPr marL="177800" lvl="0" indent="-177800"/>
            <a:endParaRPr lang="en-GB" dirty="0"/>
          </a:p>
        </p:txBody>
      </p:sp>
      <p:sp>
        <p:nvSpPr>
          <p:cNvPr id="3" name="Title 2">
            <a:extLst>
              <a:ext uri="{FF2B5EF4-FFF2-40B4-BE49-F238E27FC236}">
                <a16:creationId xmlns:a16="http://schemas.microsoft.com/office/drawing/2014/main" id="{5B014DFE-96C8-4F66-9A58-62D32F0E341B}"/>
              </a:ext>
            </a:extLst>
          </p:cNvPr>
          <p:cNvSpPr>
            <a:spLocks noGrp="1"/>
          </p:cNvSpPr>
          <p:nvPr>
            <p:ph type="title"/>
          </p:nvPr>
        </p:nvSpPr>
        <p:spPr>
          <a:xfrm>
            <a:off x="457200" y="771550"/>
            <a:ext cx="8229600" cy="273147"/>
          </a:xfrm>
        </p:spPr>
        <p:txBody>
          <a:bodyPr>
            <a:noAutofit/>
          </a:bodyPr>
          <a:lstStyle/>
          <a:p>
            <a:r>
              <a:rPr lang="en-GB" dirty="0">
                <a:solidFill>
                  <a:srgbClr val="005EB8"/>
                </a:solidFill>
                <a:latin typeface="Arial" panose="020B0604020202020204" pitchFamily="34" charset="0"/>
              </a:rPr>
              <a:t>The challenges ahead continued… </a:t>
            </a:r>
          </a:p>
        </p:txBody>
      </p:sp>
    </p:spTree>
    <p:extLst>
      <p:ext uri="{BB962C8B-B14F-4D97-AF65-F5344CB8AC3E}">
        <p14:creationId xmlns:p14="http://schemas.microsoft.com/office/powerpoint/2010/main" val="3498753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203598"/>
            <a:ext cx="8229600" cy="3319017"/>
          </a:xfrm>
        </p:spPr>
        <p:txBody>
          <a:bodyPr/>
          <a:lstStyle/>
          <a:p>
            <a:pPr marL="177800" indent="-177800">
              <a:spcBef>
                <a:spcPts val="600"/>
              </a:spcBef>
              <a:spcAft>
                <a:spcPts val="300"/>
              </a:spcAft>
            </a:pPr>
            <a:r>
              <a:rPr lang="en-GB" sz="1400" dirty="0"/>
              <a:t>Ensuring we develop and maintain a culture where everyone feels valued, regardless of their characteristics and the majority of staff would recommend our hospitals as a place to work</a:t>
            </a:r>
          </a:p>
          <a:p>
            <a:pPr marL="177800" indent="-177800">
              <a:spcBef>
                <a:spcPts val="600"/>
              </a:spcBef>
              <a:spcAft>
                <a:spcPts val="300"/>
              </a:spcAft>
            </a:pPr>
            <a:r>
              <a:rPr lang="en-GB" sz="1400" dirty="0"/>
              <a:t>Supporting staff to recover and build individual and team resilience with a significant focus on retention of staff and recruitment to our vacancies</a:t>
            </a:r>
          </a:p>
          <a:p>
            <a:pPr marL="177800" indent="-177800">
              <a:spcBef>
                <a:spcPts val="600"/>
              </a:spcBef>
              <a:spcAft>
                <a:spcPts val="300"/>
              </a:spcAft>
            </a:pPr>
            <a:r>
              <a:rPr lang="en-GB" sz="1400" dirty="0"/>
              <a:t>Redressing the imbalances evident in health and social care to minimise the number of patients awaiting discharge in our acute hospitals and ensure timely ambulance responses</a:t>
            </a:r>
          </a:p>
          <a:p>
            <a:pPr marL="177800" indent="-177800">
              <a:spcBef>
                <a:spcPts val="600"/>
              </a:spcBef>
              <a:spcAft>
                <a:spcPts val="300"/>
              </a:spcAft>
            </a:pPr>
            <a:r>
              <a:rPr lang="en-GB" sz="1400" dirty="0"/>
              <a:t>Working with partners and communities to understand how best to address the health inequalities that have been worsened or created by the pandemic</a:t>
            </a:r>
          </a:p>
          <a:p>
            <a:pPr marL="177800" indent="-177800">
              <a:spcBef>
                <a:spcPts val="600"/>
              </a:spcBef>
              <a:spcAft>
                <a:spcPts val="300"/>
              </a:spcAft>
            </a:pPr>
            <a:r>
              <a:rPr lang="en-GB" sz="1400" dirty="0"/>
              <a:t>Developing a winter plan, with our system partners, that reflects the unique challenges we will face this winter and the increasing impacts arising from a fragile social care system</a:t>
            </a:r>
          </a:p>
          <a:p>
            <a:pPr marL="177800" indent="-177800">
              <a:spcBef>
                <a:spcPts val="600"/>
              </a:spcBef>
              <a:spcAft>
                <a:spcPts val="300"/>
              </a:spcAft>
            </a:pPr>
            <a:r>
              <a:rPr lang="en-GB" sz="1400" dirty="0"/>
              <a:t>Implementing the final phase of our Fit For The Future programme to realise the benefits for patients as soon as possible arising from our Centres of Excellence model</a:t>
            </a:r>
          </a:p>
          <a:p>
            <a:pPr marL="177800" indent="-177800">
              <a:spcBef>
                <a:spcPts val="600"/>
              </a:spcBef>
              <a:spcAft>
                <a:spcPts val="300"/>
              </a:spcAft>
            </a:pPr>
            <a:r>
              <a:rPr lang="en-GB" sz="1400" dirty="0"/>
              <a:t>Progressing our digital journey </a:t>
            </a:r>
          </a:p>
          <a:p>
            <a:pPr marL="177800" indent="-177800">
              <a:spcBef>
                <a:spcPts val="600"/>
              </a:spcBef>
              <a:spcAft>
                <a:spcPts val="300"/>
              </a:spcAft>
            </a:pPr>
            <a:r>
              <a:rPr lang="en-GB" sz="1400" dirty="0"/>
              <a:t>Maintaining financial stability in an uncertain world</a:t>
            </a:r>
          </a:p>
          <a:p>
            <a:pPr marL="0" indent="0">
              <a:buNone/>
            </a:pPr>
            <a:endParaRPr lang="en-GB" dirty="0"/>
          </a:p>
          <a:p>
            <a:endParaRPr lang="en-GB" dirty="0"/>
          </a:p>
          <a:p>
            <a:endParaRPr lang="en-GB" dirty="0"/>
          </a:p>
        </p:txBody>
      </p:sp>
      <p:sp>
        <p:nvSpPr>
          <p:cNvPr id="7" name="Title 1">
            <a:extLst>
              <a:ext uri="{FF2B5EF4-FFF2-40B4-BE49-F238E27FC236}">
                <a16:creationId xmlns:a16="http://schemas.microsoft.com/office/drawing/2014/main" id="{C66FB1D2-7987-40BE-8C37-09D8645606EC}"/>
              </a:ext>
            </a:extLst>
          </p:cNvPr>
          <p:cNvSpPr>
            <a:spLocks noGrp="1"/>
          </p:cNvSpPr>
          <p:nvPr>
            <p:ph type="title"/>
          </p:nvPr>
        </p:nvSpPr>
        <p:spPr/>
        <p:txBody>
          <a:bodyPr>
            <a:noAutofit/>
          </a:bodyPr>
          <a:lstStyle/>
          <a:p>
            <a:r>
              <a:rPr lang="en-GB" dirty="0">
                <a:solidFill>
                  <a:srgbClr val="005EB8"/>
                </a:solidFill>
                <a:latin typeface="Arial" panose="020B0604020202020204" pitchFamily="34" charset="0"/>
              </a:rPr>
              <a:t>Priorities for the year ahead </a:t>
            </a:r>
          </a:p>
        </p:txBody>
      </p:sp>
    </p:spTree>
    <p:extLst>
      <p:ext uri="{BB962C8B-B14F-4D97-AF65-F5344CB8AC3E}">
        <p14:creationId xmlns:p14="http://schemas.microsoft.com/office/powerpoint/2010/main" val="1754325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0" rIns="0" bIns="0" anchor="t">
            <a:noAutofit/>
          </a:bodyPr>
          <a:lstStyle/>
          <a:p>
            <a:r>
              <a:rPr lang="en-GB" sz="4800" b="1" spc="-75" dirty="0">
                <a:latin typeface="Arial" panose="020B0604020202020204" pitchFamily="34" charset="0"/>
              </a:rPr>
              <a:t>Finance Report</a:t>
            </a:r>
            <a:br>
              <a:rPr lang="en-GB" b="1" dirty="0">
                <a:latin typeface="Arial" panose="020B0604020202020204" pitchFamily="34" charset="0"/>
              </a:rPr>
            </a:br>
            <a:r>
              <a:rPr lang="en-GB" sz="1800" b="1" dirty="0">
                <a:latin typeface="Arial" panose="020B0604020202020204" pitchFamily="34" charset="0"/>
              </a:rPr>
              <a:t>Karen Johnson</a:t>
            </a:r>
            <a:br>
              <a:rPr lang="en-GB" sz="1800" dirty="0">
                <a:latin typeface="Arial" panose="020B0604020202020204" pitchFamily="34" charset="0"/>
              </a:rPr>
            </a:br>
            <a:r>
              <a:rPr lang="en-GB" sz="1800" dirty="0">
                <a:latin typeface="Arial" panose="020B0604020202020204" pitchFamily="34" charset="0"/>
              </a:rPr>
              <a:t>Director of Finance</a:t>
            </a:r>
          </a:p>
        </p:txBody>
      </p:sp>
    </p:spTree>
    <p:extLst>
      <p:ext uri="{BB962C8B-B14F-4D97-AF65-F5344CB8AC3E}">
        <p14:creationId xmlns:p14="http://schemas.microsoft.com/office/powerpoint/2010/main" val="31189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21BE9F-53A7-4652-0E0A-432740894FD0}"/>
              </a:ext>
            </a:extLst>
          </p:cNvPr>
          <p:cNvPicPr>
            <a:picLocks noChangeAspect="1"/>
          </p:cNvPicPr>
          <p:nvPr/>
        </p:nvPicPr>
        <p:blipFill rotWithShape="1">
          <a:blip r:embed="rId3"/>
          <a:srcRect t="18069" b="27309"/>
          <a:stretch/>
        </p:blipFill>
        <p:spPr>
          <a:xfrm>
            <a:off x="4427984" y="1241229"/>
            <a:ext cx="4450230" cy="3438461"/>
          </a:xfrm>
          <a:prstGeom prst="rect">
            <a:avLst/>
          </a:prstGeom>
        </p:spPr>
      </p:pic>
      <p:sp>
        <p:nvSpPr>
          <p:cNvPr id="3" name="Content Placeholder 2"/>
          <p:cNvSpPr>
            <a:spLocks noGrp="1"/>
          </p:cNvSpPr>
          <p:nvPr>
            <p:ph idx="1"/>
          </p:nvPr>
        </p:nvSpPr>
        <p:spPr>
          <a:xfrm>
            <a:off x="339690" y="1151298"/>
            <a:ext cx="4160301" cy="3528392"/>
          </a:xfrm>
        </p:spPr>
        <p:txBody>
          <a:bodyPr/>
          <a:lstStyle/>
          <a:p>
            <a:pPr lvl="0"/>
            <a:r>
              <a:rPr lang="en-GB" sz="1400" dirty="0"/>
              <a:t>In 2021/22 the Trust ended the financial year with a surplus of £0.52m against a planned breakeven position</a:t>
            </a:r>
          </a:p>
          <a:p>
            <a:pPr lvl="0"/>
            <a:r>
              <a:rPr lang="en-GB" sz="1400" dirty="0"/>
              <a:t>Unlike in 2020/21 where costs were matched with income, the ICS received a fixed level of funding - all system partners worked collaboratively to attribute this funding fairly across organisations.  </a:t>
            </a:r>
          </a:p>
          <a:p>
            <a:pPr lvl="0"/>
            <a:r>
              <a:rPr lang="en-GB" sz="1400" dirty="0"/>
              <a:t>Although the funding received was sufficient in order to cover costs there was a need to deliver a level of financial sustainability schemes in order to breakeven whilst still managing the pandemic and demand.</a:t>
            </a:r>
          </a:p>
          <a:p>
            <a:pPr lvl="0"/>
            <a:r>
              <a:rPr lang="en-GB" sz="1400" dirty="0"/>
              <a:t>The Trust focussed on recovering activity back to pre-pandemic levels.  In 2021/22, the Trust delivered 96% of 2019/20 activity levels compared to 69% in 2020/21.</a:t>
            </a:r>
          </a:p>
        </p:txBody>
      </p:sp>
      <p:sp>
        <p:nvSpPr>
          <p:cNvPr id="2" name="Title 1"/>
          <p:cNvSpPr>
            <a:spLocks noGrp="1"/>
          </p:cNvSpPr>
          <p:nvPr>
            <p:ph type="title"/>
          </p:nvPr>
        </p:nvSpPr>
        <p:spPr/>
        <p:txBody>
          <a:bodyPr>
            <a:noAutofit/>
          </a:bodyPr>
          <a:lstStyle/>
          <a:p>
            <a:r>
              <a:rPr lang="en-GB" spc="-225" dirty="0">
                <a:solidFill>
                  <a:srgbClr val="005EB8"/>
                </a:solidFill>
                <a:latin typeface="Arial" panose="020B0604020202020204" pitchFamily="34" charset="0"/>
              </a:rPr>
              <a:t>Headline financial results for 2021/22</a:t>
            </a:r>
          </a:p>
        </p:txBody>
      </p:sp>
    </p:spTree>
    <p:extLst>
      <p:ext uri="{BB962C8B-B14F-4D97-AF65-F5344CB8AC3E}">
        <p14:creationId xmlns:p14="http://schemas.microsoft.com/office/powerpoint/2010/main" val="17773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8E7A8A3D-3BD4-5D4E-B937-49FDAA59EED4}"/>
              </a:ext>
            </a:extLst>
          </p:cNvPr>
          <p:cNvGraphicFramePr>
            <a:graphicFrameLocks noGrp="1"/>
          </p:cNvGraphicFramePr>
          <p:nvPr>
            <p:extLst>
              <p:ext uri="{D42A27DB-BD31-4B8C-83A1-F6EECF244321}">
                <p14:modId xmlns:p14="http://schemas.microsoft.com/office/powerpoint/2010/main" val="537579508"/>
              </p:ext>
            </p:extLst>
          </p:nvPr>
        </p:nvGraphicFramePr>
        <p:xfrm>
          <a:off x="497947" y="699542"/>
          <a:ext cx="8136904" cy="4320480"/>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1091286189"/>
                    </a:ext>
                  </a:extLst>
                </a:gridCol>
                <a:gridCol w="2376264">
                  <a:extLst>
                    <a:ext uri="{9D8B030D-6E8A-4147-A177-3AD203B41FA5}">
                      <a16:colId xmlns:a16="http://schemas.microsoft.com/office/drawing/2014/main" val="3297789969"/>
                    </a:ext>
                  </a:extLst>
                </a:gridCol>
                <a:gridCol w="1908212">
                  <a:extLst>
                    <a:ext uri="{9D8B030D-6E8A-4147-A177-3AD203B41FA5}">
                      <a16:colId xmlns:a16="http://schemas.microsoft.com/office/drawing/2014/main" val="1937143107"/>
                    </a:ext>
                  </a:extLst>
                </a:gridCol>
                <a:gridCol w="1980220">
                  <a:extLst>
                    <a:ext uri="{9D8B030D-6E8A-4147-A177-3AD203B41FA5}">
                      <a16:colId xmlns:a16="http://schemas.microsoft.com/office/drawing/2014/main" val="3960946633"/>
                    </a:ext>
                  </a:extLst>
                </a:gridCol>
              </a:tblGrid>
              <a:tr h="914765">
                <a:tc>
                  <a:txBody>
                    <a:bodyPr/>
                    <a:lstStyle/>
                    <a:p>
                      <a:pPr>
                        <a:spcAft>
                          <a:spcPts val="1200"/>
                        </a:spcAft>
                      </a:pPr>
                      <a:r>
                        <a:rPr lang="en-GB" sz="1400" dirty="0">
                          <a:latin typeface="Arial" panose="020B0604020202020204" pitchFamily="34" charset="0"/>
                          <a:cs typeface="Arial" panose="020B0604020202020204" pitchFamily="34" charset="0"/>
                        </a:rPr>
                        <a:t>We spent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£425m on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pay last year</a:t>
                      </a:r>
                    </a:p>
                  </a:txBody>
                  <a:tcPr marL="144000" marR="101160" marT="65160" marB="65160">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3087"/>
                    </a:solidFill>
                  </a:tcPr>
                </a:tc>
                <a:tc>
                  <a:txBody>
                    <a:bodyPr/>
                    <a:lstStyle/>
                    <a:p>
                      <a:pPr>
                        <a:spcAft>
                          <a:spcPts val="1200"/>
                        </a:spcAft>
                      </a:pPr>
                      <a:r>
                        <a:rPr lang="en-GB" sz="1400" dirty="0">
                          <a:latin typeface="Arial" panose="020B0604020202020204" pitchFamily="34" charset="0"/>
                          <a:cs typeface="Arial" panose="020B0604020202020204" pitchFamily="34" charset="0"/>
                        </a:rPr>
                        <a:t>We spent £277m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on non pay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last year</a:t>
                      </a:r>
                    </a:p>
                  </a:txBody>
                  <a:tcPr marL="144000" marR="100800" marT="64800" marB="64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AE2573"/>
                    </a:solidFill>
                  </a:tcPr>
                </a:tc>
                <a:tc gridSpan="2">
                  <a:txBody>
                    <a:bodyPr/>
                    <a:lstStyle/>
                    <a:p>
                      <a:pPr marL="0" marR="0" lvl="0" indent="0" algn="l" defTabSz="685800" rtl="0" eaLnBrk="1" fontAlgn="auto" latinLnBrk="0" hangingPunct="1">
                        <a:lnSpc>
                          <a:spcPct val="100000"/>
                        </a:lnSpc>
                        <a:spcBef>
                          <a:spcPts val="0"/>
                        </a:spcBef>
                        <a:spcAft>
                          <a:spcPts val="1200"/>
                        </a:spcAft>
                        <a:buClrTx/>
                        <a:buSzTx/>
                        <a:buFontTx/>
                        <a:buNone/>
                        <a:tabLst/>
                        <a:defRPr/>
                      </a:pPr>
                      <a:r>
                        <a:rPr lang="en-GB" sz="1400" b="1" i="0" kern="1200" dirty="0">
                          <a:solidFill>
                            <a:schemeClr val="tx1"/>
                          </a:solidFill>
                          <a:effectLst/>
                          <a:latin typeface="Arial" panose="020B0604020202020204" pitchFamily="34" charset="0"/>
                          <a:ea typeface="+mn-ea"/>
                          <a:cs typeface="Arial" panose="020B0604020202020204" pitchFamily="34" charset="0"/>
                        </a:rPr>
                        <a:t>We generated £703m </a:t>
                      </a:r>
                      <a:br>
                        <a:rPr lang="en-GB" sz="1400" b="1" i="0" kern="1200" dirty="0">
                          <a:solidFill>
                            <a:schemeClr val="tx1"/>
                          </a:solidFill>
                          <a:effectLst/>
                          <a:latin typeface="Arial" panose="020B0604020202020204" pitchFamily="34" charset="0"/>
                          <a:ea typeface="+mn-ea"/>
                          <a:cs typeface="Arial" panose="020B0604020202020204" pitchFamily="34" charset="0"/>
                        </a:rPr>
                      </a:br>
                      <a:r>
                        <a:rPr lang="en-GB" sz="1400" b="1" i="0" kern="1200" dirty="0">
                          <a:solidFill>
                            <a:schemeClr val="tx1"/>
                          </a:solidFill>
                          <a:effectLst/>
                          <a:latin typeface="Arial" panose="020B0604020202020204" pitchFamily="34" charset="0"/>
                          <a:ea typeface="+mn-ea"/>
                          <a:cs typeface="Arial" panose="020B0604020202020204" pitchFamily="34" charset="0"/>
                        </a:rPr>
                        <a:t>in (mostly block) income </a:t>
                      </a:r>
                      <a:r>
                        <a:rPr lang="en-GB" sz="1400" b="1" i="0" kern="1200" baseline="0" dirty="0">
                          <a:solidFill>
                            <a:schemeClr val="tx1"/>
                          </a:solidFill>
                          <a:effectLst/>
                          <a:latin typeface="Arial" panose="020B0604020202020204" pitchFamily="34" charset="0"/>
                          <a:ea typeface="+mn-ea"/>
                          <a:cs typeface="Arial" panose="020B0604020202020204" pitchFamily="34" charset="0"/>
                        </a:rPr>
                        <a:t>                         </a:t>
                      </a:r>
                      <a:r>
                        <a:rPr lang="en-GB" sz="1400" b="1" i="0" kern="1200" dirty="0">
                          <a:solidFill>
                            <a:schemeClr val="tx1"/>
                          </a:solidFill>
                          <a:effectLst/>
                          <a:latin typeface="Arial" panose="020B0604020202020204" pitchFamily="34" charset="0"/>
                          <a:ea typeface="+mn-ea"/>
                          <a:cs typeface="Arial" panose="020B0604020202020204" pitchFamily="34" charset="0"/>
                        </a:rPr>
                        <a:t>last year, including…</a:t>
                      </a:r>
                      <a:endParaRPr lang="en-GB" sz="1400" b="1" dirty="0">
                        <a:solidFill>
                          <a:schemeClr val="tx1"/>
                        </a:solidFill>
                        <a:latin typeface="Arial" panose="020B0604020202020204" pitchFamily="34" charset="0"/>
                        <a:cs typeface="Arial" panose="020B0604020202020204" pitchFamily="34" charset="0"/>
                      </a:endParaRPr>
                    </a:p>
                  </a:txBody>
                  <a:tcPr marL="144000" marR="100800" marT="64800" marB="648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tc hMerge="1">
                  <a:txBody>
                    <a:bodyPr/>
                    <a:lstStyle/>
                    <a:p>
                      <a:pPr>
                        <a:spcAft>
                          <a:spcPts val="1200"/>
                        </a:spcAft>
                      </a:pPr>
                      <a:endParaRPr lang="en-GB" sz="1800" dirty="0">
                        <a:latin typeface="Arial" panose="020B0604020202020204" pitchFamily="34" charset="0"/>
                        <a:cs typeface="Arial" panose="020B0604020202020204" pitchFamily="34" charset="0"/>
                      </a:endParaRPr>
                    </a:p>
                  </a:txBody>
                  <a:tcPr marL="252000" marR="252000" marT="137160" marB="137160">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0B407B"/>
                    </a:solidFill>
                  </a:tcPr>
                </a:tc>
                <a:extLst>
                  <a:ext uri="{0D108BD9-81ED-4DB2-BD59-A6C34878D82A}">
                    <a16:rowId xmlns:a16="http://schemas.microsoft.com/office/drawing/2014/main" val="1604804220"/>
                  </a:ext>
                </a:extLst>
              </a:tr>
              <a:tr h="3405715">
                <a:tc>
                  <a:txBody>
                    <a:bodyPr/>
                    <a:lstStyle/>
                    <a:p>
                      <a:r>
                        <a:rPr lang="en-GB" sz="1400" b="1" dirty="0">
                          <a:solidFill>
                            <a:schemeClr val="bg1"/>
                          </a:solidFill>
                          <a:latin typeface="Arial" panose="020B0604020202020204" pitchFamily="34" charset="0"/>
                          <a:cs typeface="Arial" panose="020B0604020202020204" pitchFamily="34" charset="0"/>
                        </a:rPr>
                        <a:t>£115m </a:t>
                      </a:r>
                      <a:br>
                        <a:rPr lang="en-GB" sz="1400" b="1" dirty="0">
                          <a:solidFill>
                            <a:schemeClr val="bg1"/>
                          </a:solidFill>
                          <a:latin typeface="Arial" panose="020B0604020202020204" pitchFamily="34" charset="0"/>
                          <a:cs typeface="Arial" panose="020B0604020202020204" pitchFamily="34" charset="0"/>
                        </a:rPr>
                      </a:br>
                      <a:r>
                        <a:rPr lang="en-GB" sz="900" b="0" dirty="0">
                          <a:solidFill>
                            <a:schemeClr val="bg1"/>
                          </a:solidFill>
                          <a:latin typeface="Arial" panose="020B0604020202020204" pitchFamily="34" charset="0"/>
                          <a:cs typeface="Arial" panose="020B0604020202020204" pitchFamily="34" charset="0"/>
                        </a:rPr>
                        <a:t>on doctors</a:t>
                      </a:r>
                    </a:p>
                    <a:p>
                      <a:endParaRPr lang="en-GB" sz="500" b="0" dirty="0">
                        <a:solidFill>
                          <a:schemeClr val="bg1"/>
                        </a:solidFill>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panose="020B0604020202020204" pitchFamily="34" charset="0"/>
                          <a:cs typeface="Arial" panose="020B0604020202020204" pitchFamily="34" charset="0"/>
                        </a:rPr>
                        <a:t>£97m </a:t>
                      </a:r>
                      <a:br>
                        <a:rPr lang="en-GB" sz="1400" b="1" dirty="0">
                          <a:solidFill>
                            <a:schemeClr val="bg1"/>
                          </a:solidFill>
                          <a:latin typeface="Arial" panose="020B0604020202020204" pitchFamily="34" charset="0"/>
                          <a:cs typeface="Arial" panose="020B0604020202020204" pitchFamily="34" charset="0"/>
                        </a:rPr>
                      </a:br>
                      <a:r>
                        <a:rPr lang="en-GB" sz="900" b="0" dirty="0">
                          <a:solidFill>
                            <a:schemeClr val="bg1"/>
                          </a:solidFill>
                          <a:latin typeface="Arial" panose="020B0604020202020204" pitchFamily="34" charset="0"/>
                          <a:cs typeface="Arial" panose="020B0604020202020204" pitchFamily="34" charset="0"/>
                        </a:rPr>
                        <a:t>on clinical support staff</a:t>
                      </a:r>
                    </a:p>
                    <a:p>
                      <a:endParaRPr lang="en-GB" sz="500" b="0" dirty="0">
                        <a:solidFill>
                          <a:schemeClr val="bg1"/>
                        </a:solidFill>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panose="020B0604020202020204" pitchFamily="34" charset="0"/>
                          <a:cs typeface="Arial" panose="020B0604020202020204" pitchFamily="34" charset="0"/>
                        </a:rPr>
                        <a:t>£126m </a:t>
                      </a:r>
                      <a:br>
                        <a:rPr lang="en-GB" sz="1400" b="1" dirty="0">
                          <a:solidFill>
                            <a:schemeClr val="bg1"/>
                          </a:solidFill>
                          <a:latin typeface="Arial" panose="020B0604020202020204" pitchFamily="34" charset="0"/>
                          <a:cs typeface="Arial" panose="020B0604020202020204" pitchFamily="34" charset="0"/>
                        </a:rPr>
                      </a:br>
                      <a:r>
                        <a:rPr lang="en-GB" sz="900" b="0" dirty="0">
                          <a:solidFill>
                            <a:schemeClr val="bg1"/>
                          </a:solidFill>
                          <a:latin typeface="Arial" panose="020B0604020202020204" pitchFamily="34" charset="0"/>
                          <a:cs typeface="Arial" panose="020B0604020202020204" pitchFamily="34" charset="0"/>
                        </a:rPr>
                        <a:t>on nurses and midwives</a:t>
                      </a:r>
                    </a:p>
                    <a:p>
                      <a:endParaRPr lang="en-GB" sz="500" b="0" dirty="0">
                        <a:solidFill>
                          <a:schemeClr val="bg1"/>
                        </a:solidFill>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panose="020B0604020202020204" pitchFamily="34" charset="0"/>
                          <a:cs typeface="Arial" panose="020B0604020202020204" pitchFamily="34" charset="0"/>
                        </a:rPr>
                        <a:t>£87m </a:t>
                      </a:r>
                      <a:br>
                        <a:rPr lang="en-GB" sz="1400" b="1" dirty="0">
                          <a:solidFill>
                            <a:schemeClr val="bg1"/>
                          </a:solidFill>
                          <a:latin typeface="Arial" panose="020B0604020202020204" pitchFamily="34" charset="0"/>
                          <a:cs typeface="Arial" panose="020B0604020202020204" pitchFamily="34" charset="0"/>
                        </a:rPr>
                      </a:br>
                      <a:r>
                        <a:rPr lang="en-GB" sz="900" b="0" dirty="0">
                          <a:solidFill>
                            <a:schemeClr val="bg1"/>
                          </a:solidFill>
                          <a:latin typeface="Arial" panose="020B0604020202020204" pitchFamily="34" charset="0"/>
                          <a:cs typeface="Arial" panose="020B0604020202020204" pitchFamily="34" charset="0"/>
                        </a:rPr>
                        <a:t>on admin and clerical</a:t>
                      </a:r>
                    </a:p>
                    <a:p>
                      <a:endParaRPr lang="en-GB" sz="900" b="0" dirty="0">
                        <a:solidFill>
                          <a:schemeClr val="bg1"/>
                        </a:solidFill>
                        <a:latin typeface="Arial" panose="020B0604020202020204" pitchFamily="34" charset="0"/>
                        <a:cs typeface="Arial" panose="020B0604020202020204" pitchFamily="34" charset="0"/>
                      </a:endParaRPr>
                    </a:p>
                  </a:txBody>
                  <a:tcPr marL="144000" marR="101160" marT="65160" marB="65160">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5EB8"/>
                    </a:solidFill>
                  </a:tcPr>
                </a:tc>
                <a:tc>
                  <a:txBody>
                    <a:bodyPr/>
                    <a:lstStyle/>
                    <a:p>
                      <a:r>
                        <a:rPr lang="en-GB" sz="1400" b="1" dirty="0">
                          <a:solidFill>
                            <a:schemeClr val="tx1"/>
                          </a:solidFill>
                          <a:latin typeface="Arial" panose="020B0604020202020204" pitchFamily="34" charset="0"/>
                          <a:cs typeface="Arial" panose="020B0604020202020204" pitchFamily="34" charset="0"/>
                        </a:rPr>
                        <a:t>£65m </a:t>
                      </a:r>
                      <a:r>
                        <a:rPr lang="en-GB" sz="900" dirty="0">
                          <a:solidFill>
                            <a:schemeClr val="tx1"/>
                          </a:solidFill>
                          <a:latin typeface="Arial" panose="020B0604020202020204" pitchFamily="34" charset="0"/>
                          <a:cs typeface="Arial" panose="020B0604020202020204" pitchFamily="34" charset="0"/>
                        </a:rPr>
                        <a:t>on clinical supplies</a:t>
                      </a:r>
                    </a:p>
                    <a:p>
                      <a:endParaRPr lang="en-GB" sz="500" dirty="0">
                        <a:solidFill>
                          <a:schemeClr val="tx1"/>
                        </a:solidFill>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£83m </a:t>
                      </a:r>
                      <a:r>
                        <a:rPr lang="en-GB" sz="900" dirty="0">
                          <a:solidFill>
                            <a:schemeClr val="tx1"/>
                          </a:solidFill>
                          <a:latin typeface="Arial" panose="020B0604020202020204" pitchFamily="34" charset="0"/>
                          <a:cs typeface="Arial" panose="020B0604020202020204" pitchFamily="34" charset="0"/>
                        </a:rPr>
                        <a:t>on drugs</a:t>
                      </a:r>
                    </a:p>
                    <a:p>
                      <a:endParaRPr lang="en-GB" sz="500" dirty="0">
                        <a:solidFill>
                          <a:schemeClr val="tx1"/>
                        </a:solidFill>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£12m </a:t>
                      </a:r>
                      <a:r>
                        <a:rPr lang="en-GB" sz="900" dirty="0">
                          <a:solidFill>
                            <a:schemeClr val="tx1"/>
                          </a:solidFill>
                          <a:latin typeface="Arial" panose="020B0604020202020204" pitchFamily="34" charset="0"/>
                          <a:cs typeface="Arial" panose="020B0604020202020204" pitchFamily="34" charset="0"/>
                        </a:rPr>
                        <a:t>on our premises</a:t>
                      </a:r>
                    </a:p>
                    <a:p>
                      <a:endParaRPr lang="en-GB" sz="500" dirty="0">
                        <a:solidFill>
                          <a:schemeClr val="tx1"/>
                        </a:solidFill>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£22m </a:t>
                      </a:r>
                      <a:r>
                        <a:rPr lang="en-GB" sz="900" dirty="0">
                          <a:solidFill>
                            <a:schemeClr val="tx1"/>
                          </a:solidFill>
                          <a:latin typeface="Arial" panose="020B0604020202020204" pitchFamily="34" charset="0"/>
                          <a:cs typeface="Arial" panose="020B0604020202020204" pitchFamily="34" charset="0"/>
                        </a:rPr>
                        <a:t>on general supplies</a:t>
                      </a:r>
                    </a:p>
                    <a:p>
                      <a:endParaRPr lang="en-GB" sz="500" dirty="0">
                        <a:solidFill>
                          <a:schemeClr val="tx1"/>
                        </a:solidFill>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£25m </a:t>
                      </a:r>
                      <a:r>
                        <a:rPr lang="en-GB" sz="900" dirty="0">
                          <a:solidFill>
                            <a:schemeClr val="tx1"/>
                          </a:solidFill>
                          <a:latin typeface="Arial" panose="020B0604020202020204" pitchFamily="34" charset="0"/>
                          <a:cs typeface="Arial" panose="020B0604020202020204" pitchFamily="34" charset="0"/>
                        </a:rPr>
                        <a:t>on depreciation and impairment</a:t>
                      </a:r>
                      <a:r>
                        <a:rPr lang="en-GB" sz="900" baseline="0" dirty="0">
                          <a:solidFill>
                            <a:schemeClr val="tx1"/>
                          </a:solidFill>
                          <a:latin typeface="Arial" panose="020B0604020202020204" pitchFamily="34" charset="0"/>
                          <a:cs typeface="Arial" panose="020B0604020202020204" pitchFamily="34" charset="0"/>
                        </a:rPr>
                        <a:t> </a:t>
                      </a:r>
                      <a:r>
                        <a:rPr lang="en-GB" sz="900" dirty="0">
                          <a:solidFill>
                            <a:schemeClr val="tx1"/>
                          </a:solidFill>
                          <a:latin typeface="Arial" panose="020B0604020202020204" pitchFamily="34" charset="0"/>
                          <a:cs typeface="Arial" panose="020B0604020202020204" pitchFamily="34" charset="0"/>
                        </a:rPr>
                        <a:t>of our buildings and equipment</a:t>
                      </a:r>
                    </a:p>
                    <a:p>
                      <a:endParaRPr lang="en-GB" sz="500" dirty="0">
                        <a:solidFill>
                          <a:schemeClr val="tx1"/>
                        </a:solidFill>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£20m </a:t>
                      </a:r>
                      <a:r>
                        <a:rPr lang="en-GB" sz="900" dirty="0">
                          <a:solidFill>
                            <a:schemeClr val="tx1"/>
                          </a:solidFill>
                          <a:latin typeface="Arial" panose="020B0604020202020204" pitchFamily="34" charset="0"/>
                          <a:cs typeface="Arial" panose="020B0604020202020204" pitchFamily="34" charset="0"/>
                        </a:rPr>
                        <a:t>on the </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Clinical Negligence scheme</a:t>
                      </a:r>
                    </a:p>
                    <a:p>
                      <a:endParaRPr lang="en-GB" sz="500" dirty="0">
                        <a:solidFill>
                          <a:schemeClr val="tx1"/>
                        </a:solidFill>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£29m </a:t>
                      </a:r>
                      <a:r>
                        <a:rPr lang="en-GB" sz="900" dirty="0">
                          <a:solidFill>
                            <a:schemeClr val="tx1"/>
                          </a:solidFill>
                          <a:latin typeface="Arial" panose="020B0604020202020204" pitchFamily="34" charset="0"/>
                          <a:cs typeface="Arial" panose="020B0604020202020204" pitchFamily="34" charset="0"/>
                        </a:rPr>
                        <a:t>on the other costs </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of running the Trust</a:t>
                      </a:r>
                    </a:p>
                    <a:p>
                      <a:endParaRPr lang="en-GB" sz="500" dirty="0">
                        <a:solidFill>
                          <a:schemeClr val="tx1"/>
                        </a:solidFill>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£4m </a:t>
                      </a:r>
                      <a:r>
                        <a:rPr lang="en-GB" sz="900" dirty="0">
                          <a:solidFill>
                            <a:schemeClr val="tx1"/>
                          </a:solidFill>
                          <a:latin typeface="Arial" panose="020B0604020202020204" pitchFamily="34" charset="0"/>
                          <a:cs typeface="Arial" panose="020B0604020202020204" pitchFamily="34" charset="0"/>
                        </a:rPr>
                        <a:t>on DHSC-funded Covid</a:t>
                      </a:r>
                      <a:r>
                        <a:rPr lang="en-GB" sz="900" baseline="0" dirty="0">
                          <a:solidFill>
                            <a:schemeClr val="tx1"/>
                          </a:solidFill>
                          <a:latin typeface="Arial" panose="020B0604020202020204" pitchFamily="34" charset="0"/>
                          <a:cs typeface="Arial" panose="020B0604020202020204" pitchFamily="34" charset="0"/>
                        </a:rPr>
                        <a:t> consumables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aseline="0" dirty="0">
                        <a:solidFill>
                          <a:schemeClr val="tx1"/>
                        </a:solidFill>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baseline="0" dirty="0">
                          <a:solidFill>
                            <a:schemeClr val="tx1"/>
                          </a:solidFill>
                          <a:latin typeface="Arial" panose="020B0604020202020204" pitchFamily="34" charset="0"/>
                          <a:cs typeface="Arial" panose="020B0604020202020204" pitchFamily="34" charset="0"/>
                        </a:rPr>
                        <a:t>£17m </a:t>
                      </a:r>
                      <a:r>
                        <a:rPr lang="en-GB" sz="900" baseline="0" dirty="0">
                          <a:solidFill>
                            <a:schemeClr val="tx1"/>
                          </a:solidFill>
                          <a:latin typeface="Arial" panose="020B0604020202020204" pitchFamily="34" charset="0"/>
                          <a:cs typeface="Arial" panose="020B0604020202020204" pitchFamily="34" charset="0"/>
                        </a:rPr>
                        <a:t>on non operating costs</a:t>
                      </a:r>
                      <a:endParaRPr lang="en-GB" sz="900" dirty="0">
                        <a:solidFill>
                          <a:schemeClr val="tx1"/>
                        </a:solidFill>
                        <a:latin typeface="Arial" panose="020B0604020202020204" pitchFamily="34" charset="0"/>
                        <a:cs typeface="Arial" panose="020B0604020202020204" pitchFamily="34" charset="0"/>
                      </a:endParaRPr>
                    </a:p>
                  </a:txBody>
                  <a:tcPr marL="144000" marR="100800" marT="64800" marB="64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FF99CC"/>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solidFill>
                            <a:schemeClr val="tx2"/>
                          </a:solidFill>
                          <a:latin typeface="Arial" panose="020B0604020202020204" pitchFamily="34" charset="0"/>
                          <a:cs typeface="Arial" panose="020B0604020202020204" pitchFamily="34" charset="0"/>
                        </a:rPr>
                        <a:t>£625m </a:t>
                      </a:r>
                      <a:r>
                        <a:rPr lang="en-GB" sz="900" b="0" i="0" kern="1200" dirty="0">
                          <a:solidFill>
                            <a:schemeClr val="tx2"/>
                          </a:solidFill>
                          <a:effectLst/>
                          <a:latin typeface="Arial" panose="020B0604020202020204" pitchFamily="34" charset="0"/>
                          <a:ea typeface="+mn-ea"/>
                          <a:cs typeface="Arial" panose="020B0604020202020204" pitchFamily="34" charset="0"/>
                        </a:rPr>
                        <a:t>from NHS England and Clinical Commissioning Groups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500" b="0" i="0" kern="1200" dirty="0">
                        <a:solidFill>
                          <a:schemeClr val="tx2"/>
                        </a:solidFill>
                        <a:effectLst/>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i="0" kern="1200" dirty="0">
                          <a:solidFill>
                            <a:schemeClr val="tx2"/>
                          </a:solidFill>
                          <a:effectLst/>
                          <a:latin typeface="Arial" panose="020B0604020202020204" pitchFamily="34" charset="0"/>
                          <a:ea typeface="+mn-ea"/>
                          <a:cs typeface="Arial" panose="020B0604020202020204" pitchFamily="34" charset="0"/>
                        </a:rPr>
                        <a:t>£3m </a:t>
                      </a:r>
                      <a:br>
                        <a:rPr lang="en-GB" sz="1400" b="1" i="0" kern="1200" dirty="0">
                          <a:solidFill>
                            <a:schemeClr val="tx2"/>
                          </a:solidFill>
                          <a:effectLst/>
                          <a:latin typeface="Arial" panose="020B0604020202020204" pitchFamily="34" charset="0"/>
                          <a:ea typeface="+mn-ea"/>
                          <a:cs typeface="Arial" panose="020B0604020202020204" pitchFamily="34" charset="0"/>
                        </a:rPr>
                      </a:br>
                      <a:r>
                        <a:rPr lang="en-GB" sz="900" b="0" i="0" kern="1200" dirty="0">
                          <a:solidFill>
                            <a:schemeClr val="tx2"/>
                          </a:solidFill>
                          <a:effectLst/>
                          <a:latin typeface="Arial" panose="020B0604020202020204" pitchFamily="34" charset="0"/>
                          <a:ea typeface="+mn-ea"/>
                          <a:cs typeface="Arial" panose="020B0604020202020204" pitchFamily="34" charset="0"/>
                        </a:rPr>
                        <a:t>from</a:t>
                      </a:r>
                      <a:r>
                        <a:rPr lang="en-GB" sz="1400" b="1" i="0" kern="1200" dirty="0">
                          <a:solidFill>
                            <a:schemeClr val="tx2"/>
                          </a:solidFill>
                          <a:effectLst/>
                          <a:latin typeface="Arial" panose="020B0604020202020204" pitchFamily="34" charset="0"/>
                          <a:ea typeface="+mn-ea"/>
                          <a:cs typeface="Arial" panose="020B0604020202020204" pitchFamily="34" charset="0"/>
                        </a:rPr>
                        <a:t> </a:t>
                      </a:r>
                      <a:r>
                        <a:rPr lang="en-GB" sz="900" b="0" i="0" kern="1200" dirty="0">
                          <a:solidFill>
                            <a:schemeClr val="tx2"/>
                          </a:solidFill>
                          <a:effectLst/>
                          <a:latin typeface="Arial" panose="020B0604020202020204" pitchFamily="34" charset="0"/>
                          <a:ea typeface="+mn-ea"/>
                          <a:cs typeface="Arial" panose="020B0604020202020204" pitchFamily="34" charset="0"/>
                        </a:rPr>
                        <a:t>Top-Up funding for validated Covid spend</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500" b="0" i="0" kern="1200" dirty="0">
                        <a:solidFill>
                          <a:schemeClr val="tx2"/>
                        </a:solidFill>
                        <a:effectLst/>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i="0" kern="1200" dirty="0">
                          <a:solidFill>
                            <a:schemeClr val="tx2"/>
                          </a:solidFill>
                          <a:effectLst/>
                          <a:latin typeface="Arial" panose="020B0604020202020204" pitchFamily="34" charset="0"/>
                          <a:ea typeface="+mn-ea"/>
                          <a:cs typeface="Arial" panose="020B0604020202020204" pitchFamily="34" charset="0"/>
                        </a:rPr>
                        <a:t>£17m </a:t>
                      </a:r>
                      <a:br>
                        <a:rPr lang="en-GB" sz="1400" b="1" i="0" kern="1200" dirty="0">
                          <a:solidFill>
                            <a:schemeClr val="tx2"/>
                          </a:solidFill>
                          <a:effectLst/>
                          <a:latin typeface="Arial" panose="020B0604020202020204" pitchFamily="34" charset="0"/>
                          <a:ea typeface="+mn-ea"/>
                          <a:cs typeface="Arial" panose="020B0604020202020204" pitchFamily="34" charset="0"/>
                        </a:rPr>
                      </a:br>
                      <a:r>
                        <a:rPr lang="en-GB" sz="900" b="0" i="0" kern="1200" dirty="0">
                          <a:solidFill>
                            <a:schemeClr val="tx2"/>
                          </a:solidFill>
                          <a:effectLst/>
                          <a:latin typeface="Arial" panose="020B0604020202020204" pitchFamily="34" charset="0"/>
                          <a:ea typeface="+mn-ea"/>
                          <a:cs typeface="Arial" panose="020B0604020202020204" pitchFamily="34" charset="0"/>
                        </a:rPr>
                        <a:t>from Education &amp; Training</a:t>
                      </a:r>
                      <a:r>
                        <a:rPr lang="en-GB" sz="1400" b="1" i="0" kern="1200" dirty="0">
                          <a:solidFill>
                            <a:schemeClr val="tx2"/>
                          </a:solidFill>
                          <a:effectLst/>
                          <a:latin typeface="Arial" panose="020B0604020202020204" pitchFamily="34" charset="0"/>
                          <a:ea typeface="+mn-ea"/>
                          <a:cs typeface="Arial" panose="020B0604020202020204" pitchFamily="34"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500" b="0" i="0" kern="1200" dirty="0">
                        <a:solidFill>
                          <a:schemeClr val="tx2"/>
                        </a:solidFill>
                        <a:effectLst/>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i="0" kern="1200" dirty="0">
                          <a:solidFill>
                            <a:schemeClr val="tx2"/>
                          </a:solidFill>
                          <a:effectLst/>
                          <a:latin typeface="Arial" panose="020B0604020202020204" pitchFamily="34" charset="0"/>
                          <a:ea typeface="+mn-ea"/>
                          <a:cs typeface="Arial" panose="020B0604020202020204" pitchFamily="34" charset="0"/>
                        </a:rPr>
                        <a:t>£16m </a:t>
                      </a:r>
                      <a:r>
                        <a:rPr lang="en-GB" sz="900" b="0" i="0" kern="1200" dirty="0">
                          <a:solidFill>
                            <a:schemeClr val="tx2"/>
                          </a:solidFill>
                          <a:effectLst/>
                          <a:latin typeface="Arial" panose="020B0604020202020204" pitchFamily="34" charset="0"/>
                          <a:ea typeface="+mn-ea"/>
                          <a:cs typeface="Arial" panose="020B0604020202020204" pitchFamily="34" charset="0"/>
                        </a:rPr>
                        <a:t>from providing non-patient</a:t>
                      </a:r>
                      <a:r>
                        <a:rPr lang="en-GB" sz="900" b="0" i="0" kern="1200" baseline="0" dirty="0">
                          <a:solidFill>
                            <a:schemeClr val="tx2"/>
                          </a:solidFill>
                          <a:effectLst/>
                          <a:latin typeface="Arial" panose="020B0604020202020204" pitchFamily="34" charset="0"/>
                          <a:ea typeface="+mn-ea"/>
                          <a:cs typeface="Arial" panose="020B0604020202020204" pitchFamily="34" charset="0"/>
                        </a:rPr>
                        <a:t> care </a:t>
                      </a:r>
                      <a:r>
                        <a:rPr lang="en-GB" sz="900" b="0" i="0" kern="1200" dirty="0">
                          <a:solidFill>
                            <a:schemeClr val="tx2"/>
                          </a:solidFill>
                          <a:effectLst/>
                          <a:latin typeface="Arial" panose="020B0604020202020204" pitchFamily="34" charset="0"/>
                          <a:ea typeface="+mn-ea"/>
                          <a:cs typeface="Arial" panose="020B0604020202020204" pitchFamily="34" charset="0"/>
                        </a:rPr>
                        <a:t>services to other bodies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500" b="0" i="0" kern="1200" dirty="0">
                        <a:solidFill>
                          <a:schemeClr val="tx2"/>
                        </a:solidFill>
                        <a:effectLst/>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i="0" kern="1200" dirty="0">
                          <a:solidFill>
                            <a:schemeClr val="tx2"/>
                          </a:solidFill>
                          <a:effectLst/>
                          <a:latin typeface="Arial" panose="020B0604020202020204" pitchFamily="34" charset="0"/>
                          <a:ea typeface="+mn-ea"/>
                          <a:cs typeface="Arial" panose="020B0604020202020204" pitchFamily="34" charset="0"/>
                        </a:rPr>
                        <a:t>£25m </a:t>
                      </a:r>
                      <a:br>
                        <a:rPr lang="en-GB" sz="1400" b="1" i="0" kern="1200" dirty="0">
                          <a:solidFill>
                            <a:schemeClr val="tx2"/>
                          </a:solidFill>
                          <a:effectLst/>
                          <a:latin typeface="Arial" panose="020B0604020202020204" pitchFamily="34" charset="0"/>
                          <a:ea typeface="+mn-ea"/>
                          <a:cs typeface="Arial" panose="020B0604020202020204" pitchFamily="34" charset="0"/>
                        </a:rPr>
                      </a:br>
                      <a:r>
                        <a:rPr lang="en-GB" sz="900" b="0" i="0" kern="1200" dirty="0">
                          <a:solidFill>
                            <a:schemeClr val="tx2"/>
                          </a:solidFill>
                          <a:effectLst/>
                          <a:latin typeface="Arial" panose="020B0604020202020204" pitchFamily="34" charset="0"/>
                          <a:ea typeface="+mn-ea"/>
                          <a:cs typeface="Arial" panose="020B0604020202020204" pitchFamily="34" charset="0"/>
                        </a:rPr>
                        <a:t>from other chargeable income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500" b="0" i="0" kern="1200" dirty="0">
                        <a:solidFill>
                          <a:schemeClr val="tx2"/>
                        </a:solidFill>
                        <a:effectLst/>
                        <a:latin typeface="Arial" panose="020B0604020202020204" pitchFamily="34" charset="0"/>
                        <a:ea typeface="+mn-ea"/>
                        <a:cs typeface="Arial" panose="020B0604020202020204" pitchFamily="34" charset="0"/>
                      </a:endParaRPr>
                    </a:p>
                  </a:txBody>
                  <a:tcPr marL="144000" marR="100800" marT="64800" marB="64800">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FCEAB6">
                        <a:alpha val="60000"/>
                      </a:srgb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i="0" kern="1200" dirty="0">
                          <a:solidFill>
                            <a:schemeClr val="tx2"/>
                          </a:solidFill>
                          <a:effectLst/>
                          <a:latin typeface="Arial" panose="020B0604020202020204" pitchFamily="34" charset="0"/>
                          <a:ea typeface="+mn-ea"/>
                          <a:cs typeface="Arial" panose="020B0604020202020204" pitchFamily="34" charset="0"/>
                        </a:rPr>
                        <a:t>£2m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kern="1200" dirty="0">
                          <a:solidFill>
                            <a:schemeClr val="tx2"/>
                          </a:solidFill>
                          <a:effectLst/>
                          <a:latin typeface="Arial" panose="020B0604020202020204" pitchFamily="34" charset="0"/>
                          <a:ea typeface="+mn-ea"/>
                          <a:cs typeface="Arial" panose="020B0604020202020204" pitchFamily="34" charset="0"/>
                        </a:rPr>
                        <a:t>from DHSC-funded Covid consumables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500" b="0" i="0" kern="1200" dirty="0">
                        <a:solidFill>
                          <a:schemeClr val="tx2"/>
                        </a:solidFill>
                        <a:effectLst/>
                        <a:latin typeface="Arial" panose="020B0604020202020204" pitchFamily="34" charset="0"/>
                        <a:ea typeface="+mn-ea"/>
                        <a:cs typeface="Arial" panose="020B0604020202020204" pitchFamily="34" charset="0"/>
                      </a:endParaRPr>
                    </a:p>
                    <a:p>
                      <a:r>
                        <a:rPr lang="en-GB" sz="1400" b="1" i="0" kern="1200" dirty="0">
                          <a:solidFill>
                            <a:schemeClr val="tx2"/>
                          </a:solidFill>
                          <a:effectLst/>
                          <a:latin typeface="Arial" panose="020B0604020202020204" pitchFamily="34" charset="0"/>
                          <a:ea typeface="+mn-ea"/>
                          <a:cs typeface="Arial" panose="020B0604020202020204" pitchFamily="34" charset="0"/>
                        </a:rPr>
                        <a:t>£5m </a:t>
                      </a:r>
                      <a:r>
                        <a:rPr lang="en-GB" sz="900" b="0" i="0" kern="1200" dirty="0">
                          <a:solidFill>
                            <a:schemeClr val="tx2"/>
                          </a:solidFill>
                          <a:effectLst/>
                          <a:latin typeface="Arial" panose="020B0604020202020204" pitchFamily="34" charset="0"/>
                          <a:ea typeface="+mn-ea"/>
                          <a:cs typeface="Arial" panose="020B0604020202020204" pitchFamily="34" charset="0"/>
                        </a:rPr>
                        <a:t>from other patient care activities</a:t>
                      </a:r>
                    </a:p>
                    <a:p>
                      <a:endParaRPr lang="en-GB" sz="500" b="0" i="0" kern="1200" dirty="0">
                        <a:solidFill>
                          <a:schemeClr val="tx2"/>
                        </a:solidFill>
                        <a:effectLst/>
                        <a:latin typeface="Arial" panose="020B0604020202020204" pitchFamily="34" charset="0"/>
                        <a:ea typeface="+mn-ea"/>
                        <a:cs typeface="Arial" panose="020B0604020202020204" pitchFamily="34" charset="0"/>
                      </a:endParaRPr>
                    </a:p>
                    <a:p>
                      <a:r>
                        <a:rPr lang="en-GB" sz="1400" b="1" i="0" kern="1200" dirty="0">
                          <a:solidFill>
                            <a:schemeClr val="tx2"/>
                          </a:solidFill>
                          <a:effectLst/>
                          <a:latin typeface="Arial" panose="020B0604020202020204" pitchFamily="34" charset="0"/>
                          <a:ea typeface="+mn-ea"/>
                          <a:cs typeface="Arial" panose="020B0604020202020204" pitchFamily="34" charset="0"/>
                        </a:rPr>
                        <a:t>£7m </a:t>
                      </a:r>
                      <a:br>
                        <a:rPr lang="en-GB" sz="1400" b="1" i="0" kern="1200" dirty="0">
                          <a:solidFill>
                            <a:schemeClr val="tx2"/>
                          </a:solidFill>
                          <a:effectLst/>
                          <a:latin typeface="Arial" panose="020B0604020202020204" pitchFamily="34" charset="0"/>
                          <a:ea typeface="+mn-ea"/>
                          <a:cs typeface="Arial" panose="020B0604020202020204" pitchFamily="34" charset="0"/>
                        </a:rPr>
                      </a:br>
                      <a:r>
                        <a:rPr lang="en-GB" sz="900" b="0" i="0" kern="1200" dirty="0">
                          <a:solidFill>
                            <a:schemeClr val="tx2"/>
                          </a:solidFill>
                          <a:effectLst/>
                          <a:latin typeface="Arial" panose="020B0604020202020204" pitchFamily="34" charset="0"/>
                          <a:ea typeface="+mn-ea"/>
                          <a:cs typeface="Arial" panose="020B0604020202020204" pitchFamily="34" charset="0"/>
                        </a:rPr>
                        <a:t>from other NHS bodies </a:t>
                      </a:r>
                    </a:p>
                    <a:p>
                      <a:endParaRPr lang="en-GB" sz="500" b="0" i="0" kern="1200" dirty="0">
                        <a:solidFill>
                          <a:schemeClr val="tx2"/>
                        </a:solidFill>
                        <a:effectLst/>
                        <a:latin typeface="Arial" panose="020B0604020202020204" pitchFamily="34" charset="0"/>
                        <a:ea typeface="+mn-ea"/>
                        <a:cs typeface="Arial" panose="020B0604020202020204" pitchFamily="34" charset="0"/>
                      </a:endParaRPr>
                    </a:p>
                    <a:p>
                      <a:r>
                        <a:rPr lang="en-GB" sz="1400" b="1" i="0" kern="1200" dirty="0">
                          <a:solidFill>
                            <a:schemeClr val="tx2"/>
                          </a:solidFill>
                          <a:effectLst/>
                          <a:latin typeface="Arial" panose="020B0604020202020204" pitchFamily="34" charset="0"/>
                          <a:ea typeface="+mn-ea"/>
                          <a:cs typeface="Arial" panose="020B0604020202020204" pitchFamily="34" charset="0"/>
                        </a:rPr>
                        <a:t>£3m </a:t>
                      </a:r>
                      <a:br>
                        <a:rPr lang="en-GB" sz="1400" b="1" i="0" kern="1200" dirty="0">
                          <a:solidFill>
                            <a:schemeClr val="tx2"/>
                          </a:solidFill>
                          <a:effectLst/>
                          <a:latin typeface="Arial" panose="020B0604020202020204" pitchFamily="34" charset="0"/>
                          <a:ea typeface="+mn-ea"/>
                          <a:cs typeface="Arial" panose="020B0604020202020204" pitchFamily="34" charset="0"/>
                        </a:rPr>
                      </a:br>
                      <a:r>
                        <a:rPr lang="en-GB" sz="900" b="0" i="0" kern="1200" dirty="0">
                          <a:solidFill>
                            <a:schemeClr val="tx2"/>
                          </a:solidFill>
                          <a:effectLst/>
                          <a:latin typeface="Arial" panose="020B0604020202020204" pitchFamily="34" charset="0"/>
                          <a:ea typeface="+mn-ea"/>
                          <a:cs typeface="Arial" panose="020B0604020202020204" pitchFamily="34" charset="0"/>
                        </a:rPr>
                        <a:t>on R&amp;D</a:t>
                      </a:r>
                      <a:endParaRPr lang="en-GB" sz="900" dirty="0">
                        <a:solidFill>
                          <a:schemeClr val="tx2"/>
                        </a:solidFill>
                        <a:latin typeface="Arial" panose="020B0604020202020204" pitchFamily="34" charset="0"/>
                        <a:cs typeface="Arial" panose="020B0604020202020204" pitchFamily="34" charset="0"/>
                      </a:endParaRPr>
                    </a:p>
                  </a:txBody>
                  <a:tcPr marL="144000" marR="100800" marT="64800" marB="648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FCEAB6">
                        <a:alpha val="60000"/>
                      </a:srgbClr>
                    </a:solidFill>
                  </a:tcPr>
                </a:tc>
                <a:extLst>
                  <a:ext uri="{0D108BD9-81ED-4DB2-BD59-A6C34878D82A}">
                    <a16:rowId xmlns:a16="http://schemas.microsoft.com/office/drawing/2014/main" val="2900023720"/>
                  </a:ext>
                </a:extLst>
              </a:tr>
            </a:tbl>
          </a:graphicData>
        </a:graphic>
      </p:graphicFrame>
      <p:pic>
        <p:nvPicPr>
          <p:cNvPr id="8" name="Picture 7" descr="A person using a computer&#10;&#10;Description automatically generated">
            <a:extLst>
              <a:ext uri="{FF2B5EF4-FFF2-40B4-BE49-F238E27FC236}">
                <a16:creationId xmlns:a16="http://schemas.microsoft.com/office/drawing/2014/main" id="{9AA906D7-DB07-4545-B209-846E59F62C2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067944" y="915566"/>
            <a:ext cx="498455" cy="498455"/>
          </a:xfrm>
          <a:prstGeom prst="ellipse">
            <a:avLst/>
          </a:prstGeom>
        </p:spPr>
      </p:pic>
      <p:pic>
        <p:nvPicPr>
          <p:cNvPr id="11" name="Picture 10">
            <a:extLst>
              <a:ext uri="{FF2B5EF4-FFF2-40B4-BE49-F238E27FC236}">
                <a16:creationId xmlns:a16="http://schemas.microsoft.com/office/drawing/2014/main" id="{E569BA30-8E02-2C4E-A0F6-392FB3D3C03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241898" y="915567"/>
            <a:ext cx="498454" cy="498454"/>
          </a:xfrm>
          <a:prstGeom prst="ellipse">
            <a:avLst/>
          </a:prstGeom>
        </p:spPr>
      </p:pic>
      <p:pic>
        <p:nvPicPr>
          <p:cNvPr id="12" name="Picture 11">
            <a:extLst>
              <a:ext uri="{FF2B5EF4-FFF2-40B4-BE49-F238E27FC236}">
                <a16:creationId xmlns:a16="http://schemas.microsoft.com/office/drawing/2014/main" id="{6393B0FB-5949-584B-A574-74E7A4D1944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98362" y="915566"/>
            <a:ext cx="498455" cy="498455"/>
          </a:xfrm>
          <a:prstGeom prst="ellipse">
            <a:avLst/>
          </a:prstGeom>
        </p:spPr>
      </p:pic>
      <p:pic>
        <p:nvPicPr>
          <p:cNvPr id="13" name="Picture 12">
            <a:extLst>
              <a:ext uri="{FF2B5EF4-FFF2-40B4-BE49-F238E27FC236}">
                <a16:creationId xmlns:a16="http://schemas.microsoft.com/office/drawing/2014/main" id="{3F83BC39-0225-7247-96D0-D301198CA5A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632222" y="915566"/>
            <a:ext cx="498455" cy="498455"/>
          </a:xfrm>
          <a:prstGeom prst="ellipse">
            <a:avLst/>
          </a:prstGeom>
        </p:spPr>
      </p:pic>
      <p:pic>
        <p:nvPicPr>
          <p:cNvPr id="14" name="Picture 13" descr="A person standing posing for the camera&#10;&#10;Description automatically generated">
            <a:extLst>
              <a:ext uri="{FF2B5EF4-FFF2-40B4-BE49-F238E27FC236}">
                <a16:creationId xmlns:a16="http://schemas.microsoft.com/office/drawing/2014/main" id="{A0AB4FEB-12A9-294D-BC63-93F4E1019B1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t="-1914"/>
          <a:stretch/>
        </p:blipFill>
        <p:spPr>
          <a:xfrm>
            <a:off x="1733284" y="915566"/>
            <a:ext cx="498455" cy="498455"/>
          </a:xfrm>
          <a:prstGeom prst="ellipse">
            <a:avLst/>
          </a:prstGeom>
        </p:spPr>
      </p:pic>
    </p:spTree>
    <p:extLst>
      <p:ext uri="{BB962C8B-B14F-4D97-AF65-F5344CB8AC3E}">
        <p14:creationId xmlns:p14="http://schemas.microsoft.com/office/powerpoint/2010/main" val="2620339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1127730"/>
            <a:ext cx="8229600" cy="273147"/>
          </a:xfrm>
        </p:spPr>
        <p:txBody>
          <a:bodyPr>
            <a:normAutofit fontScale="90000"/>
          </a:bodyPr>
          <a:lstStyle/>
          <a:p>
            <a:r>
              <a:rPr lang="en-GB" sz="2000" spc="0" dirty="0">
                <a:solidFill>
                  <a:schemeClr val="tx1"/>
                </a:solidFill>
                <a:latin typeface="Arial" panose="020B0604020202020204" pitchFamily="34" charset="0"/>
              </a:rPr>
              <a:t>Over the last year we have invested over £67.6m on:</a:t>
            </a:r>
            <a:endParaRPr lang="en-GB" sz="3600" spc="0" dirty="0"/>
          </a:p>
        </p:txBody>
      </p:sp>
      <p:sp>
        <p:nvSpPr>
          <p:cNvPr id="5" name="TextBox 4"/>
          <p:cNvSpPr txBox="1"/>
          <p:nvPr/>
        </p:nvSpPr>
        <p:spPr>
          <a:xfrm>
            <a:off x="6505416" y="2360902"/>
            <a:ext cx="1907081" cy="1200329"/>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IT Infrastructure and Systems</a:t>
            </a:r>
          </a:p>
          <a:p>
            <a:r>
              <a:rPr lang="en-US" sz="800" dirty="0">
                <a:latin typeface="Arial" panose="020B0604020202020204" pitchFamily="34" charset="0"/>
                <a:cs typeface="Arial" panose="020B0604020202020204" pitchFamily="34" charset="0"/>
              </a:rPr>
              <a:t>Includes; The continued implementation of patient management system, Maternity Digital System, Office 365 upgrade as well as modernization and replacement of legacy infrastructure including end user devices and other network equipment.</a:t>
            </a:r>
            <a:endParaRPr lang="en-GB" sz="800" dirty="0">
              <a:latin typeface="Arial" panose="020B0604020202020204" pitchFamily="34" charset="0"/>
              <a:cs typeface="Arial" panose="020B0604020202020204" pitchFamily="34" charset="0"/>
            </a:endParaRPr>
          </a:p>
        </p:txBody>
      </p:sp>
      <p:sp>
        <p:nvSpPr>
          <p:cNvPr id="7" name="TextBox 6"/>
          <p:cNvSpPr txBox="1"/>
          <p:nvPr/>
        </p:nvSpPr>
        <p:spPr>
          <a:xfrm>
            <a:off x="6502801" y="3687703"/>
            <a:ext cx="1656184" cy="1200329"/>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Medical Equipment and Enabling Works</a:t>
            </a:r>
          </a:p>
          <a:p>
            <a:r>
              <a:rPr lang="en-US" sz="800" dirty="0">
                <a:latin typeface="Arial" panose="020B0604020202020204" pitchFamily="34" charset="0"/>
                <a:cs typeface="Arial" panose="020B0604020202020204" pitchFamily="34" charset="0"/>
              </a:rPr>
              <a:t>Includes; Provision of a Surgical Robot, Investment in Diagnostic equipment, replacement of linear accelerator, echo machines amongst other smaller valued replacement medical equipment.</a:t>
            </a:r>
            <a:endParaRPr lang="en-GB" sz="800" dirty="0">
              <a:latin typeface="Arial" panose="020B0604020202020204" pitchFamily="34" charset="0"/>
              <a:cs typeface="Arial" panose="020B0604020202020204" pitchFamily="34" charset="0"/>
            </a:endParaRPr>
          </a:p>
        </p:txBody>
      </p:sp>
      <p:cxnSp>
        <p:nvCxnSpPr>
          <p:cNvPr id="9" name="Straight Connector 8"/>
          <p:cNvCxnSpPr/>
          <p:nvPr/>
        </p:nvCxnSpPr>
        <p:spPr>
          <a:xfrm>
            <a:off x="5294898" y="2781712"/>
            <a:ext cx="1167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a:endCxn id="23" idx="1"/>
          </p:cNvCxnSpPr>
          <p:nvPr/>
        </p:nvCxnSpPr>
        <p:spPr>
          <a:xfrm>
            <a:off x="5004048" y="4276235"/>
            <a:ext cx="1480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505130" y="1127730"/>
            <a:ext cx="1754996" cy="1077218"/>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Maintaining the Estate </a:t>
            </a:r>
          </a:p>
          <a:p>
            <a:r>
              <a:rPr lang="en-US" sz="800" dirty="0">
                <a:latin typeface="Arial" panose="020B0604020202020204" pitchFamily="34" charset="0"/>
                <a:cs typeface="Arial" panose="020B0604020202020204" pitchFamily="34" charset="0"/>
              </a:rPr>
              <a:t>Critical infrastructure and backlog maintenance of buildings that include; replacement of air handling units, fire safety works, temperature and ventilation works, major roofing works and electrical capacity upgrades.</a:t>
            </a:r>
            <a:endParaRPr lang="en-GB" sz="800" dirty="0">
              <a:latin typeface="Arial" panose="020B0604020202020204" pitchFamily="34" charset="0"/>
              <a:cs typeface="Arial" panose="020B0604020202020204" pitchFamily="34" charset="0"/>
            </a:endParaRPr>
          </a:p>
        </p:txBody>
      </p:sp>
      <p:sp>
        <p:nvSpPr>
          <p:cNvPr id="20" name="TextBox 19"/>
          <p:cNvSpPr txBox="1"/>
          <p:nvPr/>
        </p:nvSpPr>
        <p:spPr>
          <a:xfrm>
            <a:off x="513262" y="2431328"/>
            <a:ext cx="1584175" cy="1077218"/>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Estates Development</a:t>
            </a:r>
          </a:p>
          <a:p>
            <a:r>
              <a:rPr lang="en-US" sz="800" dirty="0">
                <a:latin typeface="Arial" panose="020B0604020202020204" pitchFamily="34" charset="0"/>
                <a:cs typeface="Arial" panose="020B0604020202020204" pitchFamily="34" charset="0"/>
              </a:rPr>
              <a:t>Includes investment strategic site development project, creation of a new endoscopy suite, beginning the image-guided interventional radiology project and the completion of the new courtyard build.</a:t>
            </a:r>
          </a:p>
        </p:txBody>
      </p:sp>
      <p:sp>
        <p:nvSpPr>
          <p:cNvPr id="21" name="Rectangle 20"/>
          <p:cNvSpPr/>
          <p:nvPr/>
        </p:nvSpPr>
        <p:spPr>
          <a:xfrm>
            <a:off x="6484376" y="2446958"/>
            <a:ext cx="72000" cy="1088849"/>
          </a:xfrm>
          <a:prstGeom prst="rect">
            <a:avLst/>
          </a:prstGeom>
          <a:solidFill>
            <a:srgbClr val="AA4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p:nvSpPr>
        <p:spPr>
          <a:xfrm>
            <a:off x="6484376" y="3736235"/>
            <a:ext cx="72000" cy="1080000"/>
          </a:xfrm>
          <a:prstGeom prst="rect">
            <a:avLst/>
          </a:prstGeom>
          <a:solidFill>
            <a:srgbClr val="89A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2184067" y="684923"/>
            <a:ext cx="45719" cy="579381"/>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507812" y="3572900"/>
            <a:ext cx="66271" cy="1022094"/>
          </a:xfrm>
          <a:prstGeom prst="rect">
            <a:avLst/>
          </a:prstGeom>
          <a:solidFill>
            <a:srgbClr val="71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p:cNvSpPr/>
          <p:nvPr/>
        </p:nvSpPr>
        <p:spPr>
          <a:xfrm>
            <a:off x="512671" y="2504896"/>
            <a:ext cx="66271" cy="913197"/>
          </a:xfrm>
          <a:prstGeom prst="rect">
            <a:avLst/>
          </a:prstGeom>
          <a:solidFill>
            <a:srgbClr val="419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Connector 34"/>
          <p:cNvCxnSpPr/>
          <p:nvPr/>
        </p:nvCxnSpPr>
        <p:spPr>
          <a:xfrm>
            <a:off x="1979712" y="2643758"/>
            <a:ext cx="12781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21994" y="1439049"/>
            <a:ext cx="1848772" cy="954107"/>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Donated</a:t>
            </a:r>
          </a:p>
          <a:p>
            <a:r>
              <a:rPr lang="en-US" sz="800" dirty="0">
                <a:latin typeface="Arial" panose="020B0604020202020204" pitchFamily="34" charset="0"/>
                <a:cs typeface="Arial" panose="020B0604020202020204" pitchFamily="34" charset="0"/>
              </a:rPr>
              <a:t>Investments including CT Scanner and a contribution towards the enabling works, an Ophthalmic ultrasound system, and other medical equipment, funded from charitable donations.</a:t>
            </a:r>
            <a:endParaRPr lang="en-GB" sz="800" dirty="0">
              <a:latin typeface="Arial" panose="020B0604020202020204" pitchFamily="34" charset="0"/>
              <a:cs typeface="Arial" panose="020B0604020202020204" pitchFamily="34" charset="0"/>
            </a:endParaRPr>
          </a:p>
        </p:txBody>
      </p:sp>
      <p:sp>
        <p:nvSpPr>
          <p:cNvPr id="39" name="Rectangle 38"/>
          <p:cNvSpPr/>
          <p:nvPr/>
        </p:nvSpPr>
        <p:spPr>
          <a:xfrm>
            <a:off x="511836" y="1484102"/>
            <a:ext cx="66271" cy="864000"/>
          </a:xfrm>
          <a:prstGeom prst="rect">
            <a:avLst/>
          </a:prstGeom>
          <a:solidFill>
            <a:srgbClr val="DB8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Connector 43"/>
          <p:cNvCxnSpPr>
            <a:cxnSpLocks/>
          </p:cNvCxnSpPr>
          <p:nvPr/>
        </p:nvCxnSpPr>
        <p:spPr>
          <a:xfrm>
            <a:off x="2097437" y="3939902"/>
            <a:ext cx="12832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itle 1"/>
          <p:cNvSpPr txBox="1">
            <a:spLocks/>
          </p:cNvSpPr>
          <p:nvPr/>
        </p:nvSpPr>
        <p:spPr>
          <a:xfrm>
            <a:off x="457200" y="735546"/>
            <a:ext cx="8229600" cy="273147"/>
          </a:xfrm>
          <a:prstGeom prst="rect">
            <a:avLst/>
          </a:prstGeom>
        </p:spPr>
        <p:txBody>
          <a:bodyPr vert="horz" lIns="0" tIns="45720" rIns="91440" bIns="45720" rtlCol="0" anchor="ctr">
            <a:noAutofit/>
          </a:bodyPr>
          <a:lstStyle>
            <a:lvl1pPr algn="l" defTabSz="685800" rtl="0" eaLnBrk="1" latinLnBrk="0" hangingPunct="1">
              <a:spcBef>
                <a:spcPct val="0"/>
              </a:spcBef>
              <a:buNone/>
              <a:defRPr sz="3300" b="1" kern="1200" spc="-113">
                <a:solidFill>
                  <a:srgbClr val="1A69B1"/>
                </a:solidFill>
                <a:latin typeface="Frutiger LT Std 45 Light" pitchFamily="34" charset="0"/>
                <a:ea typeface="+mj-ea"/>
                <a:cs typeface="Arial" panose="020B0604020202020204" pitchFamily="34" charset="0"/>
              </a:defRPr>
            </a:lvl1pPr>
          </a:lstStyle>
          <a:p>
            <a:r>
              <a:rPr lang="en-GB" dirty="0">
                <a:solidFill>
                  <a:srgbClr val="005EB8"/>
                </a:solidFill>
                <a:latin typeface="Arial" panose="020B0604020202020204" pitchFamily="34" charset="0"/>
              </a:rPr>
              <a:t>Capital Spend</a:t>
            </a:r>
          </a:p>
        </p:txBody>
      </p:sp>
      <p:sp>
        <p:nvSpPr>
          <p:cNvPr id="31" name="Rectangle 30">
            <a:extLst>
              <a:ext uri="{FF2B5EF4-FFF2-40B4-BE49-F238E27FC236}">
                <a16:creationId xmlns:a16="http://schemas.microsoft.com/office/drawing/2014/main" id="{4243A17E-0557-4811-BF71-BACFFC529139}"/>
              </a:ext>
            </a:extLst>
          </p:cNvPr>
          <p:cNvSpPr/>
          <p:nvPr/>
        </p:nvSpPr>
        <p:spPr>
          <a:xfrm>
            <a:off x="6484376" y="1209039"/>
            <a:ext cx="72000" cy="922406"/>
          </a:xfrm>
          <a:prstGeom prst="rect">
            <a:avLst/>
          </a:prstGeom>
          <a:solidFill>
            <a:srgbClr val="457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Chart 35">
            <a:extLst>
              <a:ext uri="{FF2B5EF4-FFF2-40B4-BE49-F238E27FC236}">
                <a16:creationId xmlns:a16="http://schemas.microsoft.com/office/drawing/2014/main" id="{2A14F694-4E35-40E2-AFBF-964E1A350438}"/>
              </a:ext>
            </a:extLst>
          </p:cNvPr>
          <p:cNvGraphicFramePr>
            <a:graphicFrameLocks/>
          </p:cNvGraphicFramePr>
          <p:nvPr/>
        </p:nvGraphicFramePr>
        <p:xfrm>
          <a:off x="2480784" y="1368887"/>
          <a:ext cx="3752403" cy="3447348"/>
        </p:xfrm>
        <a:graphic>
          <a:graphicData uri="http://schemas.openxmlformats.org/drawingml/2006/chart">
            <c:chart xmlns:c="http://schemas.openxmlformats.org/drawingml/2006/chart" xmlns:r="http://schemas.openxmlformats.org/officeDocument/2006/relationships" r:id="rId2"/>
          </a:graphicData>
        </a:graphic>
      </p:graphicFrame>
      <p:cxnSp>
        <p:nvCxnSpPr>
          <p:cNvPr id="40" name="Straight Connector 39">
            <a:extLst>
              <a:ext uri="{FF2B5EF4-FFF2-40B4-BE49-F238E27FC236}">
                <a16:creationId xmlns:a16="http://schemas.microsoft.com/office/drawing/2014/main" id="{086E2240-EFE2-4DB1-B4B7-545EBC04E798}"/>
              </a:ext>
            </a:extLst>
          </p:cNvPr>
          <p:cNvCxnSpPr>
            <a:cxnSpLocks/>
            <a:endCxn id="31" idx="1"/>
          </p:cNvCxnSpPr>
          <p:nvPr/>
        </p:nvCxnSpPr>
        <p:spPr>
          <a:xfrm flipV="1">
            <a:off x="4589575" y="1670242"/>
            <a:ext cx="1894801" cy="18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E9A72D2-BF39-4F49-87A3-586F85ACF499}"/>
              </a:ext>
            </a:extLst>
          </p:cNvPr>
          <p:cNvCxnSpPr>
            <a:cxnSpLocks/>
          </p:cNvCxnSpPr>
          <p:nvPr/>
        </p:nvCxnSpPr>
        <p:spPr>
          <a:xfrm>
            <a:off x="2274779" y="1567445"/>
            <a:ext cx="16312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DDA652-BBD4-4596-90AE-CFB7F6298E7E}"/>
              </a:ext>
            </a:extLst>
          </p:cNvPr>
          <p:cNvCxnSpPr>
            <a:cxnSpLocks/>
          </p:cNvCxnSpPr>
          <p:nvPr/>
        </p:nvCxnSpPr>
        <p:spPr>
          <a:xfrm flipH="1" flipV="1">
            <a:off x="3917778" y="1567445"/>
            <a:ext cx="192104" cy="74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5207AE1-49A0-4171-8BFD-D197834B5B6E}"/>
              </a:ext>
            </a:extLst>
          </p:cNvPr>
          <p:cNvSpPr txBox="1"/>
          <p:nvPr/>
        </p:nvSpPr>
        <p:spPr>
          <a:xfrm>
            <a:off x="514393" y="3505333"/>
            <a:ext cx="1584176" cy="1200329"/>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Energy Efficiency</a:t>
            </a:r>
          </a:p>
          <a:p>
            <a:r>
              <a:rPr lang="en-US" sz="800" dirty="0">
                <a:latin typeface="Arial" panose="020B0604020202020204" pitchFamily="34" charset="0"/>
                <a:cs typeface="Arial" panose="020B0604020202020204" pitchFamily="34" charset="0"/>
              </a:rPr>
              <a:t>Investment into the infrastructure to improve the carbon footprint including implementation of a battery energy storage system, an air source heat pump and a low loss transformer. Funding from a Salix government grant.</a:t>
            </a:r>
          </a:p>
        </p:txBody>
      </p:sp>
      <p:sp>
        <p:nvSpPr>
          <p:cNvPr id="3" name="TextBox 2">
            <a:extLst>
              <a:ext uri="{FF2B5EF4-FFF2-40B4-BE49-F238E27FC236}">
                <a16:creationId xmlns:a16="http://schemas.microsoft.com/office/drawing/2014/main" id="{22A52E9E-0012-4FBE-8DCF-FAA963BDF0AE}"/>
              </a:ext>
            </a:extLst>
          </p:cNvPr>
          <p:cNvSpPr txBox="1"/>
          <p:nvPr/>
        </p:nvSpPr>
        <p:spPr>
          <a:xfrm>
            <a:off x="4109882" y="1717947"/>
            <a:ext cx="650566"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£5.4m (8%)</a:t>
            </a:r>
          </a:p>
        </p:txBody>
      </p:sp>
    </p:spTree>
    <p:extLst>
      <p:ext uri="{BB962C8B-B14F-4D97-AF65-F5344CB8AC3E}">
        <p14:creationId xmlns:p14="http://schemas.microsoft.com/office/powerpoint/2010/main" val="733155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7614"/>
            <a:ext cx="7931224" cy="3456384"/>
          </a:xfrm>
        </p:spPr>
        <p:txBody>
          <a:bodyPr/>
          <a:lstStyle/>
          <a:p>
            <a:pPr marL="285750" lvl="1" indent="-285750">
              <a:buFont typeface="Wingdings" panose="05000000000000000000" pitchFamily="2" charset="2"/>
              <a:buChar char="§"/>
            </a:pPr>
            <a:r>
              <a:rPr lang="en-GB" sz="1400" dirty="0"/>
              <a:t>For 2022/23 the ICS has received a fixed funding allocation to operate within the whole year. This funding is used to provide day to day operational services, support elective recovery, and cover the costs of covid-19 support. As in pre-pandemic times the Trust and ICS need to deliver financial sustainability schemes in order to operate within these resources – the Trust has a c£19m requirement.</a:t>
            </a:r>
          </a:p>
          <a:p>
            <a:pPr marL="285750" lvl="1" indent="-285750">
              <a:buFont typeface="Wingdings" panose="05000000000000000000" pitchFamily="2" charset="2"/>
              <a:buChar char="§"/>
            </a:pPr>
            <a:r>
              <a:rPr lang="en-GB" sz="1400" dirty="0"/>
              <a:t>2022/23 is likely to be another uncertain year with continued focus and drive on reducing levels of spend to pre-pandemic levels. The current economic climate has seen the Trust affected by the super inflation rates seen in our country for supplies and services most notably in energy costs.</a:t>
            </a:r>
          </a:p>
          <a:p>
            <a:pPr marL="285750" lvl="1" indent="-285750">
              <a:buFont typeface="Wingdings" panose="05000000000000000000" pitchFamily="2" charset="2"/>
              <a:buChar char="§"/>
            </a:pPr>
            <a:r>
              <a:rPr lang="en-GB" sz="1400" dirty="0"/>
              <a:t>Alongside this our operational teams continue to operate with the challenges of delivery urgent care and reducing waiting lists. We will commit ourselves to continue working as one team to deliver the very best for our patients within the confines of our funding.</a:t>
            </a:r>
          </a:p>
          <a:p>
            <a:pPr marL="285750" lvl="1" indent="-285750">
              <a:buFont typeface="Wingdings" panose="05000000000000000000" pitchFamily="2" charset="2"/>
              <a:buChar char="§"/>
            </a:pPr>
            <a:r>
              <a:rPr lang="en-GB" sz="1400" dirty="0"/>
              <a:t>Exciting times ahead with the formation of Integrated Care Boards as statutory bodies from July 2022 promoting system work to ensure our patients and residents receive the best care and services we are able to provide.</a:t>
            </a:r>
          </a:p>
        </p:txBody>
      </p:sp>
      <p:sp>
        <p:nvSpPr>
          <p:cNvPr id="2" name="Title 1"/>
          <p:cNvSpPr>
            <a:spLocks noGrp="1"/>
          </p:cNvSpPr>
          <p:nvPr>
            <p:ph type="title"/>
          </p:nvPr>
        </p:nvSpPr>
        <p:spPr/>
        <p:txBody>
          <a:bodyPr>
            <a:noAutofit/>
          </a:bodyPr>
          <a:lstStyle/>
          <a:p>
            <a:r>
              <a:rPr lang="en-GB" dirty="0">
                <a:solidFill>
                  <a:srgbClr val="005EB8"/>
                </a:solidFill>
                <a:latin typeface="Arial" panose="020B0604020202020204" pitchFamily="34" charset="0"/>
              </a:rPr>
              <a:t>Looking ahead and beyond</a:t>
            </a:r>
          </a:p>
        </p:txBody>
      </p:sp>
    </p:spTree>
    <p:extLst>
      <p:ext uri="{BB962C8B-B14F-4D97-AF65-F5344CB8AC3E}">
        <p14:creationId xmlns:p14="http://schemas.microsoft.com/office/powerpoint/2010/main" val="2979486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800" b="1" spc="-225" dirty="0">
                <a:latin typeface="Arial" panose="020B0604020202020204" pitchFamily="34" charset="0"/>
              </a:rPr>
              <a:t>Council of Governors: Membership</a:t>
            </a:r>
            <a:br>
              <a:rPr lang="en-GB" b="1" dirty="0"/>
            </a:br>
            <a:br>
              <a:rPr lang="en-GB" b="1" dirty="0"/>
            </a:br>
            <a:r>
              <a:rPr lang="en-GB" sz="1800" b="1" dirty="0">
                <a:latin typeface="Arial" panose="020B0604020202020204" pitchFamily="34" charset="0"/>
              </a:rPr>
              <a:t>Deborah Evans </a:t>
            </a:r>
            <a:br>
              <a:rPr lang="en-GB" sz="1800" dirty="0">
                <a:latin typeface="Arial" panose="020B0604020202020204" pitchFamily="34" charset="0"/>
              </a:rPr>
            </a:br>
            <a:r>
              <a:rPr lang="en-GB" sz="1800" spc="-113" dirty="0">
                <a:latin typeface="Arial" panose="020B0604020202020204" pitchFamily="34" charset="0"/>
              </a:rPr>
              <a:t>Chair</a:t>
            </a:r>
            <a:endParaRPr lang="en-GB" sz="1800" dirty="0">
              <a:latin typeface="Arial" panose="020B0604020202020204" pitchFamily="34" charset="0"/>
            </a:endParaRPr>
          </a:p>
        </p:txBody>
      </p:sp>
    </p:spTree>
    <p:extLst>
      <p:ext uri="{BB962C8B-B14F-4D97-AF65-F5344CB8AC3E}">
        <p14:creationId xmlns:p14="http://schemas.microsoft.com/office/powerpoint/2010/main" val="3089501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srcRect l="298" t="24242" r="-298" b="35660"/>
          <a:stretch/>
        </p:blipFill>
        <p:spPr bwMode="auto">
          <a:xfrm>
            <a:off x="1838360" y="987574"/>
            <a:ext cx="7330348" cy="415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485900" y="1275607"/>
            <a:ext cx="6172200" cy="432048"/>
          </a:xfrm>
          <a:prstGeom prst="rect">
            <a:avLst/>
          </a:prstGeom>
        </p:spPr>
        <p:txBody>
          <a:bodyPr vert="horz" lIns="0" tIns="34290" rIns="68580" bIns="34290" rtlCol="0" anchor="ctr">
            <a:normAutofit fontScale="82500" lnSpcReduction="20000"/>
          </a:bodyPr>
          <a:lstStyle>
            <a:lvl1pPr algn="l" defTabSz="914400" rtl="0" eaLnBrk="1" latinLnBrk="0" hangingPunct="1">
              <a:spcBef>
                <a:spcPct val="0"/>
              </a:spcBef>
              <a:buNone/>
              <a:defRPr sz="4400" kern="1200">
                <a:solidFill>
                  <a:schemeClr val="tx1"/>
                </a:solidFill>
                <a:latin typeface="Frutiger LT Std 45 Light" pitchFamily="34" charset="0"/>
                <a:ea typeface="+mj-ea"/>
                <a:cs typeface="Arial" panose="020B0604020202020204" pitchFamily="34" charset="0"/>
              </a:defRPr>
            </a:lvl1pPr>
          </a:lstStyle>
          <a:p>
            <a:endParaRPr lang="en-GB" sz="3300" b="1" spc="-113" dirty="0">
              <a:solidFill>
                <a:srgbClr val="1A69B1"/>
              </a:solidFill>
            </a:endParaRPr>
          </a:p>
        </p:txBody>
      </p:sp>
      <p:sp>
        <p:nvSpPr>
          <p:cNvPr id="3" name="Title 2"/>
          <p:cNvSpPr>
            <a:spLocks noGrp="1"/>
          </p:cNvSpPr>
          <p:nvPr>
            <p:ph type="title"/>
          </p:nvPr>
        </p:nvSpPr>
        <p:spPr>
          <a:xfrm>
            <a:off x="457200" y="735546"/>
            <a:ext cx="8229600" cy="1404156"/>
          </a:xfrm>
        </p:spPr>
        <p:txBody>
          <a:bodyPr tIns="0" anchor="t">
            <a:noAutofit/>
          </a:bodyPr>
          <a:lstStyle/>
          <a:p>
            <a:r>
              <a:rPr lang="en-GB" dirty="0">
                <a:solidFill>
                  <a:srgbClr val="005EB8"/>
                </a:solidFill>
                <a:latin typeface="Arial" panose="020B0604020202020204" pitchFamily="34" charset="0"/>
              </a:rPr>
              <a:t>Our</a:t>
            </a:r>
            <a:br>
              <a:rPr lang="en-GB" dirty="0">
                <a:solidFill>
                  <a:srgbClr val="005EB8"/>
                </a:solidFill>
                <a:latin typeface="Arial" panose="020B0604020202020204" pitchFamily="34" charset="0"/>
              </a:rPr>
            </a:br>
            <a:r>
              <a:rPr lang="en-GB" dirty="0">
                <a:solidFill>
                  <a:srgbClr val="005EB8"/>
                </a:solidFill>
                <a:latin typeface="Arial" panose="020B0604020202020204" pitchFamily="34" charset="0"/>
              </a:rPr>
              <a:t>Governors</a:t>
            </a:r>
          </a:p>
        </p:txBody>
      </p:sp>
      <p:sp>
        <p:nvSpPr>
          <p:cNvPr id="6" name="Rectangle 5">
            <a:extLst>
              <a:ext uri="{FF2B5EF4-FFF2-40B4-BE49-F238E27FC236}">
                <a16:creationId xmlns:a16="http://schemas.microsoft.com/office/drawing/2014/main" id="{6C2C98D9-3BB1-4E1A-9D1A-376B69C9C42B}"/>
              </a:ext>
            </a:extLst>
          </p:cNvPr>
          <p:cNvSpPr/>
          <p:nvPr/>
        </p:nvSpPr>
        <p:spPr>
          <a:xfrm>
            <a:off x="1817393" y="2335188"/>
            <a:ext cx="504056" cy="2808312"/>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21188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dirty="0">
                <a:solidFill>
                  <a:srgbClr val="005EB8"/>
                </a:solidFill>
                <a:latin typeface="Arial" panose="020B0604020202020204" pitchFamily="34" charset="0"/>
              </a:rPr>
              <a:t>Our Governors</a:t>
            </a:r>
          </a:p>
        </p:txBody>
      </p:sp>
      <p:pic>
        <p:nvPicPr>
          <p:cNvPr id="2050" name="Picture 2"/>
          <p:cNvPicPr>
            <a:picLocks noChangeAspect="1" noChangeArrowheads="1"/>
          </p:cNvPicPr>
          <p:nvPr/>
        </p:nvPicPr>
        <p:blipFill rotWithShape="1">
          <a:blip r:embed="rId3"/>
          <a:srcRect l="4015" t="64436" b="11976"/>
          <a:stretch/>
        </p:blipFill>
        <p:spPr bwMode="auto">
          <a:xfrm>
            <a:off x="251519" y="1422343"/>
            <a:ext cx="8496945" cy="295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193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3BFD1EE-1F75-43A6-829F-5A24A2C23A7D}"/>
              </a:ext>
            </a:extLst>
          </p:cNvPr>
          <p:cNvSpPr txBox="1">
            <a:spLocks/>
          </p:cNvSpPr>
          <p:nvPr/>
        </p:nvSpPr>
        <p:spPr>
          <a:xfrm>
            <a:off x="467544" y="790264"/>
            <a:ext cx="7772400" cy="1784353"/>
          </a:xfrm>
          <a:prstGeom prst="rect">
            <a:avLst/>
          </a:prstGeom>
        </p:spPr>
        <p:txBody>
          <a:bodyPr vert="horz" lIns="0" tIns="0" rIns="0" bIns="0" rtlCol="0" anchor="t">
            <a:noAutofit/>
          </a:bodyPr>
          <a:lstStyle>
            <a:lvl1pPr algn="l" defTabSz="685800" rtl="0" eaLnBrk="1" latinLnBrk="0" hangingPunct="1">
              <a:spcBef>
                <a:spcPct val="0"/>
              </a:spcBef>
              <a:buNone/>
              <a:defRPr sz="3300" kern="1200">
                <a:solidFill>
                  <a:schemeClr val="bg1"/>
                </a:solidFill>
                <a:latin typeface="Frutiger LT Std 45 Light" pitchFamily="34" charset="0"/>
                <a:ea typeface="+mj-ea"/>
                <a:cs typeface="Arial" panose="020B0604020202020204" pitchFamily="34" charset="0"/>
              </a:defRPr>
            </a:lvl1pPr>
          </a:lstStyle>
          <a:p>
            <a:pPr>
              <a:spcAft>
                <a:spcPts val="2400"/>
              </a:spcAft>
            </a:pPr>
            <a:r>
              <a:rPr lang="en-GB" sz="4800" b="1" spc="-75" dirty="0">
                <a:latin typeface="Arial" panose="020B0604020202020204" pitchFamily="34" charset="0"/>
              </a:rPr>
              <a:t>Welcome</a:t>
            </a:r>
            <a:br>
              <a:rPr lang="en-GB" sz="4800" b="1" spc="-75" dirty="0">
                <a:latin typeface="Arial" panose="020B0604020202020204" pitchFamily="34" charset="0"/>
              </a:rPr>
            </a:br>
            <a:r>
              <a:rPr lang="en-GB" sz="1800" b="1" spc="-75" dirty="0">
                <a:latin typeface="Arial" panose="020B0604020202020204" pitchFamily="34" charset="0"/>
              </a:rPr>
              <a:t>Deborah Evans</a:t>
            </a:r>
            <a:br>
              <a:rPr lang="en-GB" sz="1800" dirty="0">
                <a:latin typeface="Arial" panose="020B0604020202020204" pitchFamily="34" charset="0"/>
              </a:rPr>
            </a:br>
            <a:r>
              <a:rPr lang="en-GB" sz="1800" dirty="0">
                <a:latin typeface="Arial" panose="020B0604020202020204" pitchFamily="34" charset="0"/>
              </a:rPr>
              <a:t>Chair </a:t>
            </a:r>
          </a:p>
        </p:txBody>
      </p:sp>
    </p:spTree>
    <p:extLst>
      <p:ext uri="{BB962C8B-B14F-4D97-AF65-F5344CB8AC3E}">
        <p14:creationId xmlns:p14="http://schemas.microsoft.com/office/powerpoint/2010/main" val="1085596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0" rIns="0" bIns="0" anchor="t">
            <a:noAutofit/>
          </a:bodyPr>
          <a:lstStyle/>
          <a:p>
            <a:r>
              <a:rPr lang="en-GB" sz="4800" b="1" spc="-75" dirty="0">
                <a:latin typeface="Arial" panose="020B0604020202020204" pitchFamily="34" charset="0"/>
              </a:rPr>
              <a:t>The Governors</a:t>
            </a:r>
            <a:br>
              <a:rPr lang="en-GB" b="1" dirty="0"/>
            </a:br>
            <a:br>
              <a:rPr lang="en-GB" b="1" dirty="0"/>
            </a:br>
            <a:r>
              <a:rPr lang="en-GB" sz="1800" b="1" dirty="0">
                <a:latin typeface="Arial" panose="020B0604020202020204" pitchFamily="34" charset="0"/>
              </a:rPr>
              <a:t>Alan Thomas</a:t>
            </a:r>
            <a:br>
              <a:rPr lang="en-GB" sz="1800" dirty="0">
                <a:latin typeface="Arial" panose="020B0604020202020204" pitchFamily="34" charset="0"/>
              </a:rPr>
            </a:br>
            <a:r>
              <a:rPr lang="en-GB" sz="1800" spc="-113" dirty="0">
                <a:latin typeface="Arial" panose="020B0604020202020204" pitchFamily="34" charset="0"/>
              </a:rPr>
              <a:t>Lead Governor</a:t>
            </a:r>
            <a:endParaRPr lang="en-GB" sz="1800" dirty="0">
              <a:latin typeface="Arial" panose="020B0604020202020204" pitchFamily="34" charset="0"/>
            </a:endParaRPr>
          </a:p>
        </p:txBody>
      </p:sp>
    </p:spTree>
    <p:extLst>
      <p:ext uri="{BB962C8B-B14F-4D97-AF65-F5344CB8AC3E}">
        <p14:creationId xmlns:p14="http://schemas.microsoft.com/office/powerpoint/2010/main" val="3981675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1400" dirty="0"/>
              <a:t>Thanks to retiring governors</a:t>
            </a:r>
          </a:p>
          <a:p>
            <a:r>
              <a:rPr lang="en-GB" sz="1400" dirty="0"/>
              <a:t>Welcome to new governors</a:t>
            </a:r>
          </a:p>
          <a:p>
            <a:r>
              <a:rPr lang="en-GB" sz="1400" dirty="0"/>
              <a:t>What we did – or didn’t - do</a:t>
            </a:r>
          </a:p>
          <a:p>
            <a:r>
              <a:rPr lang="en-GB" sz="1400" dirty="0"/>
              <a:t>Thank you and ‘Farewell’</a:t>
            </a:r>
          </a:p>
        </p:txBody>
      </p:sp>
      <p:sp>
        <p:nvSpPr>
          <p:cNvPr id="4" name="Title 3"/>
          <p:cNvSpPr>
            <a:spLocks noGrp="1"/>
          </p:cNvSpPr>
          <p:nvPr>
            <p:ph type="title"/>
          </p:nvPr>
        </p:nvSpPr>
        <p:spPr/>
        <p:txBody>
          <a:bodyPr>
            <a:noAutofit/>
          </a:bodyPr>
          <a:lstStyle/>
          <a:p>
            <a:r>
              <a:rPr lang="en-GB" dirty="0">
                <a:solidFill>
                  <a:srgbClr val="005EB8"/>
                </a:solidFill>
                <a:latin typeface="Arial" panose="020B0604020202020204" pitchFamily="34" charset="0"/>
              </a:rPr>
              <a:t>Governors: 2021–2022</a:t>
            </a:r>
          </a:p>
        </p:txBody>
      </p:sp>
    </p:spTree>
    <p:extLst>
      <p:ext uri="{BB962C8B-B14F-4D97-AF65-F5344CB8AC3E}">
        <p14:creationId xmlns:p14="http://schemas.microsoft.com/office/powerpoint/2010/main" val="2421493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3BFD1EE-1F75-43A6-829F-5A24A2C23A7D}"/>
              </a:ext>
            </a:extLst>
          </p:cNvPr>
          <p:cNvSpPr txBox="1">
            <a:spLocks/>
          </p:cNvSpPr>
          <p:nvPr/>
        </p:nvSpPr>
        <p:spPr>
          <a:xfrm>
            <a:off x="467544" y="915988"/>
            <a:ext cx="7772400" cy="1784353"/>
          </a:xfrm>
          <a:prstGeom prst="rect">
            <a:avLst/>
          </a:prstGeom>
        </p:spPr>
        <p:txBody>
          <a:bodyPr vert="horz" lIns="0" tIns="0" rIns="0" bIns="0" rtlCol="0" anchor="t">
            <a:noAutofit/>
          </a:bodyPr>
          <a:lstStyle>
            <a:lvl1pPr algn="l" defTabSz="685800" rtl="0" eaLnBrk="1" latinLnBrk="0" hangingPunct="1">
              <a:spcBef>
                <a:spcPct val="0"/>
              </a:spcBef>
              <a:buNone/>
              <a:defRPr sz="3300" kern="1200">
                <a:solidFill>
                  <a:schemeClr val="bg1"/>
                </a:solidFill>
                <a:latin typeface="Frutiger LT Std 45 Light" pitchFamily="34" charset="0"/>
                <a:ea typeface="+mj-ea"/>
                <a:cs typeface="Arial" panose="020B0604020202020204" pitchFamily="34" charset="0"/>
              </a:defRPr>
            </a:lvl1pPr>
          </a:lstStyle>
          <a:p>
            <a:pPr>
              <a:spcAft>
                <a:spcPts val="3600"/>
              </a:spcAft>
            </a:pPr>
            <a:r>
              <a:rPr lang="en-GB" sz="4800" b="1" spc="-30" dirty="0">
                <a:latin typeface="Arial" panose="020B0604020202020204" pitchFamily="34" charset="0"/>
              </a:rPr>
              <a:t>Questions and Answers </a:t>
            </a:r>
          </a:p>
          <a:p>
            <a:pPr>
              <a:spcAft>
                <a:spcPts val="3600"/>
              </a:spcAft>
            </a:pPr>
            <a:r>
              <a:rPr lang="en-GB" sz="2400" dirty="0">
                <a:latin typeface="Arial" panose="020B0604020202020204" pitchFamily="34" charset="0"/>
              </a:rPr>
              <a:t>If you wish to submit a question please type </a:t>
            </a:r>
            <a:r>
              <a:rPr lang="en-GB" sz="2400" dirty="0" err="1">
                <a:latin typeface="Arial" panose="020B0604020202020204" pitchFamily="34" charset="0"/>
              </a:rPr>
              <a:t>Sli.Do</a:t>
            </a:r>
            <a:r>
              <a:rPr lang="en-GB" sz="2400" dirty="0">
                <a:latin typeface="Arial" panose="020B0604020202020204" pitchFamily="34" charset="0"/>
              </a:rPr>
              <a:t> into your browser address bar and enter event code #</a:t>
            </a:r>
            <a:r>
              <a:rPr lang="en-GB" sz="2400" dirty="0">
                <a:effectLst/>
                <a:latin typeface="Calibri" panose="020F0502020204030204" pitchFamily="34" charset="0"/>
                <a:ea typeface="Calibri" panose="020F0502020204030204" pitchFamily="34" charset="0"/>
              </a:rPr>
              <a:t>1070042</a:t>
            </a:r>
            <a:br>
              <a:rPr lang="en-GB" sz="4800" b="1" spc="-30" dirty="0">
                <a:latin typeface="Arial" panose="020B0604020202020204" pitchFamily="34" charset="0"/>
              </a:rPr>
            </a:br>
            <a:endParaRPr lang="en-GB" sz="1800" spc="-30" dirty="0">
              <a:latin typeface="Arial" panose="020B0604020202020204" pitchFamily="34" charset="0"/>
            </a:endParaRPr>
          </a:p>
        </p:txBody>
      </p:sp>
    </p:spTree>
    <p:extLst>
      <p:ext uri="{BB962C8B-B14F-4D97-AF65-F5344CB8AC3E}">
        <p14:creationId xmlns:p14="http://schemas.microsoft.com/office/powerpoint/2010/main" val="3815967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5490" y="1707654"/>
            <a:ext cx="8280920" cy="648072"/>
          </a:xfrm>
        </p:spPr>
        <p:txBody>
          <a:bodyPr>
            <a:noAutofit/>
          </a:bodyPr>
          <a:lstStyle/>
          <a:p>
            <a:r>
              <a:rPr lang="en-GB" sz="7200" spc="-300" dirty="0">
                <a:latin typeface="Arial" panose="020B0604020202020204" pitchFamily="34" charset="0"/>
              </a:rPr>
              <a:t>Thank</a:t>
            </a:r>
            <a:r>
              <a:rPr lang="en-GB" sz="7200" spc="-75" dirty="0">
                <a:latin typeface="Arial" panose="020B0604020202020204" pitchFamily="34" charset="0"/>
              </a:rPr>
              <a:t> you</a:t>
            </a:r>
            <a:endParaRPr lang="en-GB" sz="7200" spc="-113" dirty="0">
              <a:latin typeface="Arial" panose="020B0604020202020204" pitchFamily="34" charset="0"/>
            </a:endParaRPr>
          </a:p>
        </p:txBody>
      </p:sp>
    </p:spTree>
    <p:extLst>
      <p:ext uri="{BB962C8B-B14F-4D97-AF65-F5344CB8AC3E}">
        <p14:creationId xmlns:p14="http://schemas.microsoft.com/office/powerpoint/2010/main" val="2952116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03517755-5103-4908-8DB8-E1BAE4F14022}"/>
              </a:ext>
            </a:extLst>
          </p:cNvPr>
          <p:cNvGraphicFramePr>
            <a:graphicFrameLocks noGrp="1"/>
          </p:cNvGraphicFramePr>
          <p:nvPr>
            <p:extLst>
              <p:ext uri="{D42A27DB-BD31-4B8C-83A1-F6EECF244321}">
                <p14:modId xmlns:p14="http://schemas.microsoft.com/office/powerpoint/2010/main" val="844607752"/>
              </p:ext>
            </p:extLst>
          </p:nvPr>
        </p:nvGraphicFramePr>
        <p:xfrm>
          <a:off x="3807048" y="915566"/>
          <a:ext cx="4896544" cy="2115072"/>
        </p:xfrm>
        <a:graphic>
          <a:graphicData uri="http://schemas.openxmlformats.org/drawingml/2006/table">
            <a:tbl>
              <a:tblPr firstRow="1" bandRow="1">
                <a:tableStyleId>{5C22544A-7EE6-4342-B048-85BDC9FD1C3A}</a:tableStyleId>
              </a:tblPr>
              <a:tblGrid>
                <a:gridCol w="4040806">
                  <a:extLst>
                    <a:ext uri="{9D8B030D-6E8A-4147-A177-3AD203B41FA5}">
                      <a16:colId xmlns:a16="http://schemas.microsoft.com/office/drawing/2014/main" val="1056378284"/>
                    </a:ext>
                  </a:extLst>
                </a:gridCol>
                <a:gridCol w="855738">
                  <a:extLst>
                    <a:ext uri="{9D8B030D-6E8A-4147-A177-3AD203B41FA5}">
                      <a16:colId xmlns:a16="http://schemas.microsoft.com/office/drawing/2014/main" val="1529869223"/>
                    </a:ext>
                  </a:extLst>
                </a:gridCol>
              </a:tblGrid>
              <a:tr h="264384">
                <a:tc>
                  <a:txBody>
                    <a:bodyPr/>
                    <a:lstStyle/>
                    <a:p>
                      <a:r>
                        <a:rPr lang="en-GB" sz="1200" b="0" dirty="0">
                          <a:solidFill>
                            <a:schemeClr val="bg1"/>
                          </a:solidFill>
                          <a:latin typeface="Arial" panose="020B0604020202020204" pitchFamily="34" charset="0"/>
                          <a:cs typeface="Arial" panose="020B0604020202020204" pitchFamily="34" charset="0"/>
                        </a:rPr>
                        <a:t>Welcome</a:t>
                      </a:r>
                    </a:p>
                  </a:txBody>
                  <a:tcPr marL="0" marR="0" marT="21600" marB="216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b="0" dirty="0">
                          <a:solidFill>
                            <a:schemeClr val="bg1"/>
                          </a:solidFill>
                          <a:latin typeface="Arial" panose="020B0604020202020204" pitchFamily="34" charset="0"/>
                          <a:cs typeface="Arial" panose="020B0604020202020204" pitchFamily="34" charset="0"/>
                        </a:rPr>
                        <a:t>15:00</a:t>
                      </a:r>
                    </a:p>
                  </a:txBody>
                  <a:tcPr marL="0" marR="0" marT="21600" marB="216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5708742"/>
                  </a:ext>
                </a:extLst>
              </a:tr>
              <a:tr h="264384">
                <a:tc>
                  <a:txBody>
                    <a:bodyPr/>
                    <a:lstStyle/>
                    <a:p>
                      <a:r>
                        <a:rPr lang="en-GB" sz="1200" b="0" dirty="0">
                          <a:solidFill>
                            <a:schemeClr val="bg1"/>
                          </a:solidFill>
                          <a:latin typeface="Arial" panose="020B0604020202020204" pitchFamily="34" charset="0"/>
                          <a:cs typeface="Arial" panose="020B0604020202020204" pitchFamily="34" charset="0"/>
                        </a:rPr>
                        <a:t>House Etiquette: Questions and Answers </a:t>
                      </a:r>
                    </a:p>
                  </a:txBody>
                  <a:tcPr marL="0" marR="0" marT="21600" marB="216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200" b="0" dirty="0">
                        <a:solidFill>
                          <a:schemeClr val="bg1"/>
                        </a:solidFill>
                        <a:latin typeface="Arial" panose="020B0604020202020204" pitchFamily="34" charset="0"/>
                        <a:cs typeface="Arial" panose="020B0604020202020204" pitchFamily="34" charset="0"/>
                      </a:endParaRPr>
                    </a:p>
                  </a:txBody>
                  <a:tcPr marL="0" marR="0" marT="21600" marB="216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2817394"/>
                  </a:ext>
                </a:extLst>
              </a:tr>
              <a:tr h="264384">
                <a:tc>
                  <a:txBody>
                    <a:bodyPr/>
                    <a:lstStyle/>
                    <a:p>
                      <a:r>
                        <a:rPr lang="en-GB" sz="1200" b="0" dirty="0">
                          <a:solidFill>
                            <a:schemeClr val="bg1"/>
                          </a:solidFill>
                          <a:latin typeface="Arial" panose="020B0604020202020204" pitchFamily="34" charset="0"/>
                          <a:cs typeface="Arial" panose="020B0604020202020204" pitchFamily="34" charset="0"/>
                        </a:rPr>
                        <a:t>Annual Report</a:t>
                      </a:r>
                    </a:p>
                  </a:txBody>
                  <a:tcPr marL="0" marR="0" marT="21600" marB="216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b="0" dirty="0">
                          <a:solidFill>
                            <a:schemeClr val="bg1"/>
                          </a:solidFill>
                          <a:latin typeface="Arial" panose="020B0604020202020204" pitchFamily="34" charset="0"/>
                          <a:cs typeface="Arial" panose="020B0604020202020204" pitchFamily="34" charset="0"/>
                        </a:rPr>
                        <a:t>15:05 </a:t>
                      </a:r>
                    </a:p>
                  </a:txBody>
                  <a:tcPr marL="0" marR="0" marT="21600" marB="216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9593136"/>
                  </a:ext>
                </a:extLst>
              </a:tr>
              <a:tr h="26438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200" b="0" dirty="0">
                          <a:solidFill>
                            <a:schemeClr val="bg1"/>
                          </a:solidFill>
                          <a:latin typeface="Arial" panose="020B0604020202020204" pitchFamily="34" charset="0"/>
                          <a:cs typeface="Arial" panose="020B0604020202020204" pitchFamily="34" charset="0"/>
                        </a:rPr>
                        <a:t>Annual Accounts </a:t>
                      </a:r>
                    </a:p>
                  </a:txBody>
                  <a:tcPr marL="0" marR="0" marT="21600" marB="216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b="0" dirty="0">
                          <a:solidFill>
                            <a:schemeClr val="bg1"/>
                          </a:solidFill>
                          <a:latin typeface="Arial" panose="020B0604020202020204" pitchFamily="34" charset="0"/>
                          <a:cs typeface="Arial" panose="020B0604020202020204" pitchFamily="34" charset="0"/>
                        </a:rPr>
                        <a:t>15.30</a:t>
                      </a:r>
                    </a:p>
                  </a:txBody>
                  <a:tcPr marL="0" marR="0" marT="21600" marB="216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438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200" b="0" dirty="0">
                          <a:solidFill>
                            <a:schemeClr val="bg1"/>
                          </a:solidFill>
                          <a:latin typeface="Arial" panose="020B0604020202020204" pitchFamily="34" charset="0"/>
                          <a:cs typeface="Arial" panose="020B0604020202020204" pitchFamily="34" charset="0"/>
                        </a:rPr>
                        <a:t>Council of Governors: Membership</a:t>
                      </a:r>
                    </a:p>
                  </a:txBody>
                  <a:tcPr marL="0" marR="0" marT="21600" marB="216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b="0" dirty="0">
                          <a:solidFill>
                            <a:schemeClr val="bg1"/>
                          </a:solidFill>
                          <a:latin typeface="Arial" panose="020B0604020202020204" pitchFamily="34" charset="0"/>
                          <a:cs typeface="Arial" panose="020B0604020202020204" pitchFamily="34" charset="0"/>
                        </a:rPr>
                        <a:t>15.40</a:t>
                      </a:r>
                    </a:p>
                  </a:txBody>
                  <a:tcPr marL="0" marR="0" marT="21600" marB="216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438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dirty="0">
                          <a:solidFill>
                            <a:schemeClr val="bg1"/>
                          </a:solidFill>
                          <a:latin typeface="Arial" panose="020B0604020202020204" pitchFamily="34" charset="0"/>
                          <a:cs typeface="Arial" panose="020B0604020202020204" pitchFamily="34" charset="0"/>
                        </a:rPr>
                        <a:t>Council of Governors: Report </a:t>
                      </a:r>
                    </a:p>
                  </a:txBody>
                  <a:tcPr marL="0" marR="0" marT="21600" marB="216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GB" sz="1200" b="0" dirty="0">
                          <a:solidFill>
                            <a:schemeClr val="bg1"/>
                          </a:solidFill>
                          <a:latin typeface="Arial" panose="020B0604020202020204" pitchFamily="34" charset="0"/>
                          <a:cs typeface="Arial" panose="020B0604020202020204" pitchFamily="34" charset="0"/>
                        </a:rPr>
                        <a:t>15:50</a:t>
                      </a:r>
                    </a:p>
                  </a:txBody>
                  <a:tcPr marL="0" marR="0" marT="21600" marB="216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9960887"/>
                  </a:ext>
                </a:extLst>
              </a:tr>
              <a:tr h="264384">
                <a:tc>
                  <a:txBody>
                    <a:bodyPr/>
                    <a:lstStyle/>
                    <a:p>
                      <a:r>
                        <a:rPr lang="en-GB" sz="1200" b="0" dirty="0">
                          <a:solidFill>
                            <a:schemeClr val="bg1"/>
                          </a:solidFill>
                          <a:latin typeface="Arial" panose="020B0604020202020204" pitchFamily="34" charset="0"/>
                          <a:cs typeface="Arial" panose="020B0604020202020204" pitchFamily="34" charset="0"/>
                        </a:rPr>
                        <a:t>Public Questions</a:t>
                      </a:r>
                    </a:p>
                  </a:txBody>
                  <a:tcPr marL="0" marR="0" marT="21600" marB="216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GB" sz="1200" b="0" dirty="0">
                          <a:solidFill>
                            <a:schemeClr val="bg1"/>
                          </a:solidFill>
                          <a:latin typeface="Arial" panose="020B0604020202020204" pitchFamily="34" charset="0"/>
                          <a:cs typeface="Arial" panose="020B0604020202020204" pitchFamily="34" charset="0"/>
                        </a:rPr>
                        <a:t>16:00</a:t>
                      </a:r>
                    </a:p>
                  </a:txBody>
                  <a:tcPr marL="0" marR="0" marT="21600" marB="216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4384">
                <a:tc>
                  <a:txBody>
                    <a:bodyPr/>
                    <a:lstStyle/>
                    <a:p>
                      <a:r>
                        <a:rPr lang="en-GB" sz="1200" b="0" dirty="0">
                          <a:solidFill>
                            <a:schemeClr val="bg1"/>
                          </a:solidFill>
                          <a:latin typeface="Arial" panose="020B0604020202020204" pitchFamily="34" charset="0"/>
                          <a:cs typeface="Arial" panose="020B0604020202020204" pitchFamily="34" charset="0"/>
                        </a:rPr>
                        <a:t>Close</a:t>
                      </a:r>
                    </a:p>
                  </a:txBody>
                  <a:tcPr marL="0" marR="0" marT="21600" marB="216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GB" sz="1200" b="0">
                          <a:solidFill>
                            <a:schemeClr val="bg1"/>
                          </a:solidFill>
                          <a:latin typeface="Arial" panose="020B0604020202020204" pitchFamily="34" charset="0"/>
                          <a:cs typeface="Arial" panose="020B0604020202020204" pitchFamily="34" charset="0"/>
                        </a:rPr>
                        <a:t>16:45</a:t>
                      </a:r>
                      <a:endParaRPr lang="en-GB" sz="1200" b="0" dirty="0">
                        <a:solidFill>
                          <a:schemeClr val="bg1"/>
                        </a:solidFill>
                        <a:latin typeface="Arial" panose="020B0604020202020204" pitchFamily="34" charset="0"/>
                        <a:cs typeface="Arial" panose="020B0604020202020204" pitchFamily="34" charset="0"/>
                      </a:endParaRPr>
                    </a:p>
                  </a:txBody>
                  <a:tcPr marL="0" marR="0" marT="21600" marB="216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5109914"/>
                  </a:ext>
                </a:extLst>
              </a:tr>
            </a:tbl>
          </a:graphicData>
        </a:graphic>
      </p:graphicFrame>
      <p:sp>
        <p:nvSpPr>
          <p:cNvPr id="7" name="Title 1">
            <a:extLst>
              <a:ext uri="{FF2B5EF4-FFF2-40B4-BE49-F238E27FC236}">
                <a16:creationId xmlns:a16="http://schemas.microsoft.com/office/drawing/2014/main" id="{D8586F86-E6F8-4D2A-B0B4-048F8699EA4C}"/>
              </a:ext>
            </a:extLst>
          </p:cNvPr>
          <p:cNvSpPr txBox="1">
            <a:spLocks/>
          </p:cNvSpPr>
          <p:nvPr/>
        </p:nvSpPr>
        <p:spPr>
          <a:xfrm>
            <a:off x="467544" y="790600"/>
            <a:ext cx="2736304" cy="1323439"/>
          </a:xfrm>
          <a:prstGeom prst="rect">
            <a:avLst/>
          </a:prstGeom>
        </p:spPr>
        <p:txBody>
          <a:bodyPr vert="horz" wrap="square" lIns="0" tIns="0" rIns="0" bIns="0" rtlCol="0" anchor="t">
            <a:noAutofit/>
          </a:bodyPr>
          <a:lstStyle>
            <a:lvl1pPr algn="l" defTabSz="685800" rtl="0" eaLnBrk="1" latinLnBrk="0" hangingPunct="1">
              <a:spcBef>
                <a:spcPct val="0"/>
              </a:spcBef>
              <a:buNone/>
              <a:defRPr sz="3300" kern="1200">
                <a:solidFill>
                  <a:schemeClr val="bg1"/>
                </a:solidFill>
                <a:latin typeface="Frutiger LT Std 45 Light" pitchFamily="34" charset="0"/>
                <a:ea typeface="+mj-ea"/>
                <a:cs typeface="Arial" panose="020B0604020202020204" pitchFamily="34" charset="0"/>
              </a:defRPr>
            </a:lvl1pPr>
          </a:lstStyle>
          <a:p>
            <a:pPr>
              <a:spcAft>
                <a:spcPts val="2400"/>
              </a:spcAft>
            </a:pPr>
            <a:r>
              <a:rPr lang="en-GB" sz="4800" b="1" spc="-75" dirty="0">
                <a:latin typeface="Arial" panose="020B0604020202020204" pitchFamily="34" charset="0"/>
              </a:rPr>
              <a:t>Agenda</a:t>
            </a:r>
            <a:r>
              <a:rPr lang="en-GB" sz="4800" b="1" spc="-75" dirty="0">
                <a:solidFill>
                  <a:schemeClr val="tx1"/>
                </a:solidFill>
                <a:latin typeface="Arial" panose="020B0604020202020204" pitchFamily="34" charset="0"/>
              </a:rPr>
              <a:t> </a:t>
            </a:r>
            <a:r>
              <a:rPr lang="en-GB" sz="1800" dirty="0">
                <a:solidFill>
                  <a:schemeClr val="tx1"/>
                </a:solidFill>
              </a:rPr>
              <a:t>						 </a:t>
            </a:r>
          </a:p>
          <a:p>
            <a:pPr>
              <a:spcAft>
                <a:spcPts val="2400"/>
              </a:spcAft>
            </a:pPr>
            <a:endParaRPr lang="en-GB" sz="1800" dirty="0"/>
          </a:p>
        </p:txBody>
      </p:sp>
    </p:spTree>
    <p:extLst>
      <p:ext uri="{BB962C8B-B14F-4D97-AF65-F5344CB8AC3E}">
        <p14:creationId xmlns:p14="http://schemas.microsoft.com/office/powerpoint/2010/main" val="947569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3BFD1EE-1F75-43A6-829F-5A24A2C23A7D}"/>
              </a:ext>
            </a:extLst>
          </p:cNvPr>
          <p:cNvSpPr txBox="1">
            <a:spLocks/>
          </p:cNvSpPr>
          <p:nvPr/>
        </p:nvSpPr>
        <p:spPr>
          <a:xfrm>
            <a:off x="467544" y="787397"/>
            <a:ext cx="7992888" cy="1784353"/>
          </a:xfrm>
          <a:prstGeom prst="rect">
            <a:avLst/>
          </a:prstGeom>
        </p:spPr>
        <p:txBody>
          <a:bodyPr vert="horz" lIns="0" tIns="0" rIns="0" bIns="0" rtlCol="0" anchor="t">
            <a:noAutofit/>
          </a:bodyPr>
          <a:lstStyle>
            <a:lvl1pPr algn="l" defTabSz="685800" rtl="0" eaLnBrk="1" latinLnBrk="0" hangingPunct="1">
              <a:spcBef>
                <a:spcPct val="0"/>
              </a:spcBef>
              <a:buNone/>
              <a:defRPr sz="3300" kern="1200">
                <a:solidFill>
                  <a:schemeClr val="bg1"/>
                </a:solidFill>
                <a:latin typeface="Frutiger LT Std 45 Light" pitchFamily="34" charset="0"/>
                <a:ea typeface="+mj-ea"/>
                <a:cs typeface="Arial" panose="020B0604020202020204" pitchFamily="34" charset="0"/>
              </a:defRPr>
            </a:lvl1pPr>
          </a:lstStyle>
          <a:p>
            <a:pPr>
              <a:spcAft>
                <a:spcPts val="3600"/>
              </a:spcAft>
            </a:pPr>
            <a:r>
              <a:rPr lang="en-GB" sz="4800" b="1" spc="-30" dirty="0">
                <a:latin typeface="Arial" panose="020B0604020202020204" pitchFamily="34" charset="0"/>
              </a:rPr>
              <a:t>House etiquette: </a:t>
            </a:r>
            <a:br>
              <a:rPr lang="en-GB" sz="4800" b="1" spc="-30" dirty="0">
                <a:latin typeface="Arial" panose="020B0604020202020204" pitchFamily="34" charset="0"/>
              </a:rPr>
            </a:br>
            <a:r>
              <a:rPr lang="en-GB" sz="4800" b="1" spc="-30" dirty="0">
                <a:latin typeface="Arial" panose="020B0604020202020204" pitchFamily="34" charset="0"/>
              </a:rPr>
              <a:t>Questions and Answers</a:t>
            </a:r>
          </a:p>
          <a:p>
            <a:pPr>
              <a:spcAft>
                <a:spcPts val="3600"/>
              </a:spcAft>
            </a:pPr>
            <a:r>
              <a:rPr lang="en-GB" sz="2400" dirty="0">
                <a:latin typeface="Arial" panose="020B0604020202020204" pitchFamily="34" charset="0"/>
              </a:rPr>
              <a:t>If you wish to submit a question please type </a:t>
            </a:r>
            <a:r>
              <a:rPr lang="en-GB" sz="2400" dirty="0" err="1">
                <a:latin typeface="Arial" panose="020B0604020202020204" pitchFamily="34" charset="0"/>
              </a:rPr>
              <a:t>Sli.Do</a:t>
            </a:r>
            <a:r>
              <a:rPr lang="en-GB" sz="2400" dirty="0">
                <a:latin typeface="Arial" panose="020B0604020202020204" pitchFamily="34" charset="0"/>
              </a:rPr>
              <a:t> into your browser address bar and enter event code #</a:t>
            </a:r>
            <a:r>
              <a:rPr lang="en-GB" sz="2400" dirty="0">
                <a:effectLst/>
                <a:latin typeface="Arial" panose="020B0604020202020204" pitchFamily="34" charset="0"/>
                <a:ea typeface="Calibri" panose="020F0502020204030204" pitchFamily="34" charset="0"/>
              </a:rPr>
              <a:t>1070042</a:t>
            </a:r>
            <a:br>
              <a:rPr lang="en-GB" sz="4800" b="1" spc="-30" dirty="0">
                <a:latin typeface="Arial" panose="020B0604020202020204" pitchFamily="34" charset="0"/>
              </a:rPr>
            </a:br>
            <a:endParaRPr lang="en-GB" sz="1800" spc="-30" dirty="0">
              <a:latin typeface="Arial" panose="020B0604020202020204" pitchFamily="34" charset="0"/>
            </a:endParaRPr>
          </a:p>
        </p:txBody>
      </p:sp>
    </p:spTree>
    <p:extLst>
      <p:ext uri="{BB962C8B-B14F-4D97-AF65-F5344CB8AC3E}">
        <p14:creationId xmlns:p14="http://schemas.microsoft.com/office/powerpoint/2010/main" val="16003881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71550"/>
            <a:ext cx="8229600" cy="1602178"/>
          </a:xfrm>
        </p:spPr>
        <p:txBody>
          <a:bodyPr anchor="t">
            <a:noAutofit/>
          </a:bodyPr>
          <a:lstStyle/>
          <a:p>
            <a:pPr>
              <a:spcAft>
                <a:spcPts val="2400"/>
              </a:spcAft>
            </a:pPr>
            <a:r>
              <a:rPr lang="en-GB" sz="4800" b="1" spc="-75" dirty="0">
                <a:latin typeface="Arial" panose="020B0604020202020204" pitchFamily="34" charset="0"/>
              </a:rPr>
              <a:t>Annual Report</a:t>
            </a:r>
            <a:br>
              <a:rPr lang="en-GB" sz="4800" b="1" spc="-75" dirty="0"/>
            </a:br>
            <a:r>
              <a:rPr lang="en-GB" sz="1800" b="1" dirty="0">
                <a:latin typeface="Arial" panose="020B0604020202020204" pitchFamily="34" charset="0"/>
              </a:rPr>
              <a:t>Deborah Lee</a:t>
            </a:r>
            <a:br>
              <a:rPr lang="en-GB" sz="1800" dirty="0">
                <a:latin typeface="Arial" panose="020B0604020202020204" pitchFamily="34" charset="0"/>
              </a:rPr>
            </a:br>
            <a:r>
              <a:rPr lang="en-GB" sz="1800" dirty="0">
                <a:latin typeface="Arial" panose="020B0604020202020204" pitchFamily="34" charset="0"/>
              </a:rPr>
              <a:t>Chief Executive</a:t>
            </a:r>
          </a:p>
        </p:txBody>
      </p:sp>
    </p:spTree>
    <p:extLst>
      <p:ext uri="{BB962C8B-B14F-4D97-AF65-F5344CB8AC3E}">
        <p14:creationId xmlns:p14="http://schemas.microsoft.com/office/powerpoint/2010/main" val="4041966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31640" y="441372"/>
            <a:ext cx="6172200" cy="432048"/>
          </a:xfrm>
          <a:prstGeom prst="rect">
            <a:avLst/>
          </a:prstGeom>
        </p:spPr>
        <p:txBody>
          <a:bodyPr vert="horz" lIns="0" tIns="34290" rIns="68580" bIns="34290" rtlCol="0" anchor="ctr">
            <a:normAutofit fontScale="82500" lnSpcReduction="20000"/>
          </a:bodyPr>
          <a:lstStyle>
            <a:lvl1pPr algn="l" defTabSz="914400" rtl="0" eaLnBrk="1" latinLnBrk="0" hangingPunct="1">
              <a:spcBef>
                <a:spcPct val="0"/>
              </a:spcBef>
              <a:buNone/>
              <a:defRPr sz="4400" kern="1200">
                <a:solidFill>
                  <a:schemeClr val="tx1"/>
                </a:solidFill>
                <a:latin typeface="Frutiger LT Std 45 Light" pitchFamily="34" charset="0"/>
                <a:ea typeface="+mj-ea"/>
                <a:cs typeface="Arial" panose="020B0604020202020204" pitchFamily="34" charset="0"/>
              </a:defRPr>
            </a:lvl1pPr>
          </a:lstStyle>
          <a:p>
            <a:endParaRPr lang="en-GB" sz="3300" b="1" spc="-150" dirty="0">
              <a:solidFill>
                <a:srgbClr val="1A69B1"/>
              </a:solidFill>
            </a:endParaRPr>
          </a:p>
        </p:txBody>
      </p:sp>
      <p:sp>
        <p:nvSpPr>
          <p:cNvPr id="6" name="Content Placeholder 2"/>
          <p:cNvSpPr>
            <a:spLocks noGrp="1"/>
          </p:cNvSpPr>
          <p:nvPr>
            <p:ph idx="1"/>
          </p:nvPr>
        </p:nvSpPr>
        <p:spPr/>
        <p:txBody>
          <a:bodyPr/>
          <a:lstStyle/>
          <a:p>
            <a:pPr lvl="0"/>
            <a:r>
              <a:rPr lang="en-GB" sz="1600" dirty="0"/>
              <a:t>One of the most challenging years in the NHS’s 75 year history - the challenges have changed but they have not diminished</a:t>
            </a:r>
          </a:p>
          <a:p>
            <a:pPr lvl="0"/>
            <a:r>
              <a:rPr lang="en-GB" sz="1600" dirty="0"/>
              <a:t>It continues to be a privilege to lead the Trust and serve the people of Gloucestershire despite the very significant challenges ahead, and not least those recently highlighted by the Care Quality Commission (CQC)</a:t>
            </a:r>
          </a:p>
          <a:p>
            <a:pPr lvl="0"/>
            <a:r>
              <a:rPr lang="en-GB" sz="1600" dirty="0"/>
              <a:t>I remain in awe of the skills, compassion and dedication of my colleagues at Gloucestershire Hospitals – they are our most precious resource</a:t>
            </a:r>
          </a:p>
          <a:p>
            <a:pPr lvl="0"/>
            <a:r>
              <a:rPr lang="en-GB" sz="1600" dirty="0"/>
              <a:t>Our relationships with system partners continue to develop with increasing evidence of the benefits of these partnerships for patients and communities</a:t>
            </a:r>
          </a:p>
          <a:p>
            <a:pPr lvl="0"/>
            <a:r>
              <a:rPr lang="en-GB" sz="1600" dirty="0"/>
              <a:t>Our relationships with our communities have never been more important</a:t>
            </a:r>
          </a:p>
          <a:p>
            <a:pPr marL="0" lvl="0" indent="0">
              <a:buNone/>
            </a:pPr>
            <a:endParaRPr lang="en-GB" dirty="0"/>
          </a:p>
        </p:txBody>
      </p:sp>
      <p:sp>
        <p:nvSpPr>
          <p:cNvPr id="2" name="Title 1">
            <a:extLst>
              <a:ext uri="{FF2B5EF4-FFF2-40B4-BE49-F238E27FC236}">
                <a16:creationId xmlns:a16="http://schemas.microsoft.com/office/drawing/2014/main" id="{B681B9AA-9FF7-4FB4-ADC3-09648133EFF3}"/>
              </a:ext>
            </a:extLst>
          </p:cNvPr>
          <p:cNvSpPr>
            <a:spLocks noGrp="1"/>
          </p:cNvSpPr>
          <p:nvPr>
            <p:ph type="title"/>
          </p:nvPr>
        </p:nvSpPr>
        <p:spPr/>
        <p:txBody>
          <a:bodyPr>
            <a:noAutofit/>
          </a:bodyPr>
          <a:lstStyle/>
          <a:p>
            <a:r>
              <a:rPr lang="en-GB">
                <a:solidFill>
                  <a:srgbClr val="005EB8"/>
                </a:solidFill>
                <a:latin typeface="Arial" panose="020B0604020202020204" pitchFamily="34" charset="0"/>
              </a:rPr>
              <a:t>Reflections on last year</a:t>
            </a:r>
            <a:endParaRPr lang="en-GB" dirty="0">
              <a:solidFill>
                <a:srgbClr val="005EB8"/>
              </a:solidFill>
              <a:latin typeface="Arial" panose="020B0604020202020204" pitchFamily="34" charset="0"/>
            </a:endParaRPr>
          </a:p>
        </p:txBody>
      </p:sp>
    </p:spTree>
    <p:extLst>
      <p:ext uri="{BB962C8B-B14F-4D97-AF65-F5344CB8AC3E}">
        <p14:creationId xmlns:p14="http://schemas.microsoft.com/office/powerpoint/2010/main" val="3367141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23528" y="1275606"/>
            <a:ext cx="6624736" cy="3600400"/>
          </a:xfrm>
        </p:spPr>
        <p:txBody>
          <a:bodyPr/>
          <a:lstStyle/>
          <a:p>
            <a:pPr>
              <a:spcAft>
                <a:spcPts val="500"/>
              </a:spcAft>
            </a:pPr>
            <a:r>
              <a:rPr lang="en-GB" sz="1400" dirty="0"/>
              <a:t>The first patients benefitting from our £100m-plus capital investment to deliver two centres of excellence </a:t>
            </a:r>
          </a:p>
          <a:p>
            <a:pPr>
              <a:spcAft>
                <a:spcPts val="500"/>
              </a:spcAft>
            </a:pPr>
            <a:r>
              <a:rPr lang="en-GB" sz="1400" dirty="0"/>
              <a:t>Our surgeons have become the first in Europe to adopt pioneering next generation robotic surgery </a:t>
            </a:r>
          </a:p>
          <a:p>
            <a:pPr>
              <a:spcAft>
                <a:spcPts val="500"/>
              </a:spcAft>
            </a:pPr>
            <a:r>
              <a:rPr lang="en-GB" sz="1400" dirty="0"/>
              <a:t>The Trust continued to deliver more elective surgery and cancer care than any other Trust in the Region resulting in fewer patients waiting than any other Trust in the Region</a:t>
            </a:r>
          </a:p>
          <a:p>
            <a:pPr>
              <a:spcAft>
                <a:spcPts val="500"/>
              </a:spcAft>
            </a:pPr>
            <a:r>
              <a:rPr lang="en-GB" sz="1400" dirty="0"/>
              <a:t>The Trust achieved 7/9 cancer standards including 92.8% (24,672) of patients with suspected cancer being seen within 14 days of referral and exceeding the newly introduced Faster Diagnosis Standard</a:t>
            </a:r>
          </a:p>
          <a:p>
            <a:pPr>
              <a:spcAft>
                <a:spcPts val="500"/>
              </a:spcAft>
            </a:pPr>
            <a:r>
              <a:rPr lang="en-GB" sz="1400" dirty="0"/>
              <a:t>We received our best ever score in the National Cancer Experience Survey with patients rating us 9.1 out of 10: making us one of the best in the country </a:t>
            </a:r>
          </a:p>
          <a:p>
            <a:pPr>
              <a:spcAft>
                <a:spcPts val="500"/>
              </a:spcAft>
            </a:pPr>
            <a:r>
              <a:rPr lang="en-GB" sz="1400" dirty="0"/>
              <a:t>We launched our first Green Plan and secured £24m of funding from the Government’s Decarbonisation Fund and are </a:t>
            </a:r>
            <a:r>
              <a:rPr lang="en-GB" sz="1400" dirty="0">
                <a:effectLst/>
                <a:ea typeface="Calibri" panose="020F0502020204030204" pitchFamily="34" charset="0"/>
              </a:rPr>
              <a:t>making huge strides towards achieving net zero by 2040 </a:t>
            </a:r>
          </a:p>
          <a:p>
            <a:pPr marL="0" indent="0">
              <a:spcAft>
                <a:spcPts val="500"/>
              </a:spcAft>
              <a:buNone/>
            </a:pPr>
            <a:endParaRPr lang="en-GB" sz="1400" dirty="0"/>
          </a:p>
          <a:p>
            <a:pPr marL="0" indent="0">
              <a:buNone/>
            </a:pPr>
            <a:endParaRPr lang="en-GB" dirty="0"/>
          </a:p>
          <a:p>
            <a:endParaRPr lang="en-GB" dirty="0"/>
          </a:p>
          <a:p>
            <a:endParaRPr lang="en-GB" dirty="0"/>
          </a:p>
        </p:txBody>
      </p:sp>
      <p:sp>
        <p:nvSpPr>
          <p:cNvPr id="2" name="Title 1">
            <a:extLst>
              <a:ext uri="{FF2B5EF4-FFF2-40B4-BE49-F238E27FC236}">
                <a16:creationId xmlns:a16="http://schemas.microsoft.com/office/drawing/2014/main" id="{E7E8E7C0-7920-4D45-A7F4-FE4398043F7F}"/>
              </a:ext>
            </a:extLst>
          </p:cNvPr>
          <p:cNvSpPr>
            <a:spLocks noGrp="1"/>
          </p:cNvSpPr>
          <p:nvPr>
            <p:ph type="title"/>
          </p:nvPr>
        </p:nvSpPr>
        <p:spPr/>
        <p:txBody>
          <a:bodyPr>
            <a:noAutofit/>
          </a:bodyPr>
          <a:lstStyle/>
          <a:p>
            <a:r>
              <a:rPr lang="en-GB" sz="2800" dirty="0">
                <a:solidFill>
                  <a:srgbClr val="005EB8"/>
                </a:solidFill>
                <a:latin typeface="Arial" panose="020B0604020202020204" pitchFamily="34" charset="0"/>
              </a:rPr>
              <a:t>Some of the highlights from 2021/22</a:t>
            </a:r>
          </a:p>
        </p:txBody>
      </p:sp>
      <p:sp>
        <p:nvSpPr>
          <p:cNvPr id="7" name="Title 1">
            <a:extLst>
              <a:ext uri="{FF2B5EF4-FFF2-40B4-BE49-F238E27FC236}">
                <a16:creationId xmlns:a16="http://schemas.microsoft.com/office/drawing/2014/main" id="{4D9B28FF-EBFB-44C1-B59D-FE285FEEF2D1}"/>
              </a:ext>
            </a:extLst>
          </p:cNvPr>
          <p:cNvSpPr txBox="1">
            <a:spLocks/>
          </p:cNvSpPr>
          <p:nvPr/>
        </p:nvSpPr>
        <p:spPr>
          <a:xfrm>
            <a:off x="496490" y="1178964"/>
            <a:ext cx="6172200" cy="273146"/>
          </a:xfrm>
          <a:prstGeom prst="rect">
            <a:avLst/>
          </a:prstGeom>
        </p:spPr>
        <p:txBody>
          <a:bodyPr vert="horz" lIns="0" tIns="34290" rIns="68580" bIns="34290" rtlCol="0" anchor="ctr">
            <a:noAutofit/>
          </a:bodyPr>
          <a:lstStyle>
            <a:lvl1pPr algn="l" defTabSz="914400" rtl="0" eaLnBrk="1" latinLnBrk="0" hangingPunct="1">
              <a:spcBef>
                <a:spcPct val="0"/>
              </a:spcBef>
              <a:buNone/>
              <a:defRPr sz="4000" b="1" kern="1200" spc="-150">
                <a:solidFill>
                  <a:srgbClr val="1A69B1"/>
                </a:solidFill>
                <a:latin typeface="Frutiger LT Std 45 Light" pitchFamily="34" charset="0"/>
                <a:ea typeface="+mj-ea"/>
                <a:cs typeface="Arial" panose="020B0604020202020204" pitchFamily="34" charset="0"/>
              </a:defRPr>
            </a:lvl1pPr>
          </a:lstStyle>
          <a:p>
            <a:endParaRPr lang="en-GB" sz="3000" dirty="0"/>
          </a:p>
        </p:txBody>
      </p:sp>
      <p:sp>
        <p:nvSpPr>
          <p:cNvPr id="5" name="Oval 4">
            <a:extLst>
              <a:ext uri="{FF2B5EF4-FFF2-40B4-BE49-F238E27FC236}">
                <a16:creationId xmlns:a16="http://schemas.microsoft.com/office/drawing/2014/main" id="{C71E7EC4-F5CC-4D75-AB16-F80CC29DAEE2}"/>
              </a:ext>
            </a:extLst>
          </p:cNvPr>
          <p:cNvSpPr/>
          <p:nvPr/>
        </p:nvSpPr>
        <p:spPr>
          <a:xfrm>
            <a:off x="6992030" y="595335"/>
            <a:ext cx="2102024" cy="1976415"/>
          </a:xfrm>
          <a:prstGeom prst="ellipse">
            <a:avLst/>
          </a:prstGeom>
          <a:solidFill>
            <a:srgbClr val="AE257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4290" rIns="0" bIns="34290" rtlCol="0" anchor="ctr"/>
          <a:lstStyle/>
          <a:p>
            <a:pPr algn="ctr">
              <a:spcAft>
                <a:spcPts val="600"/>
              </a:spcAft>
            </a:pPr>
            <a:r>
              <a:rPr lang="en-GB" sz="3600" b="1" dirty="0">
                <a:solidFill>
                  <a:prstClr val="white"/>
                </a:solidFill>
                <a:latin typeface="Arial" panose="020B0604020202020204" pitchFamily="34" charset="0"/>
                <a:cs typeface="Arial" panose="020B0604020202020204" pitchFamily="34" charset="0"/>
              </a:rPr>
              <a:t>3,061</a:t>
            </a:r>
            <a:br>
              <a:rPr lang="en-GB" sz="3200" b="1" dirty="0">
                <a:solidFill>
                  <a:prstClr val="white"/>
                </a:solidFill>
                <a:latin typeface="Arial" panose="020B0604020202020204" pitchFamily="34" charset="0"/>
                <a:cs typeface="Arial" panose="020B0604020202020204" pitchFamily="34" charset="0"/>
              </a:rPr>
            </a:br>
            <a:r>
              <a:rPr lang="en-GB" sz="1000" b="1" dirty="0">
                <a:solidFill>
                  <a:prstClr val="white"/>
                </a:solidFill>
                <a:latin typeface="Arial" panose="020B0604020202020204" pitchFamily="34" charset="0"/>
                <a:cs typeface="Arial" panose="020B0604020202020204" pitchFamily="34" charset="0"/>
              </a:rPr>
              <a:t>Patients waiting more </a:t>
            </a:r>
            <a:br>
              <a:rPr lang="en-GB" sz="1000" b="1" dirty="0">
                <a:solidFill>
                  <a:prstClr val="white"/>
                </a:solidFill>
                <a:latin typeface="Arial" panose="020B0604020202020204" pitchFamily="34" charset="0"/>
                <a:cs typeface="Arial" panose="020B0604020202020204" pitchFamily="34" charset="0"/>
              </a:rPr>
            </a:br>
            <a:r>
              <a:rPr lang="en-GB" sz="1000" b="1" dirty="0">
                <a:solidFill>
                  <a:prstClr val="white"/>
                </a:solidFill>
                <a:latin typeface="Arial" panose="020B0604020202020204" pitchFamily="34" charset="0"/>
                <a:cs typeface="Arial" panose="020B0604020202020204" pitchFamily="34" charset="0"/>
              </a:rPr>
              <a:t>than 52 weeks at the </a:t>
            </a:r>
            <a:br>
              <a:rPr lang="en-GB" sz="1000" b="1" dirty="0">
                <a:solidFill>
                  <a:prstClr val="white"/>
                </a:solidFill>
                <a:latin typeface="Arial" panose="020B0604020202020204" pitchFamily="34" charset="0"/>
                <a:cs typeface="Arial" panose="020B0604020202020204" pitchFamily="34" charset="0"/>
              </a:rPr>
            </a:br>
            <a:r>
              <a:rPr lang="en-GB" sz="1000" b="1" dirty="0">
                <a:solidFill>
                  <a:prstClr val="white"/>
                </a:solidFill>
                <a:latin typeface="Arial" panose="020B0604020202020204" pitchFamily="34" charset="0"/>
                <a:cs typeface="Arial" panose="020B0604020202020204" pitchFamily="34" charset="0"/>
              </a:rPr>
              <a:t>end of March 2021</a:t>
            </a:r>
            <a:endParaRPr lang="en-GB" sz="1600" b="1" dirty="0">
              <a:solidFill>
                <a:prstClr val="white"/>
              </a:solidFill>
              <a:latin typeface="Arial" panose="020B0604020202020204" pitchFamily="34" charset="0"/>
              <a:cs typeface="Arial" panose="020B0604020202020204" pitchFamily="34" charset="0"/>
            </a:endParaRPr>
          </a:p>
        </p:txBody>
      </p:sp>
      <p:sp>
        <p:nvSpPr>
          <p:cNvPr id="8" name="Arrow: Chevron 7">
            <a:extLst>
              <a:ext uri="{FF2B5EF4-FFF2-40B4-BE49-F238E27FC236}">
                <a16:creationId xmlns:a16="http://schemas.microsoft.com/office/drawing/2014/main" id="{7DA0DA4A-FB98-4410-B15E-BC236B2071F7}"/>
              </a:ext>
            </a:extLst>
          </p:cNvPr>
          <p:cNvSpPr/>
          <p:nvPr/>
        </p:nvSpPr>
        <p:spPr>
          <a:xfrm rot="5400000">
            <a:off x="8005213" y="2546721"/>
            <a:ext cx="175907" cy="570684"/>
          </a:xfrm>
          <a:prstGeom prst="chevron">
            <a:avLst>
              <a:gd name="adj" fmla="val 80020"/>
            </a:avLst>
          </a:prstGeom>
          <a:solidFill>
            <a:srgbClr val="7C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Oval 8">
            <a:extLst>
              <a:ext uri="{FF2B5EF4-FFF2-40B4-BE49-F238E27FC236}">
                <a16:creationId xmlns:a16="http://schemas.microsoft.com/office/drawing/2014/main" id="{9369073B-BEDE-472D-89B6-64B012F1EDC8}"/>
              </a:ext>
            </a:extLst>
          </p:cNvPr>
          <p:cNvSpPr/>
          <p:nvPr/>
        </p:nvSpPr>
        <p:spPr>
          <a:xfrm>
            <a:off x="7377659" y="3075806"/>
            <a:ext cx="1431013" cy="1486615"/>
          </a:xfrm>
          <a:prstGeom prst="ellipse">
            <a:avLst/>
          </a:prstGeom>
          <a:noFill/>
          <a:ln>
            <a:solidFill>
              <a:srgbClr val="AE2573"/>
            </a:solidFill>
          </a:ln>
        </p:spPr>
        <p:style>
          <a:lnRef idx="2">
            <a:schemeClr val="accent1">
              <a:shade val="50000"/>
            </a:schemeClr>
          </a:lnRef>
          <a:fillRef idx="1">
            <a:schemeClr val="accent1"/>
          </a:fillRef>
          <a:effectRef idx="0">
            <a:schemeClr val="accent1"/>
          </a:effectRef>
          <a:fontRef idx="minor">
            <a:schemeClr val="lt1"/>
          </a:fontRef>
        </p:style>
        <p:txBody>
          <a:bodyPr wrap="none" lIns="0" tIns="34290" rIns="0" bIns="34290" rtlCol="0" anchor="ctr"/>
          <a:lstStyle/>
          <a:p>
            <a:pPr algn="ctr">
              <a:spcAft>
                <a:spcPts val="600"/>
              </a:spcAft>
            </a:pPr>
            <a:r>
              <a:rPr lang="en-GB" sz="2400" b="1" dirty="0">
                <a:solidFill>
                  <a:srgbClr val="AE2573"/>
                </a:solidFill>
                <a:latin typeface="Arial" panose="020B0604020202020204" pitchFamily="34" charset="0"/>
                <a:cs typeface="Arial" panose="020B0604020202020204" pitchFamily="34" charset="0"/>
              </a:rPr>
              <a:t>1,125</a:t>
            </a:r>
            <a:br>
              <a:rPr lang="en-GB" sz="3200" b="1" dirty="0">
                <a:solidFill>
                  <a:srgbClr val="AE2573"/>
                </a:solidFill>
                <a:latin typeface="Arial" panose="020B0604020202020204" pitchFamily="34" charset="0"/>
                <a:cs typeface="Arial" panose="020B0604020202020204" pitchFamily="34" charset="0"/>
              </a:rPr>
            </a:br>
            <a:r>
              <a:rPr lang="en-GB" sz="1000" b="1" dirty="0">
                <a:solidFill>
                  <a:srgbClr val="AE2573"/>
                </a:solidFill>
                <a:latin typeface="Arial" panose="020B0604020202020204" pitchFamily="34" charset="0"/>
                <a:cs typeface="Arial" panose="020B0604020202020204" pitchFamily="34" charset="0"/>
              </a:rPr>
              <a:t>Patients waiting more </a:t>
            </a:r>
            <a:br>
              <a:rPr lang="en-GB" sz="1000" b="1" dirty="0">
                <a:solidFill>
                  <a:srgbClr val="AE2573"/>
                </a:solidFill>
                <a:latin typeface="Arial" panose="020B0604020202020204" pitchFamily="34" charset="0"/>
                <a:cs typeface="Arial" panose="020B0604020202020204" pitchFamily="34" charset="0"/>
              </a:rPr>
            </a:br>
            <a:r>
              <a:rPr lang="en-GB" sz="1000" b="1" dirty="0">
                <a:solidFill>
                  <a:srgbClr val="AE2573"/>
                </a:solidFill>
                <a:latin typeface="Arial" panose="020B0604020202020204" pitchFamily="34" charset="0"/>
                <a:cs typeface="Arial" panose="020B0604020202020204" pitchFamily="34" charset="0"/>
              </a:rPr>
              <a:t>than 52 weeks at the </a:t>
            </a:r>
            <a:br>
              <a:rPr lang="en-GB" sz="1000" b="1" dirty="0">
                <a:solidFill>
                  <a:srgbClr val="AE2573"/>
                </a:solidFill>
                <a:latin typeface="Arial" panose="020B0604020202020204" pitchFamily="34" charset="0"/>
                <a:cs typeface="Arial" panose="020B0604020202020204" pitchFamily="34" charset="0"/>
              </a:rPr>
            </a:br>
            <a:r>
              <a:rPr lang="en-GB" sz="1000" b="1" dirty="0">
                <a:solidFill>
                  <a:srgbClr val="AE2573"/>
                </a:solidFill>
                <a:latin typeface="Arial" panose="020B0604020202020204" pitchFamily="34" charset="0"/>
                <a:cs typeface="Arial" panose="020B0604020202020204" pitchFamily="34" charset="0"/>
              </a:rPr>
              <a:t>end of March 2022</a:t>
            </a:r>
            <a:endParaRPr lang="en-GB" sz="1600" b="1" dirty="0">
              <a:solidFill>
                <a:srgbClr val="AE25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2653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1178964"/>
            <a:ext cx="5832648" cy="3319017"/>
          </a:xfrm>
        </p:spPr>
        <p:txBody>
          <a:bodyPr/>
          <a:lstStyle/>
          <a:p>
            <a:pPr>
              <a:spcAft>
                <a:spcPts val="500"/>
              </a:spcAft>
            </a:pPr>
            <a:r>
              <a:rPr lang="en-GB" sz="1400" dirty="0"/>
              <a:t>The Trust took huge strides forward in digitalising our hospitals achieving Level 6: A digital hospital is a safer hospital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500"/>
              </a:spcAft>
            </a:pPr>
            <a:r>
              <a:rPr lang="en-GB" sz="1400" dirty="0">
                <a:effectLst/>
                <a:ea typeface="Calibri" panose="020F0502020204030204" pitchFamily="34" charset="0"/>
              </a:rPr>
              <a:t>Contributed to the vaccination programme in Gloucestershire resulting in more people receiving vaccines more quickly than anywhere else in the country </a:t>
            </a:r>
          </a:p>
          <a:p>
            <a:pPr>
              <a:spcAft>
                <a:spcPts val="500"/>
              </a:spcAft>
            </a:pPr>
            <a:r>
              <a:rPr lang="en-GB" sz="1400" dirty="0">
                <a:effectLst/>
                <a:ea typeface="Calibri" panose="020F0502020204030204" pitchFamily="34" charset="0"/>
              </a:rPr>
              <a:t>We recruited more patients into COVID public health studies/trials than any other </a:t>
            </a:r>
            <a:r>
              <a:rPr lang="en-GB" sz="1400" dirty="0">
                <a:ea typeface="Calibri" panose="020F0502020204030204" pitchFamily="34" charset="0"/>
              </a:rPr>
              <a:t>centre</a:t>
            </a:r>
          </a:p>
          <a:p>
            <a:pPr>
              <a:spcAft>
                <a:spcPts val="500"/>
              </a:spcAft>
            </a:pPr>
            <a:r>
              <a:rPr lang="en-GB" sz="1400" dirty="0">
                <a:effectLst/>
                <a:ea typeface="Calibri" panose="020F0502020204030204" pitchFamily="34" charset="0"/>
              </a:rPr>
              <a:t>The Trust has established a Professor of Nursing in conjunction with the University of Worcestershire and overseen the first in-take of medical students at the Three Counties Medical School </a:t>
            </a:r>
            <a:endParaRPr lang="en-GB" sz="1400" dirty="0">
              <a:ea typeface="Calibri" panose="020F0502020204030204" pitchFamily="34" charset="0"/>
            </a:endParaRPr>
          </a:p>
          <a:p>
            <a:pPr>
              <a:spcAft>
                <a:spcPts val="500"/>
              </a:spcAft>
            </a:pPr>
            <a:r>
              <a:rPr lang="en-GB" sz="1400" dirty="0">
                <a:effectLst/>
                <a:ea typeface="Calibri" panose="020F0502020204030204" pitchFamily="34" charset="0"/>
              </a:rPr>
              <a:t>We started work on our inaugural mental health strategy for staff, patients and their families </a:t>
            </a:r>
            <a:endParaRPr lang="en-GB" sz="1400" dirty="0">
              <a:ea typeface="Calibri" panose="020F0502020204030204" pitchFamily="34" charset="0"/>
            </a:endParaRPr>
          </a:p>
          <a:p>
            <a:pPr>
              <a:spcAft>
                <a:spcPts val="500"/>
              </a:spcAft>
            </a:pPr>
            <a:r>
              <a:rPr lang="en-GB" sz="1400" dirty="0">
                <a:effectLst/>
                <a:ea typeface="Calibri" panose="020F0502020204030204" pitchFamily="34" charset="0"/>
              </a:rPr>
              <a:t>Won or were shortlisted for scores of national or regional awards including both clinical and non-clinical teams and individuals </a:t>
            </a:r>
          </a:p>
          <a:p>
            <a:pPr>
              <a:spcAft>
                <a:spcPts val="500"/>
              </a:spcAft>
            </a:pPr>
            <a:r>
              <a:rPr lang="en-GB" sz="1400" dirty="0">
                <a:effectLst/>
                <a:ea typeface="Calibri" panose="020F0502020204030204" pitchFamily="34" charset="0"/>
              </a:rPr>
              <a:t>Delivered our financial plan and achieved a (small) financial surplus </a:t>
            </a:r>
          </a:p>
          <a:p>
            <a:pPr>
              <a:spcAft>
                <a:spcPts val="500"/>
              </a:spcAft>
            </a:pPr>
            <a:endParaRPr lang="en-GB" sz="1400" dirty="0">
              <a:effectLst/>
              <a:ea typeface="Calibri" panose="020F0502020204030204" pitchFamily="34" charset="0"/>
            </a:endParaRPr>
          </a:p>
          <a:p>
            <a:pPr marL="0" indent="0">
              <a:buNone/>
            </a:pPr>
            <a:endParaRPr lang="en-GB" dirty="0"/>
          </a:p>
          <a:p>
            <a:endParaRPr lang="en-GB" dirty="0"/>
          </a:p>
          <a:p>
            <a:endParaRPr lang="en-GB" dirty="0"/>
          </a:p>
        </p:txBody>
      </p:sp>
      <p:sp>
        <p:nvSpPr>
          <p:cNvPr id="2" name="Title 1">
            <a:extLst>
              <a:ext uri="{FF2B5EF4-FFF2-40B4-BE49-F238E27FC236}">
                <a16:creationId xmlns:a16="http://schemas.microsoft.com/office/drawing/2014/main" id="{E7E8E7C0-7920-4D45-A7F4-FE4398043F7F}"/>
              </a:ext>
            </a:extLst>
          </p:cNvPr>
          <p:cNvSpPr>
            <a:spLocks noGrp="1"/>
          </p:cNvSpPr>
          <p:nvPr>
            <p:ph type="title"/>
          </p:nvPr>
        </p:nvSpPr>
        <p:spPr/>
        <p:txBody>
          <a:bodyPr>
            <a:noAutofit/>
          </a:bodyPr>
          <a:lstStyle/>
          <a:p>
            <a:r>
              <a:rPr lang="en-GB" sz="2800" dirty="0">
                <a:latin typeface="Arial" panose="020B0604020202020204" pitchFamily="34" charset="0"/>
              </a:rPr>
              <a:t>Some of the highlights from 2021/22</a:t>
            </a:r>
          </a:p>
        </p:txBody>
      </p:sp>
      <p:sp>
        <p:nvSpPr>
          <p:cNvPr id="7" name="Title 1">
            <a:extLst>
              <a:ext uri="{FF2B5EF4-FFF2-40B4-BE49-F238E27FC236}">
                <a16:creationId xmlns:a16="http://schemas.microsoft.com/office/drawing/2014/main" id="{4D9B28FF-EBFB-44C1-B59D-FE285FEEF2D1}"/>
              </a:ext>
            </a:extLst>
          </p:cNvPr>
          <p:cNvSpPr txBox="1">
            <a:spLocks/>
          </p:cNvSpPr>
          <p:nvPr/>
        </p:nvSpPr>
        <p:spPr>
          <a:xfrm>
            <a:off x="496490" y="1178964"/>
            <a:ext cx="6172200" cy="273146"/>
          </a:xfrm>
          <a:prstGeom prst="rect">
            <a:avLst/>
          </a:prstGeom>
        </p:spPr>
        <p:txBody>
          <a:bodyPr vert="horz" lIns="0" tIns="34290" rIns="68580" bIns="34290" rtlCol="0" anchor="ctr">
            <a:noAutofit/>
          </a:bodyPr>
          <a:lstStyle>
            <a:lvl1pPr algn="l" defTabSz="914400" rtl="0" eaLnBrk="1" latinLnBrk="0" hangingPunct="1">
              <a:spcBef>
                <a:spcPct val="0"/>
              </a:spcBef>
              <a:buNone/>
              <a:defRPr sz="4000" b="1" kern="1200" spc="-150">
                <a:solidFill>
                  <a:srgbClr val="1A69B1"/>
                </a:solidFill>
                <a:latin typeface="Frutiger LT Std 45 Light" pitchFamily="34" charset="0"/>
                <a:ea typeface="+mj-ea"/>
                <a:cs typeface="Arial" panose="020B0604020202020204" pitchFamily="34" charset="0"/>
              </a:defRPr>
            </a:lvl1pPr>
          </a:lstStyle>
          <a:p>
            <a:endParaRPr lang="en-GB" sz="3000" dirty="0"/>
          </a:p>
        </p:txBody>
      </p:sp>
      <p:pic>
        <p:nvPicPr>
          <p:cNvPr id="8" name="Picture 7">
            <a:extLst>
              <a:ext uri="{FF2B5EF4-FFF2-40B4-BE49-F238E27FC236}">
                <a16:creationId xmlns:a16="http://schemas.microsoft.com/office/drawing/2014/main" id="{DC88BE50-CB03-4C0C-8C6B-A3528CA5E5BB}"/>
              </a:ext>
            </a:extLst>
          </p:cNvPr>
          <p:cNvPicPr>
            <a:picLocks noChangeAspect="1"/>
          </p:cNvPicPr>
          <p:nvPr/>
        </p:nvPicPr>
        <p:blipFill>
          <a:blip r:embed="rId3"/>
          <a:stretch>
            <a:fillRect/>
          </a:stretch>
        </p:blipFill>
        <p:spPr>
          <a:xfrm>
            <a:off x="6103835" y="2119545"/>
            <a:ext cx="3040165" cy="2280124"/>
          </a:xfrm>
          <a:prstGeom prst="rect">
            <a:avLst/>
          </a:prstGeom>
        </p:spPr>
      </p:pic>
    </p:spTree>
    <p:extLst>
      <p:ext uri="{BB962C8B-B14F-4D97-AF65-F5344CB8AC3E}">
        <p14:creationId xmlns:p14="http://schemas.microsoft.com/office/powerpoint/2010/main" val="3830116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275606"/>
            <a:ext cx="8075240" cy="3744416"/>
          </a:xfrm>
        </p:spPr>
        <p:txBody>
          <a:bodyPr/>
          <a:lstStyle/>
          <a:p>
            <a:pPr marL="177800" lvl="0" indent="-177800"/>
            <a:r>
              <a:rPr lang="en-GB" sz="1400" dirty="0"/>
              <a:t>Without doubt, one of biggest challenges are those related to our workforce including:</a:t>
            </a:r>
          </a:p>
          <a:p>
            <a:pPr marL="622300" lvl="0" indent="-266700">
              <a:buFont typeface="Wingdings" panose="05000000000000000000" pitchFamily="2" charset="2"/>
              <a:buChar char="Ø"/>
            </a:pPr>
            <a:r>
              <a:rPr lang="en-GB" sz="1300" dirty="0"/>
              <a:t>Caring for our colleagues to ensure they are resilient, feel valued and are able to  deliver </a:t>
            </a:r>
            <a:r>
              <a:rPr lang="en-GB" sz="1300" i="1" dirty="0"/>
              <a:t>Best Care For Everyone </a:t>
            </a:r>
            <a:r>
              <a:rPr lang="en-GB" sz="1300" dirty="0"/>
              <a:t> despite the often challenging circumstances in which they work</a:t>
            </a:r>
          </a:p>
          <a:p>
            <a:pPr marL="622300" lvl="0" indent="-266700">
              <a:buFont typeface="Wingdings" panose="05000000000000000000" pitchFamily="2" charset="2"/>
              <a:buChar char="Ø"/>
            </a:pPr>
            <a:r>
              <a:rPr lang="en-GB" sz="1300" dirty="0"/>
              <a:t>Retaining staff, many of whom are choosing to leave the NHS – ensuring GHFT is a place that staff want to work and would recommend to others</a:t>
            </a:r>
          </a:p>
          <a:p>
            <a:pPr marL="622300" lvl="0" indent="-266700">
              <a:buFont typeface="Wingdings" panose="05000000000000000000" pitchFamily="2" charset="2"/>
              <a:buChar char="Ø"/>
            </a:pPr>
            <a:r>
              <a:rPr lang="en-GB" sz="1300" dirty="0"/>
              <a:t>Recruiting staff to longstanding vacancies and being innovative when it comes to developing our workforce for the future</a:t>
            </a:r>
          </a:p>
          <a:p>
            <a:pPr marL="177800" indent="-177800"/>
            <a:r>
              <a:rPr lang="en-GB" sz="1400" dirty="0"/>
              <a:t>Working with partners to sustainably address the pressures across the urgent and emergency care system and most notably in ambulance services and social care</a:t>
            </a:r>
          </a:p>
          <a:p>
            <a:pPr marL="177800" indent="-177800"/>
            <a:r>
              <a:rPr lang="en-GB" sz="1400" dirty="0"/>
              <a:t>Responding to the legacy of the pandemic in respect of patients waiting for care and for treatment</a:t>
            </a:r>
          </a:p>
          <a:p>
            <a:pPr marL="177800" lvl="0" indent="-177800"/>
            <a:r>
              <a:rPr lang="en-GB" sz="1400" dirty="0"/>
              <a:t> Achieving financial balance in an increasingly difficult context</a:t>
            </a:r>
          </a:p>
          <a:p>
            <a:pPr marL="177800" lvl="0" indent="-177800"/>
            <a:r>
              <a:rPr lang="en-GB" sz="1400" dirty="0"/>
              <a:t>Developing and maintaining our estate and digital programme with limited capital available to us</a:t>
            </a:r>
          </a:p>
          <a:p>
            <a:pPr marL="177800" indent="-177800"/>
            <a:r>
              <a:rPr lang="en-GB" sz="1400" dirty="0"/>
              <a:t>Managing public expectation of what the NHS can deliver, and at what pace, in the next year and beyond</a:t>
            </a:r>
          </a:p>
          <a:p>
            <a:pPr marL="622300" lvl="0" indent="-266700">
              <a:buFont typeface="Wingdings" panose="05000000000000000000" pitchFamily="2" charset="2"/>
              <a:buChar char="Ø"/>
            </a:pPr>
            <a:endParaRPr lang="en-GB" sz="1300" dirty="0"/>
          </a:p>
        </p:txBody>
      </p:sp>
      <p:sp>
        <p:nvSpPr>
          <p:cNvPr id="3" name="Title 2">
            <a:extLst>
              <a:ext uri="{FF2B5EF4-FFF2-40B4-BE49-F238E27FC236}">
                <a16:creationId xmlns:a16="http://schemas.microsoft.com/office/drawing/2014/main" id="{5B014DFE-96C8-4F66-9A58-62D32F0E341B}"/>
              </a:ext>
            </a:extLst>
          </p:cNvPr>
          <p:cNvSpPr>
            <a:spLocks noGrp="1"/>
          </p:cNvSpPr>
          <p:nvPr>
            <p:ph type="title"/>
          </p:nvPr>
        </p:nvSpPr>
        <p:spPr/>
        <p:txBody>
          <a:bodyPr>
            <a:noAutofit/>
          </a:bodyPr>
          <a:lstStyle/>
          <a:p>
            <a:r>
              <a:rPr lang="en-GB" dirty="0">
                <a:solidFill>
                  <a:srgbClr val="005EB8"/>
                </a:solidFill>
                <a:latin typeface="Arial" panose="020B0604020202020204" pitchFamily="34" charset="0"/>
              </a:rPr>
              <a:t>The challenges ahead  </a:t>
            </a:r>
          </a:p>
        </p:txBody>
      </p:sp>
    </p:spTree>
    <p:extLst>
      <p:ext uri="{BB962C8B-B14F-4D97-AF65-F5344CB8AC3E}">
        <p14:creationId xmlns:p14="http://schemas.microsoft.com/office/powerpoint/2010/main" val="831691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BCFE_Presentation_External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GCI Key Messages DRAFT DS - V1</Template>
  <TotalTime>18518</TotalTime>
  <Words>1846</Words>
  <Application>Microsoft Office PowerPoint</Application>
  <PresentationFormat>On-screen Show (16:9)</PresentationFormat>
  <Paragraphs>179</Paragraphs>
  <Slides>23</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Frutiger LT Std 45 Light</vt:lpstr>
      <vt:lpstr>Wingdings</vt:lpstr>
      <vt:lpstr>Calibri</vt:lpstr>
      <vt:lpstr>BCFE_Presentation_External_Template</vt:lpstr>
      <vt:lpstr>Annual Members’  Meeting 2022 Redwood Education Centre </vt:lpstr>
      <vt:lpstr>PowerPoint Presentation</vt:lpstr>
      <vt:lpstr>PowerPoint Presentation</vt:lpstr>
      <vt:lpstr>PowerPoint Presentation</vt:lpstr>
      <vt:lpstr>Annual Report Deborah Lee Chief Executive</vt:lpstr>
      <vt:lpstr>Reflections on last year</vt:lpstr>
      <vt:lpstr>Some of the highlights from 2021/22</vt:lpstr>
      <vt:lpstr>Some of the highlights from 2021/22</vt:lpstr>
      <vt:lpstr>The challenges ahead  </vt:lpstr>
      <vt:lpstr>The challenges ahead continued… </vt:lpstr>
      <vt:lpstr>Priorities for the year ahead </vt:lpstr>
      <vt:lpstr>Finance Report Karen Johnson Director of Finance</vt:lpstr>
      <vt:lpstr>Headline financial results for 2021/22</vt:lpstr>
      <vt:lpstr>PowerPoint Presentation</vt:lpstr>
      <vt:lpstr>Over the last year we have invested over £67.6m on:</vt:lpstr>
      <vt:lpstr>Looking ahead and beyond</vt:lpstr>
      <vt:lpstr>Council of Governors: Membership  Deborah Evans  Chair</vt:lpstr>
      <vt:lpstr>Our Governors</vt:lpstr>
      <vt:lpstr>Our Governors</vt:lpstr>
      <vt:lpstr>The Governors  Alan Thomas Lead Governor</vt:lpstr>
      <vt:lpstr>Governors: 2021–2022</vt:lpstr>
      <vt:lpstr>PowerPoint Presentation</vt:lpstr>
      <vt:lpstr>Thank you</vt:lpstr>
    </vt:vector>
  </TitlesOfParts>
  <Company>Gloucestershire 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 Stevenson</dc:creator>
  <cp:lastModifiedBy>Macfarlane Craig</cp:lastModifiedBy>
  <cp:revision>596</cp:revision>
  <cp:lastPrinted>2021-10-11T13:12:27Z</cp:lastPrinted>
  <dcterms:created xsi:type="dcterms:W3CDTF">2017-09-27T13:27:03Z</dcterms:created>
  <dcterms:modified xsi:type="dcterms:W3CDTF">2022-10-26T16:02:17Z</dcterms:modified>
</cp:coreProperties>
</file>