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8" r:id="rId3"/>
    <p:sldId id="285" r:id="rId4"/>
    <p:sldId id="257" r:id="rId5"/>
    <p:sldId id="260" r:id="rId6"/>
    <p:sldId id="258" r:id="rId7"/>
    <p:sldId id="259" r:id="rId8"/>
    <p:sldId id="280" r:id="rId9"/>
    <p:sldId id="284" r:id="rId10"/>
    <p:sldId id="262" r:id="rId11"/>
    <p:sldId id="290" r:id="rId12"/>
    <p:sldId id="286" r:id="rId13"/>
    <p:sldId id="269" r:id="rId14"/>
    <p:sldId id="275" r:id="rId15"/>
    <p:sldId id="264" r:id="rId16"/>
    <p:sldId id="265" r:id="rId17"/>
    <p:sldId id="266" r:id="rId18"/>
    <p:sldId id="277" r:id="rId19"/>
    <p:sldId id="288" r:id="rId20"/>
    <p:sldId id="268" r:id="rId21"/>
    <p:sldId id="261" r:id="rId22"/>
    <p:sldId id="270" r:id="rId23"/>
    <p:sldId id="274" r:id="rId24"/>
    <p:sldId id="291" r:id="rId25"/>
    <p:sldId id="292" r:id="rId26"/>
    <p:sldId id="271" r:id="rId27"/>
    <p:sldId id="273" r:id="rId28"/>
    <p:sldId id="293" r:id="rId29"/>
    <p:sldId id="281" r:id="rId30"/>
    <p:sldId id="282" r:id="rId31"/>
    <p:sldId id="287" r:id="rId32"/>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42" autoAdjust="0"/>
  </p:normalViewPr>
  <p:slideViewPr>
    <p:cSldViewPr>
      <p:cViewPr>
        <p:scale>
          <a:sx n="66" d="100"/>
          <a:sy n="66" d="100"/>
        </p:scale>
        <p:origin x="128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pPr>
              <a:defRPr/>
            </a:pPr>
            <a:fld id="{518EC648-1E6D-45DE-B27D-0515D861E308}" type="datetimeFigureOut">
              <a:rPr lang="en-GB"/>
              <a:pPr>
                <a:defRPr/>
              </a:pPr>
              <a:t>07/09/2023</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pPr>
              <a:defRPr/>
            </a:pPr>
            <a:fld id="{E7584351-C47E-4163-8A18-990332F9FD4D}" type="slidenum">
              <a:rPr lang="en-GB"/>
              <a:pPr>
                <a:defRPr/>
              </a:pPr>
              <a:t>‹#›</a:t>
            </a:fld>
            <a:endParaRPr lang="en-GB"/>
          </a:p>
        </p:txBody>
      </p:sp>
    </p:spTree>
    <p:extLst>
      <p:ext uri="{BB962C8B-B14F-4D97-AF65-F5344CB8AC3E}">
        <p14:creationId xmlns:p14="http://schemas.microsoft.com/office/powerpoint/2010/main" val="245864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lancet.com/series/breastfeed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Mention that all children at the session today are suspected to be suffering from non-IgE mediated cow’s milk allergy</a:t>
            </a:r>
          </a:p>
          <a:p>
            <a:pPr eaLnBrk="1" hangingPunct="1">
              <a:spcBef>
                <a:spcPct val="0"/>
              </a:spcBef>
            </a:pPr>
            <a:endParaRPr lang="en-GB" altLang="en-US" b="1"/>
          </a:p>
          <a:p>
            <a:pPr eaLnBrk="1" hangingPunct="1">
              <a:spcBef>
                <a:spcPct val="0"/>
              </a:spcBef>
            </a:pPr>
            <a:r>
              <a:rPr lang="en-GB" altLang="en-US"/>
              <a:t>See next slide for a list of symptoms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392E87-2F58-4729-AF6D-D90F51276BA6}" type="slidenum">
              <a:rPr lang="en-GB" altLang="en-US" smtClean="0"/>
              <a:pPr eaLnBrk="1" hangingPunct="1">
                <a:spcBef>
                  <a:spcPct val="0"/>
                </a:spcBef>
              </a:pPr>
              <a:t>4</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u="sng" dirty="0"/>
              <a:t>Ask your local supermarket for a list of their own brand foods which are ‘cow’s milk free’</a:t>
            </a:r>
          </a:p>
          <a:p>
            <a:pPr marL="171450" indent="-171450" eaLnBrk="1" hangingPunct="1">
              <a:buFont typeface="Arial" panose="020B0604020202020204" pitchFamily="34" charset="0"/>
              <a:buChar char="•"/>
              <a:defRPr/>
            </a:pPr>
            <a:r>
              <a:rPr lang="en-GB" dirty="0"/>
              <a:t>Ensure that you keep it up to date however and ensure you still check the label as recipes can change</a:t>
            </a:r>
          </a:p>
          <a:p>
            <a:pPr marL="171450" indent="-171450" eaLnBrk="1" hangingPunct="1">
              <a:buFont typeface="Arial" panose="020B0604020202020204" pitchFamily="34" charset="0"/>
              <a:buChar char="•"/>
              <a:defRPr/>
            </a:pPr>
            <a:r>
              <a:rPr lang="en-GB" altLang="en-US" dirty="0"/>
              <a:t>‘New improved recipe’ is a clue something may have changed</a:t>
            </a:r>
          </a:p>
          <a:p>
            <a:pPr marL="171450" indent="-171450" eaLnBrk="1" hangingPunct="1">
              <a:buFont typeface="Arial" panose="020B0604020202020204" pitchFamily="34" charset="0"/>
              <a:buChar char="•"/>
              <a:defRPr/>
            </a:pPr>
            <a:endParaRPr lang="en-GB" altLang="en-US" dirty="0"/>
          </a:p>
          <a:p>
            <a:pPr eaLnBrk="1" hangingPunct="1">
              <a:spcBef>
                <a:spcPct val="0"/>
              </a:spcBef>
              <a:defRPr/>
            </a:pPr>
            <a:r>
              <a:rPr lang="en-GB" altLang="en-US" u="sng" dirty="0"/>
              <a:t>Food Maestro App</a:t>
            </a:r>
          </a:p>
          <a:p>
            <a:pPr eaLnBrk="1" hangingPunct="1">
              <a:spcBef>
                <a:spcPct val="0"/>
              </a:spcBef>
              <a:defRPr/>
            </a:pPr>
            <a:r>
              <a:rPr lang="en-GB" altLang="en-US" dirty="0"/>
              <a:t>Simple, personalised app, which can be downloaded free from the App store. Used to set up personalised food profiles for multiple users (if required), select from specific food allergens, exclude specific ingredients or apply diet filters. You can scan barcodes to check that foods are suitable for the profiles you have set up. Search or browse by food category and search results will show which foods are suitable &amp; safe for selected profiles. Can filter search results by the number of teaspoons of sugar a product contains plus more.</a:t>
            </a:r>
          </a:p>
          <a:p>
            <a:pPr marL="171450" indent="-171450" eaLnBrk="1" hangingPunct="1">
              <a:buFont typeface="Arial" panose="020B0604020202020204" pitchFamily="34" charset="0"/>
              <a:buChar char="•"/>
              <a:defRPr/>
            </a:pPr>
            <a:endParaRPr lang="en-GB" altLang="en-US" dirty="0"/>
          </a:p>
          <a:p>
            <a:pPr eaLnBrk="1" hangingPunct="1">
              <a:buFont typeface="Arial" panose="020B0604020202020204" pitchFamily="34" charset="0"/>
              <a:buNone/>
              <a:defRPr/>
            </a:pPr>
            <a:endParaRPr lang="en-GB" altLang="en-US" dirty="0"/>
          </a:p>
          <a:p>
            <a:pPr eaLnBrk="1" hangingPunct="1">
              <a:buFont typeface="Arial" panose="020B0604020202020204" pitchFamily="34" charset="0"/>
              <a:buNone/>
              <a:defRPr/>
            </a:pPr>
            <a:endParaRPr lang="en-GB" altLang="en-US" dirty="0"/>
          </a:p>
          <a:p>
            <a:pPr eaLnBrk="1" hangingPunct="1">
              <a:buFont typeface="Arial" panose="020B0604020202020204" pitchFamily="34" charset="0"/>
              <a:buNone/>
              <a:defRPr/>
            </a:pPr>
            <a:endParaRPr lang="en-GB" dirty="0"/>
          </a:p>
          <a:p>
            <a:pPr marL="171450" indent="-171450" eaLnBrk="1" hangingPunct="1">
              <a:buFont typeface="Arial" panose="020B0604020202020204" pitchFamily="34" charset="0"/>
              <a:buChar char="•"/>
              <a:defRPr/>
            </a:pPr>
            <a:endParaRPr lang="en-GB"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2A1D69-DCC3-47BD-8A1C-93C9C4534407}" type="slidenum">
              <a:rPr lang="en-GB" altLang="en-US" smtClean="0"/>
              <a:pPr eaLnBrk="1" hangingPunct="1">
                <a:spcBef>
                  <a:spcPct val="0"/>
                </a:spcBef>
              </a:pPr>
              <a:t>14</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t>Signs that a baby is ready to be weaned include:</a:t>
            </a:r>
          </a:p>
          <a:p>
            <a:pPr marL="171450" indent="-171450" eaLnBrk="1" hangingPunct="1">
              <a:spcBef>
                <a:spcPct val="0"/>
              </a:spcBef>
              <a:buFont typeface="Arial" panose="020B0604020202020204" pitchFamily="34" charset="0"/>
              <a:buChar char="•"/>
              <a:defRPr/>
            </a:pPr>
            <a:r>
              <a:rPr lang="en-GB" altLang="en-US" dirty="0"/>
              <a:t>Showing an interest in food and able to swallow it (babies who are not ready will often use their tongue to push the food back out of their mouth)</a:t>
            </a:r>
          </a:p>
          <a:p>
            <a:pPr marL="171450" indent="-171450" eaLnBrk="1" hangingPunct="1">
              <a:spcBef>
                <a:spcPct val="0"/>
              </a:spcBef>
              <a:buFont typeface="Arial" panose="020B0604020202020204" pitchFamily="34" charset="0"/>
              <a:buChar char="•"/>
              <a:defRPr/>
            </a:pPr>
            <a:r>
              <a:rPr lang="en-GB" altLang="en-US" dirty="0"/>
              <a:t>Able to co-ordinate their hands, eyes and mouth so they can look at a food, pick it up and put it their mouth, by themselves</a:t>
            </a:r>
          </a:p>
          <a:p>
            <a:pPr marL="171450" indent="-171450" eaLnBrk="1" hangingPunct="1">
              <a:spcBef>
                <a:spcPct val="0"/>
              </a:spcBef>
              <a:buFont typeface="Arial" panose="020B0604020202020204" pitchFamily="34" charset="0"/>
              <a:buChar char="•"/>
              <a:defRPr/>
            </a:pPr>
            <a:r>
              <a:rPr lang="en-GB" altLang="en-US" dirty="0"/>
              <a:t>They can stay in a sitting position and keep their head steady</a:t>
            </a:r>
          </a:p>
          <a:p>
            <a:pPr eaLnBrk="1" hangingPunct="1">
              <a:spcBef>
                <a:spcPct val="0"/>
              </a:spcBef>
              <a:defRPr/>
            </a:pPr>
            <a:endParaRPr lang="en-GB" altLang="en-US" dirty="0"/>
          </a:p>
          <a:p>
            <a:pPr eaLnBrk="1" hangingPunct="1">
              <a:spcBef>
                <a:spcPct val="0"/>
              </a:spcBef>
              <a:defRPr/>
            </a:pPr>
            <a:r>
              <a:rPr lang="en-GB" altLang="en-US" dirty="0"/>
              <a:t>Signs that are commonly mistaken as signs that a baby is ready to be weaned include:</a:t>
            </a:r>
          </a:p>
          <a:p>
            <a:pPr marL="171450" indent="-171450" eaLnBrk="1" hangingPunct="1">
              <a:spcBef>
                <a:spcPct val="0"/>
              </a:spcBef>
              <a:buFont typeface="Arial" panose="020B0604020202020204" pitchFamily="34" charset="0"/>
              <a:buChar char="•"/>
              <a:defRPr/>
            </a:pPr>
            <a:r>
              <a:rPr lang="en-GB" altLang="en-US" dirty="0"/>
              <a:t>Wanting extra milk feeds</a:t>
            </a:r>
          </a:p>
          <a:p>
            <a:pPr marL="171450" indent="-171450" eaLnBrk="1" hangingPunct="1">
              <a:spcBef>
                <a:spcPct val="0"/>
              </a:spcBef>
              <a:buFont typeface="Arial" panose="020B0604020202020204" pitchFamily="34" charset="0"/>
              <a:buChar char="•"/>
              <a:defRPr/>
            </a:pPr>
            <a:r>
              <a:rPr lang="en-GB" altLang="en-US" dirty="0"/>
              <a:t>Waking at night</a:t>
            </a:r>
          </a:p>
          <a:p>
            <a:pPr marL="171450" indent="-171450" eaLnBrk="1" hangingPunct="1">
              <a:spcBef>
                <a:spcPct val="0"/>
              </a:spcBef>
              <a:buFont typeface="Arial" panose="020B0604020202020204" pitchFamily="34" charset="0"/>
              <a:buChar char="•"/>
              <a:defRPr/>
            </a:pPr>
            <a:r>
              <a:rPr lang="en-GB" altLang="en-US" dirty="0"/>
              <a:t>Chewing fists</a:t>
            </a:r>
          </a:p>
          <a:p>
            <a:pPr eaLnBrk="1" hangingPunct="1">
              <a:spcBef>
                <a:spcPct val="0"/>
              </a:spcBef>
              <a:defRPr/>
            </a:pPr>
            <a:endParaRPr lang="en-GB" altLang="en-US" dirty="0"/>
          </a:p>
          <a:p>
            <a:pPr eaLnBrk="1" hangingPunct="1">
              <a:spcBef>
                <a:spcPct val="0"/>
              </a:spcBef>
              <a:defRPr/>
            </a:pPr>
            <a:r>
              <a:rPr lang="en-GB" altLang="en-US" dirty="0"/>
              <a:t>If using prepared fruits/vegetables/baby rice/porridge from a shop, remember to check the labels for milk.</a:t>
            </a:r>
          </a:p>
          <a:p>
            <a:pPr eaLnBrk="1" hangingPunct="1">
              <a:spcBef>
                <a:spcPct val="0"/>
              </a:spcBef>
              <a:defRPr/>
            </a:pPr>
            <a:endParaRPr lang="en-GB"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B3042C-20FC-41F0-9ED5-2E2C7020BA5E}" type="slidenum">
              <a:rPr lang="en-GB" altLang="en-US" smtClean="0"/>
              <a:pPr eaLnBrk="1" hangingPunct="1">
                <a:spcBef>
                  <a:spcPct val="0"/>
                </a:spcBef>
              </a:pPr>
              <a:t>15</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Remember to always check labels of products</a:t>
            </a:r>
          </a:p>
          <a:p>
            <a:endParaRPr lang="en-GB" altLang="en-US" b="1" dirty="0"/>
          </a:p>
          <a:p>
            <a:r>
              <a:rPr lang="en-GB" altLang="en-US" b="1" dirty="0"/>
              <a:t>Signpost towards recipe books for hypoallergenic formulas </a:t>
            </a:r>
          </a:p>
          <a:p>
            <a:endParaRPr lang="en-GB" altLang="en-US" b="1" dirty="0"/>
          </a:p>
          <a:p>
            <a:r>
              <a:rPr lang="en-GB" altLang="en-US" b="1" dirty="0"/>
              <a:t>Signpost towards websites for alternative milks e.g. </a:t>
            </a:r>
            <a:r>
              <a:rPr lang="en-GB" altLang="en-US" b="1" dirty="0" err="1"/>
              <a:t>Alpro</a:t>
            </a:r>
            <a:r>
              <a:rPr lang="en-GB" altLang="en-US" b="1" dirty="0"/>
              <a:t>, </a:t>
            </a:r>
            <a:r>
              <a:rPr lang="en-GB" altLang="en-US" b="1" dirty="0" err="1"/>
              <a:t>Oatly</a:t>
            </a:r>
            <a:r>
              <a:rPr lang="en-GB" altLang="en-US" b="1" dirty="0"/>
              <a:t>, Koko for recipe ideas. Highlight here that suitable milks will be discussed later in the presentation but alternative milks are not suitable as a main milk drink under 1 year of age.</a:t>
            </a:r>
          </a:p>
          <a:p>
            <a:endParaRPr lang="en-GB" altLang="en-US" b="1"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E43BB2-3AC4-41B0-BF58-FB0909E2A286}" type="slidenum">
              <a:rPr lang="en-GB" altLang="en-US" smtClean="0"/>
              <a:pPr eaLnBrk="1" hangingPunct="1">
                <a:spcBef>
                  <a:spcPct val="0"/>
                </a:spcBef>
              </a:pPr>
              <a:t>16</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Puddings can be difficult as usually these revolve around dairy products. There are plenty of cow’s milk free alternatives now available.</a:t>
            </a:r>
          </a:p>
          <a:p>
            <a:pPr eaLnBrk="1" hangingPunct="1">
              <a:spcBef>
                <a:spcPct val="0"/>
              </a:spcBef>
            </a:pPr>
            <a:endParaRPr lang="en-GB" altLang="en-US" dirty="0"/>
          </a:p>
          <a:p>
            <a:r>
              <a:rPr lang="en-GB" altLang="en-US" dirty="0"/>
              <a:t>Remember to always check labels of products.</a:t>
            </a:r>
          </a:p>
          <a:p>
            <a:pPr eaLnBrk="1" hangingPunct="1">
              <a:spcBef>
                <a:spcPct val="0"/>
              </a:spcBef>
            </a:pPr>
            <a:endParaRPr lang="en-GB" altLang="en-US" dirty="0"/>
          </a:p>
          <a:p>
            <a:pPr eaLnBrk="1" hangingPunct="1">
              <a:spcBef>
                <a:spcPct val="0"/>
              </a:spcBef>
            </a:pPr>
            <a:r>
              <a:rPr lang="en-GB" altLang="en-US" i="1" dirty="0"/>
              <a:t>Hoping to find some pictures which aren’t copyright protected to add to this slide. </a:t>
            </a:r>
            <a:endParaRPr lang="en-GB"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53374ED-9AAC-4D41-A69C-AD8D0F7CDAA0}" type="slidenum">
              <a:rPr lang="en-GB" altLang="en-US" smtClean="0"/>
              <a:pPr eaLnBrk="1" hangingPunct="1">
                <a:spcBef>
                  <a:spcPct val="0"/>
                </a:spcBef>
              </a:pPr>
              <a:t>17</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Hoping to find some pictures which aren’t copyright protected to add to this slide </a:t>
            </a:r>
            <a:endParaRPr lang="en-GB"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C29B25-EF7C-4763-A94D-E0EC23A344F5}" type="slidenum">
              <a:rPr lang="en-GB" altLang="en-US" smtClean="0"/>
              <a:pPr eaLnBrk="1" hangingPunct="1">
                <a:spcBef>
                  <a:spcPct val="0"/>
                </a:spcBef>
              </a:pPr>
              <a:t>18</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Advise audience that they will have chance to look at some of these products at the end of the session</a:t>
            </a:r>
          </a:p>
          <a:p>
            <a:pPr eaLnBrk="1" hangingPunct="1">
              <a:spcBef>
                <a:spcPct val="0"/>
              </a:spcBef>
            </a:pPr>
            <a:endParaRPr lang="en-GB" altLang="en-US" dirty="0"/>
          </a:p>
          <a:p>
            <a:pPr eaLnBrk="1" hangingPunct="1">
              <a:spcBef>
                <a:spcPct val="0"/>
              </a:spcBef>
            </a:pPr>
            <a:r>
              <a:rPr lang="en-GB" altLang="en-US" dirty="0"/>
              <a:t>Spreads – Often made from vegetable oils. Examples of brands include </a:t>
            </a:r>
            <a:r>
              <a:rPr lang="en-GB" altLang="en-US" dirty="0" err="1"/>
              <a:t>Vitalite</a:t>
            </a:r>
            <a:r>
              <a:rPr lang="en-GB" altLang="en-US" dirty="0"/>
              <a:t> (pictured), Pure (pictured) , Flora Freedom, supermarkets own brand</a:t>
            </a:r>
          </a:p>
          <a:p>
            <a:pPr eaLnBrk="1" hangingPunct="1">
              <a:spcBef>
                <a:spcPct val="0"/>
              </a:spcBef>
            </a:pPr>
            <a:endParaRPr lang="en-GB" altLang="en-US" dirty="0"/>
          </a:p>
          <a:p>
            <a:pPr eaLnBrk="1" hangingPunct="1">
              <a:spcBef>
                <a:spcPct val="0"/>
              </a:spcBef>
            </a:pPr>
            <a:r>
              <a:rPr lang="en-GB" altLang="en-US" dirty="0"/>
              <a:t>Cheese – Made from a variety of foods but the most common are coconut oil &amp; soya. Examples of brands include Tofutti (pictured), </a:t>
            </a:r>
            <a:r>
              <a:rPr lang="en-GB" altLang="en-US" dirty="0" err="1"/>
              <a:t>Violife</a:t>
            </a:r>
            <a:r>
              <a:rPr lang="en-GB" altLang="en-US" dirty="0"/>
              <a:t> (pictured), </a:t>
            </a:r>
            <a:r>
              <a:rPr lang="en-GB" altLang="en-US" dirty="0" err="1"/>
              <a:t>Cheezly</a:t>
            </a:r>
            <a:r>
              <a:rPr lang="en-GB" altLang="en-US" dirty="0"/>
              <a:t>, </a:t>
            </a:r>
            <a:r>
              <a:rPr lang="en-GB" altLang="en-US" dirty="0" err="1"/>
              <a:t>Wilmersburger</a:t>
            </a:r>
            <a:r>
              <a:rPr lang="en-GB" altLang="en-US" dirty="0"/>
              <a:t>, </a:t>
            </a:r>
            <a:r>
              <a:rPr lang="en-GB" altLang="en-US" dirty="0" err="1"/>
              <a:t>Sheese</a:t>
            </a:r>
            <a:r>
              <a:rPr lang="en-GB" altLang="en-US" dirty="0"/>
              <a:t>, Vegan Gourmet, supermarkets own ‘free from’ ranges. It is worth mentioning that these often don’t cook like cheese, so may be worth trying a few brands.</a:t>
            </a:r>
          </a:p>
          <a:p>
            <a:pPr eaLnBrk="1" hangingPunct="1">
              <a:spcBef>
                <a:spcPct val="0"/>
              </a:spcBef>
            </a:pPr>
            <a:endParaRPr lang="en-GB" altLang="en-US" dirty="0"/>
          </a:p>
          <a:p>
            <a:pPr eaLnBrk="1" hangingPunct="1">
              <a:spcBef>
                <a:spcPct val="0"/>
              </a:spcBef>
            </a:pPr>
            <a:r>
              <a:rPr lang="en-GB" altLang="en-US" dirty="0"/>
              <a:t>Yoghurts &amp; desserts – Made from a variety of foods including coconut, cashew nuts, soya, almonds. Examples of brands include </a:t>
            </a:r>
            <a:r>
              <a:rPr lang="en-GB" altLang="en-US" dirty="0" err="1"/>
              <a:t>Nush</a:t>
            </a:r>
            <a:r>
              <a:rPr lang="en-GB" altLang="en-US" dirty="0"/>
              <a:t> (pictured), </a:t>
            </a:r>
            <a:r>
              <a:rPr lang="en-GB" altLang="en-US" dirty="0" err="1"/>
              <a:t>KoKo</a:t>
            </a:r>
            <a:r>
              <a:rPr lang="en-GB" altLang="en-US" dirty="0"/>
              <a:t> (pictured), </a:t>
            </a:r>
            <a:r>
              <a:rPr lang="en-GB" altLang="en-US" dirty="0" err="1"/>
              <a:t>Alpro</a:t>
            </a:r>
            <a:r>
              <a:rPr lang="en-GB" altLang="en-US" dirty="0"/>
              <a:t>, </a:t>
            </a:r>
            <a:r>
              <a:rPr lang="en-GB" altLang="en-US" dirty="0" err="1"/>
              <a:t>Coyo</a:t>
            </a:r>
            <a:r>
              <a:rPr lang="en-GB" altLang="en-US" dirty="0"/>
              <a:t>, Coconut Collaborative, supermarkets own brands</a:t>
            </a:r>
          </a:p>
          <a:p>
            <a:pPr eaLnBrk="1" hangingPunct="1">
              <a:spcBef>
                <a:spcPct val="0"/>
              </a:spcBef>
            </a:pPr>
            <a:endParaRPr lang="en-GB" altLang="en-US" dirty="0"/>
          </a:p>
          <a:p>
            <a:pPr eaLnBrk="1" hangingPunct="1">
              <a:spcBef>
                <a:spcPct val="0"/>
              </a:spcBef>
            </a:pPr>
            <a:r>
              <a:rPr lang="en-GB" altLang="en-US" dirty="0"/>
              <a:t>Ice creams &amp; frozen desserts – Made from a variety of foods including soya, almonds and coconut milk/cream. Examples of brands include Swedish Glace (pictured), The Coconut Collaborative (pictured), Almond Dream, </a:t>
            </a:r>
            <a:r>
              <a:rPr lang="en-GB" altLang="en-US" dirty="0" err="1"/>
              <a:t>Booja</a:t>
            </a:r>
            <a:r>
              <a:rPr lang="en-GB" altLang="en-US" dirty="0"/>
              <a:t> </a:t>
            </a:r>
            <a:r>
              <a:rPr lang="en-GB" altLang="en-US" dirty="0" err="1"/>
              <a:t>Booja</a:t>
            </a:r>
            <a:r>
              <a:rPr lang="en-GB" altLang="en-US" dirty="0"/>
              <a:t>, Perfect World, </a:t>
            </a:r>
            <a:r>
              <a:rPr lang="en-GB" altLang="en-US" dirty="0" err="1"/>
              <a:t>Alpro</a:t>
            </a:r>
            <a:r>
              <a:rPr lang="en-GB" altLang="en-US" dirty="0"/>
              <a:t>, Jude’s.</a:t>
            </a:r>
          </a:p>
          <a:p>
            <a:pPr eaLnBrk="1" hangingPunct="1">
              <a:spcBef>
                <a:spcPct val="0"/>
              </a:spcBef>
            </a:pPr>
            <a:endParaRPr lang="en-GB" altLang="en-US" dirty="0"/>
          </a:p>
          <a:p>
            <a:pPr eaLnBrk="1" hangingPunct="1">
              <a:spcBef>
                <a:spcPct val="0"/>
              </a:spcBef>
            </a:pPr>
            <a:r>
              <a:rPr lang="en-GB" altLang="en-US" dirty="0"/>
              <a:t>Creams/custards/Crème Fraiche – Made mostly from soya &amp; oat milk. Examples of brands include </a:t>
            </a:r>
            <a:r>
              <a:rPr lang="en-GB" altLang="en-US" dirty="0" err="1"/>
              <a:t>Oatly</a:t>
            </a:r>
            <a:r>
              <a:rPr lang="en-GB" altLang="en-US" dirty="0"/>
              <a:t> (pictured crème fraiche but also do cream &amp; custard), </a:t>
            </a:r>
            <a:r>
              <a:rPr lang="en-GB" altLang="en-US" dirty="0" err="1"/>
              <a:t>Alpro</a:t>
            </a:r>
            <a:r>
              <a:rPr lang="en-GB" altLang="en-US" dirty="0"/>
              <a:t> (pictured single cream but also do custard), supermarkets own brand</a:t>
            </a:r>
          </a:p>
          <a:p>
            <a:pPr eaLnBrk="1" hangingPunct="1">
              <a:spcBef>
                <a:spcPct val="0"/>
              </a:spcBef>
            </a:pPr>
            <a:endParaRPr lang="en-GB" altLang="en-US" dirty="0"/>
          </a:p>
          <a:p>
            <a:pPr eaLnBrk="1" hangingPunct="1">
              <a:spcBef>
                <a:spcPct val="0"/>
              </a:spcBef>
            </a:pPr>
            <a:r>
              <a:rPr lang="en-GB" altLang="en-US" dirty="0"/>
              <a:t>Chocolate – Made from soya and rice powder. Examples of brands include Moo Free (pictured), Jo’s Organic, The Raw Chocolate company, </a:t>
            </a:r>
            <a:r>
              <a:rPr lang="en-GB" altLang="en-US" dirty="0" err="1"/>
              <a:t>Kinnerton</a:t>
            </a:r>
            <a:r>
              <a:rPr lang="en-GB" altLang="en-US" dirty="0"/>
              <a:t>, supermarkets own brand</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95E35A-1477-4E97-9ECD-33E1C0F23F8D}" type="slidenum">
              <a:rPr lang="en-GB" altLang="en-US" smtClean="0"/>
              <a:pPr eaLnBrk="1" hangingPunct="1">
                <a:spcBef>
                  <a:spcPct val="0"/>
                </a:spcBef>
              </a:pPr>
              <a:t>20</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521958-4183-44C8-9094-CEE7AD7A68BC}" type="slidenum">
              <a:rPr lang="en-GB" altLang="en-US" smtClean="0"/>
              <a:pPr eaLnBrk="1" hangingPunct="1">
                <a:spcBef>
                  <a:spcPct val="0"/>
                </a:spcBef>
              </a:pPr>
              <a:t>21</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t>Reintroducing milk back into a child’s diet is recommended because:</a:t>
            </a:r>
          </a:p>
          <a:p>
            <a:pPr marL="171450" indent="-171450" eaLnBrk="1" hangingPunct="1">
              <a:spcBef>
                <a:spcPct val="0"/>
              </a:spcBef>
              <a:buFont typeface="Arial" panose="020B0604020202020204" pitchFamily="34" charset="0"/>
              <a:buChar char="•"/>
              <a:defRPr/>
            </a:pPr>
            <a:r>
              <a:rPr lang="en-GB" altLang="en-US" dirty="0"/>
              <a:t>Evidence suggests that introducing baked milk into the diet may speed up tolerance</a:t>
            </a:r>
          </a:p>
          <a:p>
            <a:pPr marL="171450" indent="-171450" eaLnBrk="1" hangingPunct="1">
              <a:spcBef>
                <a:spcPct val="0"/>
              </a:spcBef>
              <a:buFont typeface="Arial" panose="020B0604020202020204" pitchFamily="34" charset="0"/>
              <a:buChar char="•"/>
              <a:defRPr/>
            </a:pPr>
            <a:r>
              <a:rPr lang="en-GB" altLang="en-US" dirty="0"/>
              <a:t>Improves quality of life for both your child and you as parents (shopping, parties, holidays)</a:t>
            </a:r>
          </a:p>
          <a:p>
            <a:pPr marL="171450" indent="-171450" eaLnBrk="1" hangingPunct="1">
              <a:spcBef>
                <a:spcPct val="0"/>
              </a:spcBef>
              <a:buFont typeface="Arial" panose="020B0604020202020204" pitchFamily="34" charset="0"/>
              <a:buChar char="•"/>
              <a:defRPr/>
            </a:pPr>
            <a:r>
              <a:rPr lang="en-GB" altLang="en-US" dirty="0"/>
              <a:t>No unnecessary dietary restrictions</a:t>
            </a:r>
          </a:p>
          <a:p>
            <a:pPr eaLnBrk="1" hangingPunct="1">
              <a:spcBef>
                <a:spcPct val="0"/>
              </a:spcBef>
              <a:defRPr/>
            </a:pPr>
            <a:endParaRPr lang="en-GB" altLang="en-US" dirty="0"/>
          </a:p>
          <a:p>
            <a:pPr eaLnBrk="1" hangingPunct="1">
              <a:spcBef>
                <a:spcPct val="0"/>
              </a:spcBef>
              <a:defRPr/>
            </a:pPr>
            <a:r>
              <a:rPr lang="en-GB" altLang="en-US" dirty="0"/>
              <a:t>If a child has not been on a cow’s milk free diet for 6 months when they reach 9 months of age, they should wait until 6 months on the diet has passed before reintroducing milk to the diet.</a:t>
            </a:r>
          </a:p>
          <a:p>
            <a:pPr eaLnBrk="1" hangingPunct="1">
              <a:spcBef>
                <a:spcPct val="0"/>
              </a:spcBef>
              <a:defRPr/>
            </a:pPr>
            <a:endParaRPr lang="en-GB" altLang="en-US" b="1" dirty="0"/>
          </a:p>
          <a:p>
            <a:pPr eaLnBrk="1" hangingPunct="1">
              <a:spcBef>
                <a:spcPct val="0"/>
              </a:spcBef>
              <a:defRPr/>
            </a:pPr>
            <a:r>
              <a:rPr lang="en-GB" altLang="en-US" b="1" dirty="0"/>
              <a:t>Signpost to copy of Milk Ladder and recipes for 1</a:t>
            </a:r>
            <a:r>
              <a:rPr lang="en-GB" altLang="en-US" b="1" baseline="30000" dirty="0"/>
              <a:t>st</a:t>
            </a:r>
            <a:r>
              <a:rPr lang="en-GB" altLang="en-US" b="1" dirty="0"/>
              <a:t> 3 steps in information pack</a:t>
            </a:r>
          </a:p>
          <a:p>
            <a:pPr eaLnBrk="1" hangingPunct="1">
              <a:spcBef>
                <a:spcPct val="0"/>
              </a:spcBef>
              <a:defRPr/>
            </a:pPr>
            <a:endParaRPr lang="en-GB" altLang="en-US" b="1" dirty="0"/>
          </a:p>
          <a:p>
            <a:pPr eaLnBrk="1" hangingPunct="1">
              <a:spcBef>
                <a:spcPct val="0"/>
              </a:spcBef>
              <a:defRPr/>
            </a:pPr>
            <a:r>
              <a:rPr lang="en-GB" altLang="en-US" b="0" dirty="0"/>
              <a:t>Highlight</a:t>
            </a:r>
            <a:r>
              <a:rPr lang="en-GB" altLang="en-US" b="0" baseline="0" dirty="0"/>
              <a:t> that the back of the milk ladder explains the process</a:t>
            </a:r>
            <a:endParaRPr lang="en-GB" altLang="en-US" b="0" dirty="0"/>
          </a:p>
          <a:p>
            <a:pPr eaLnBrk="1" hangingPunct="1">
              <a:spcBef>
                <a:spcPct val="0"/>
              </a:spcBef>
              <a:defRPr/>
            </a:pPr>
            <a:endParaRPr lang="en-GB" altLang="en-US" b="0" dirty="0"/>
          </a:p>
          <a:p>
            <a:pPr eaLnBrk="1" hangingPunct="1">
              <a:spcBef>
                <a:spcPct val="0"/>
              </a:spcBef>
              <a:defRPr/>
            </a:pPr>
            <a:r>
              <a:rPr lang="en-GB" altLang="en-US" b="0" dirty="0"/>
              <a:t>Highlight</a:t>
            </a:r>
            <a:r>
              <a:rPr lang="en-GB" altLang="en-US" b="0" baseline="0" dirty="0"/>
              <a:t> that symptoms may not be exactly the same as previous symptoms, e.g. infants that vomited previously, may not vomit but more subtle symptoms</a:t>
            </a:r>
            <a:endParaRPr lang="en-GB" altLang="en-US" b="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F9B52E-0C67-4231-974D-A143EF6777E8}" type="slidenum">
              <a:rPr lang="en-GB" altLang="en-US" smtClean="0"/>
              <a:pPr eaLnBrk="1" hangingPunct="1">
                <a:spcBef>
                  <a:spcPct val="0"/>
                </a:spcBef>
              </a:pPr>
              <a:t>22</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Calcium requirements can usually be met by the diet, however, a calcium supplement can be taken</a:t>
            </a:r>
            <a:r>
              <a:rPr lang="en-GB" altLang="en-US" baseline="0" dirty="0"/>
              <a:t> </a:t>
            </a:r>
            <a:r>
              <a:rPr lang="en-GB" altLang="en-US" dirty="0"/>
              <a:t>if not.</a:t>
            </a:r>
          </a:p>
          <a:p>
            <a:pPr eaLnBrk="1" hangingPunct="1">
              <a:spcBef>
                <a:spcPct val="0"/>
              </a:spcBef>
            </a:pPr>
            <a:endParaRPr lang="en-GB" altLang="en-US" dirty="0"/>
          </a:p>
          <a:p>
            <a:pPr eaLnBrk="1" hangingPunct="1">
              <a:spcBef>
                <a:spcPct val="0"/>
              </a:spcBef>
            </a:pPr>
            <a:r>
              <a:rPr lang="en-GB" altLang="en-US" b="1" dirty="0"/>
              <a:t>Signpost towards Calcium BDA Food Fact Sheet or alternative diet sheet in information pack</a:t>
            </a:r>
            <a:endParaRPr lang="en-GB" altLang="en-US" dirty="0"/>
          </a:p>
          <a:p>
            <a:pPr eaLnBrk="1" hangingPunct="1">
              <a:spcBef>
                <a:spcPct val="0"/>
              </a:spcBef>
            </a:pPr>
            <a:endParaRPr lang="en-GB" altLang="en-US" dirty="0"/>
          </a:p>
          <a:p>
            <a:pPr eaLnBrk="1" hangingPunct="1">
              <a:spcBef>
                <a:spcPct val="0"/>
              </a:spcBef>
            </a:pPr>
            <a:r>
              <a:rPr lang="en-GB" altLang="en-US" dirty="0"/>
              <a:t>Breastfeeding mums – if drinking more than 1 pint of calcium fortified cow’s milk alternative per day, likely to be meeting requirements</a:t>
            </a:r>
          </a:p>
          <a:p>
            <a:pPr eaLnBrk="1" hangingPunct="1">
              <a:spcBef>
                <a:spcPct val="0"/>
              </a:spcBef>
            </a:pPr>
            <a:endParaRPr lang="en-GB" altLang="en-US" dirty="0"/>
          </a:p>
          <a:p>
            <a:pPr eaLnBrk="1" hangingPunct="1">
              <a:spcBef>
                <a:spcPct val="0"/>
              </a:spcBef>
            </a:pPr>
            <a:r>
              <a:rPr lang="en-GB" altLang="en-US" dirty="0"/>
              <a:t>Daily calcium requirements decreases when a child turns 1</a:t>
            </a:r>
          </a:p>
          <a:p>
            <a:pPr eaLnBrk="1" hangingPunct="1">
              <a:spcBef>
                <a:spcPct val="0"/>
              </a:spcBef>
            </a:pPr>
            <a:endParaRPr lang="en-GB" altLang="en-US" dirty="0"/>
          </a:p>
          <a:p>
            <a:pPr eaLnBrk="1" hangingPunct="1">
              <a:spcBef>
                <a:spcPct val="0"/>
              </a:spcBef>
            </a:pPr>
            <a:r>
              <a:rPr lang="en-GB" altLang="en-US" b="1" dirty="0"/>
              <a:t>Inform audience that there is an activity later on in the session on ‘Calcium content of foods’</a:t>
            </a:r>
          </a:p>
          <a:p>
            <a:pPr eaLnBrk="1" hangingPunct="1">
              <a:spcBef>
                <a:spcPct val="0"/>
              </a:spcBef>
            </a:pPr>
            <a:endParaRPr lang="en-GB" altLang="en-US" dirty="0"/>
          </a:p>
          <a:p>
            <a:pPr eaLnBrk="1" hangingPunct="1">
              <a:spcBef>
                <a:spcPct val="0"/>
              </a:spcBef>
            </a:pPr>
            <a:r>
              <a:rPr lang="en-GB" altLang="en-US" dirty="0"/>
              <a:t>When drinking oat milk, shake</a:t>
            </a:r>
            <a:r>
              <a:rPr lang="en-GB" altLang="en-US" baseline="0" dirty="0"/>
              <a:t> the container well as the calcium settles at the bottom</a:t>
            </a:r>
          </a:p>
          <a:p>
            <a:pPr eaLnBrk="1" hangingPunct="1">
              <a:spcBef>
                <a:spcPct val="0"/>
              </a:spcBef>
            </a:pPr>
            <a:endParaRPr lang="en-GB" altLang="en-US" baseline="0" dirty="0"/>
          </a:p>
          <a:p>
            <a:pPr eaLnBrk="1" hangingPunct="1">
              <a:spcBef>
                <a:spcPct val="0"/>
              </a:spcBef>
            </a:pPr>
            <a:r>
              <a:rPr lang="en-GB" altLang="en-US" baseline="0" dirty="0"/>
              <a:t>Pasta and rice can be boiled in calcium fortified alternative milks to increase the calcium content of the diet, however, sweetened milks shouldn’t be used as they will caramelise</a:t>
            </a:r>
            <a:endParaRPr lang="en-GB" altLang="en-US" dirty="0"/>
          </a:p>
          <a:p>
            <a:pPr eaLnBrk="1" hangingPunct="1">
              <a:spcBef>
                <a:spcPct val="0"/>
              </a:spcBef>
            </a:pPr>
            <a:endParaRPr lang="en-GB" altLang="en-US" dirty="0"/>
          </a:p>
          <a:p>
            <a:pPr eaLnBrk="1" hangingPunct="1">
              <a:spcBef>
                <a:spcPct val="0"/>
              </a:spcBef>
            </a:pPr>
            <a:endParaRPr lang="en-GB" altLang="en-US" b="1" dirty="0"/>
          </a:p>
          <a:p>
            <a:pPr eaLnBrk="1" hangingPunct="1">
              <a:spcBef>
                <a:spcPct val="0"/>
              </a:spcBef>
            </a:pPr>
            <a:endParaRPr lang="en-GB" altLang="en-US" b="1" dirty="0"/>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1C514B-BE66-4291-8C44-0AB162DAED1E}" type="slidenum">
              <a:rPr lang="en-GB" altLang="en-US" smtClean="0"/>
              <a:pPr eaLnBrk="1" hangingPunct="1">
                <a:spcBef>
                  <a:spcPct val="0"/>
                </a:spcBef>
              </a:pPr>
              <a:t>23</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Talk to your pharmacist about suitable supplements for your child. Remember to ask them for a cow’s milk protein free supplement.</a:t>
            </a:r>
          </a:p>
          <a:p>
            <a:pPr eaLnBrk="1" hangingPunct="1">
              <a:spcBef>
                <a:spcPct val="0"/>
              </a:spcBef>
            </a:pPr>
            <a:endParaRPr lang="en-GB" altLang="en-US" dirty="0"/>
          </a:p>
          <a:p>
            <a:pPr eaLnBrk="1" hangingPunct="1">
              <a:spcBef>
                <a:spcPct val="0"/>
              </a:spcBef>
            </a:pPr>
            <a:r>
              <a:rPr lang="en-GB" altLang="en-US" dirty="0"/>
              <a:t>Do not give your child more than one supplement at a time as having too much of some vitamins can be harmful. For example, do not give cod liver oil and vitamin drops as cod liver oil contains vitamin A &amp; D. </a:t>
            </a:r>
          </a:p>
          <a:p>
            <a:pPr eaLnBrk="1" hangingPunct="1">
              <a:spcBef>
                <a:spcPct val="0"/>
              </a:spcBef>
            </a:pPr>
            <a:endParaRPr lang="en-GB" altLang="en-US" dirty="0"/>
          </a:p>
          <a:p>
            <a:pPr eaLnBrk="1" hangingPunct="1">
              <a:spcBef>
                <a:spcPct val="0"/>
              </a:spcBef>
            </a:pPr>
            <a:r>
              <a:rPr lang="en-GB" altLang="en-US" dirty="0"/>
              <a:t>Once your child has less than 500ml formula per day, introduce a vitamin supplement</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D42ADF-7F56-4201-B3C6-B4D7B7F3A5A5}" type="slidenum">
              <a:rPr lang="en-GB" altLang="en-US" smtClean="0"/>
              <a:pPr eaLnBrk="1" hangingPunct="1">
                <a:spcBef>
                  <a:spcPct val="0"/>
                </a:spcBef>
              </a:pPr>
              <a:t>26</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This covers </a:t>
            </a:r>
            <a:r>
              <a:rPr lang="en-GB" altLang="en-US" b="1" dirty="0"/>
              <a:t>all</a:t>
            </a:r>
            <a:r>
              <a:rPr lang="en-GB" altLang="en-US" dirty="0"/>
              <a:t> of the symptoms that people with CMPA have shown. Your child may have experienced only some of these symptoms.</a:t>
            </a:r>
          </a:p>
          <a:p>
            <a:pPr eaLnBrk="1" hangingPunct="1">
              <a:spcBef>
                <a:spcPct val="0"/>
              </a:spcBef>
            </a:pPr>
            <a:endParaRPr lang="en-GB" altLang="en-US" dirty="0"/>
          </a:p>
          <a:p>
            <a:pPr eaLnBrk="1" hangingPunct="1">
              <a:spcBef>
                <a:spcPct val="0"/>
              </a:spcBef>
            </a:pPr>
            <a:r>
              <a:rPr lang="en-GB" altLang="en-US" b="1" dirty="0"/>
              <a:t>Some of the symptoms listed above can occur with both Ig-E and non-</a:t>
            </a:r>
            <a:r>
              <a:rPr lang="en-GB" altLang="en-US" b="1" dirty="0" err="1"/>
              <a:t>IgE</a:t>
            </a:r>
            <a:r>
              <a:rPr lang="en-GB" altLang="en-US" b="1" dirty="0"/>
              <a:t> mediated allergies</a:t>
            </a:r>
            <a:r>
              <a:rPr lang="en-GB" altLang="en-US" dirty="0"/>
              <a:t>. </a:t>
            </a:r>
          </a:p>
          <a:p>
            <a:pPr eaLnBrk="1" hangingPunct="1">
              <a:spcBef>
                <a:spcPct val="0"/>
              </a:spcBef>
            </a:pPr>
            <a:r>
              <a:rPr lang="en-GB" altLang="en-US" dirty="0"/>
              <a:t>Those that cause swallowing/breathing difficulties, runny or blocked nose or swelling to the face, eyes, lips, listed at the bottom of the slide are </a:t>
            </a:r>
            <a:r>
              <a:rPr lang="en-GB" altLang="en-US" dirty="0" err="1"/>
              <a:t>IgE</a:t>
            </a:r>
            <a:r>
              <a:rPr lang="en-GB" altLang="en-US" dirty="0"/>
              <a:t> mediated allergy symptoms. If your child is experiencing any of these, please come and talk to us at the end of the session as you will require slightly different advice in terms of reintroducing milk</a:t>
            </a:r>
          </a:p>
          <a:p>
            <a:pPr eaLnBrk="1" hangingPunct="1">
              <a:spcBef>
                <a:spcPct val="0"/>
              </a:spcBef>
            </a:pPr>
            <a:r>
              <a:rPr lang="en-GB" altLang="en-US" dirty="0"/>
              <a:t>Generally, those listed at the top of the slide are from non-</a:t>
            </a:r>
            <a:r>
              <a:rPr lang="en-GB" altLang="en-US" dirty="0" err="1"/>
              <a:t>IgE</a:t>
            </a:r>
            <a:r>
              <a:rPr lang="en-GB" altLang="en-US" dirty="0"/>
              <a:t> mediated allergies, unless they appear within minutes of consuming milk. If they appear immediately, it’s likely to be an </a:t>
            </a:r>
            <a:r>
              <a:rPr lang="en-GB" altLang="en-US" dirty="0" err="1"/>
              <a:t>IgE</a:t>
            </a:r>
            <a:r>
              <a:rPr lang="en-GB" altLang="en-US" dirty="0"/>
              <a:t> mediated allergy.</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ACD756-1FFA-4E63-AFE2-6C212F79DB60}" type="slidenum">
              <a:rPr lang="en-GB" altLang="en-US" smtClean="0"/>
              <a:pPr eaLnBrk="1" hangingPunct="1">
                <a:spcBef>
                  <a:spcPct val="0"/>
                </a:spcBef>
              </a:pPr>
              <a:t>5</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May like to include a slide of local shops and what they stock as parents like to know where they can get the products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881A55-45B1-4423-9A03-28778F2F7D3C}" type="slidenum">
              <a:rPr lang="en-GB" altLang="en-US" smtClean="0"/>
              <a:pPr eaLnBrk="1" hangingPunct="1">
                <a:spcBef>
                  <a:spcPct val="0"/>
                </a:spcBef>
              </a:pPr>
              <a:t>27</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t>RAST tests and skin prick tests are evidence based and used by health professionals, </a:t>
            </a:r>
            <a:r>
              <a:rPr lang="en-GB" altLang="en-US" b="1" dirty="0"/>
              <a:t>along with a detailed clinical history</a:t>
            </a:r>
            <a:r>
              <a:rPr lang="en-GB" altLang="en-US" dirty="0"/>
              <a:t>, to diagnose allergies.</a:t>
            </a:r>
          </a:p>
          <a:p>
            <a:pPr eaLnBrk="1" hangingPunct="1">
              <a:spcBef>
                <a:spcPct val="0"/>
              </a:spcBef>
              <a:defRPr/>
            </a:pPr>
            <a:endParaRPr lang="en-GB" altLang="en-US" u="sng" dirty="0"/>
          </a:p>
          <a:p>
            <a:pPr eaLnBrk="1" hangingPunct="1">
              <a:spcBef>
                <a:spcPct val="0"/>
              </a:spcBef>
              <a:defRPr/>
            </a:pPr>
            <a:r>
              <a:rPr lang="en-GB" altLang="en-US" u="sng" dirty="0"/>
              <a:t>RAST test</a:t>
            </a:r>
          </a:p>
          <a:p>
            <a:pPr eaLnBrk="1" hangingPunct="1">
              <a:spcBef>
                <a:spcPct val="0"/>
              </a:spcBef>
              <a:buFont typeface="Arial" panose="020B0604020202020204" pitchFamily="34" charset="0"/>
              <a:buNone/>
              <a:defRPr/>
            </a:pPr>
            <a:r>
              <a:rPr lang="en-GB" altLang="en-US" dirty="0"/>
              <a:t>Stands for Radio </a:t>
            </a:r>
            <a:r>
              <a:rPr lang="en-GB" altLang="en-US" dirty="0" err="1"/>
              <a:t>Allergo</a:t>
            </a:r>
            <a:r>
              <a:rPr lang="en-GB" altLang="en-US" dirty="0"/>
              <a:t> Sorbent Test</a:t>
            </a:r>
          </a:p>
          <a:p>
            <a:pPr eaLnBrk="1" hangingPunct="1">
              <a:spcBef>
                <a:spcPct val="0"/>
              </a:spcBef>
              <a:buFont typeface="Arial" panose="020B0604020202020204" pitchFamily="34" charset="0"/>
              <a:buNone/>
              <a:defRPr/>
            </a:pPr>
            <a:r>
              <a:rPr lang="en-GB" altLang="en-US" dirty="0"/>
              <a:t>A blood test to measure the amount of </a:t>
            </a:r>
            <a:r>
              <a:rPr lang="en-GB" altLang="en-US" dirty="0" err="1"/>
              <a:t>IgE</a:t>
            </a:r>
            <a:r>
              <a:rPr lang="en-GB" altLang="en-US" dirty="0"/>
              <a:t> antibodies to a suspect food in the blood</a:t>
            </a:r>
          </a:p>
          <a:p>
            <a:pPr eaLnBrk="1" hangingPunct="1">
              <a:spcBef>
                <a:spcPct val="0"/>
              </a:spcBef>
              <a:defRPr/>
            </a:pPr>
            <a:endParaRPr lang="en-GB" altLang="en-US" u="sng" dirty="0"/>
          </a:p>
          <a:p>
            <a:pPr eaLnBrk="1" hangingPunct="1">
              <a:spcBef>
                <a:spcPct val="0"/>
              </a:spcBef>
              <a:defRPr/>
            </a:pPr>
            <a:r>
              <a:rPr lang="en-GB" altLang="en-US" u="sng" dirty="0"/>
              <a:t>Skin Prick Test</a:t>
            </a:r>
          </a:p>
          <a:p>
            <a:pPr eaLnBrk="1" hangingPunct="1">
              <a:spcBef>
                <a:spcPct val="0"/>
              </a:spcBef>
              <a:defRPr/>
            </a:pPr>
            <a:r>
              <a:rPr lang="en-GB" altLang="en-US" dirty="0"/>
              <a:t>Involves a small amount of the allergen being placed on the skin and the skin then being pricked. If a small lump, or what we call a ‘weal’ appears, this may result in an </a:t>
            </a:r>
            <a:r>
              <a:rPr lang="en-GB" altLang="en-US" dirty="0" err="1"/>
              <a:t>IgE</a:t>
            </a:r>
            <a:r>
              <a:rPr lang="en-GB" altLang="en-US" dirty="0"/>
              <a:t> mediated food allergy being diagnosed.</a:t>
            </a:r>
          </a:p>
          <a:p>
            <a:pPr eaLnBrk="1" hangingPunct="1">
              <a:spcBef>
                <a:spcPct val="0"/>
              </a:spcBef>
              <a:defRPr/>
            </a:pPr>
            <a:endParaRPr lang="en-GB" altLang="en-US" u="sng" dirty="0"/>
          </a:p>
          <a:p>
            <a:pPr eaLnBrk="1" hangingPunct="1">
              <a:spcBef>
                <a:spcPct val="0"/>
              </a:spcBef>
              <a:defRPr/>
            </a:pPr>
            <a:r>
              <a:rPr lang="en-GB" altLang="en-US" u="sng" dirty="0"/>
              <a:t>Food exclusion and reintroduction </a:t>
            </a:r>
          </a:p>
          <a:p>
            <a:pPr eaLnBrk="1" hangingPunct="1">
              <a:spcBef>
                <a:spcPct val="0"/>
              </a:spcBef>
              <a:defRPr/>
            </a:pPr>
            <a:r>
              <a:rPr lang="en-GB" altLang="en-US" dirty="0"/>
              <a:t>Involves the suspected food/foods being excluded for a period of time from the diet and symptoms observed. If symptoms improve, the suspect food is re-introduced and if symptoms return, this shows a problem with this particular food.</a:t>
            </a:r>
          </a:p>
          <a:p>
            <a:pPr eaLnBrk="1" hangingPunct="1">
              <a:spcBef>
                <a:spcPct val="0"/>
              </a:spcBef>
              <a:defRPr/>
            </a:pPr>
            <a:endParaRPr lang="en-GB" altLang="en-US" dirty="0"/>
          </a:p>
          <a:p>
            <a:pPr eaLnBrk="1" hangingPunct="1">
              <a:spcBef>
                <a:spcPct val="0"/>
              </a:spcBef>
              <a:defRPr/>
            </a:pPr>
            <a:r>
              <a:rPr lang="en-GB" altLang="en-US" b="1" dirty="0"/>
              <a:t>Mention that as all of those at the group are suspected of suffering from non-</a:t>
            </a:r>
            <a:r>
              <a:rPr lang="en-GB" altLang="en-US" b="1" dirty="0" err="1"/>
              <a:t>IgE</a:t>
            </a:r>
            <a:r>
              <a:rPr lang="en-GB" altLang="en-US" b="1" dirty="0"/>
              <a:t> mediated allergy, that all the tests for </a:t>
            </a:r>
            <a:r>
              <a:rPr lang="en-GB" altLang="en-US" b="1" dirty="0" err="1"/>
              <a:t>IgE</a:t>
            </a:r>
            <a:r>
              <a:rPr lang="en-GB" altLang="en-US" b="1" dirty="0"/>
              <a:t> mediated reactions are not appropriate.</a:t>
            </a:r>
          </a:p>
          <a:p>
            <a:pPr eaLnBrk="1" hangingPunct="1">
              <a:spcBef>
                <a:spcPct val="0"/>
              </a:spcBef>
              <a:defRPr/>
            </a:pPr>
            <a:endParaRPr lang="en-GB" altLang="en-US" dirty="0"/>
          </a:p>
          <a:p>
            <a:pPr eaLnBrk="1" hangingPunct="1">
              <a:spcBef>
                <a:spcPct val="0"/>
              </a:spcBef>
              <a:defRPr/>
            </a:pPr>
            <a:r>
              <a:rPr lang="en-GB" altLang="en-US" u="sng" dirty="0"/>
              <a:t>Alternative Allergy Testing</a:t>
            </a:r>
          </a:p>
          <a:p>
            <a:pPr eaLnBrk="1" hangingPunct="1">
              <a:spcBef>
                <a:spcPct val="0"/>
              </a:spcBef>
              <a:defRPr/>
            </a:pPr>
            <a:r>
              <a:rPr lang="en-GB" altLang="en-US" dirty="0"/>
              <a:t>You may find the below notes on alternative allergy testing useful if anybody asks about them during the session:</a:t>
            </a:r>
          </a:p>
          <a:p>
            <a:pPr eaLnBrk="1" hangingPunct="1">
              <a:spcBef>
                <a:spcPct val="0"/>
              </a:spcBef>
              <a:defRPr/>
            </a:pPr>
            <a:endParaRPr lang="en-GB" altLang="en-US" dirty="0"/>
          </a:p>
          <a:p>
            <a:pPr marL="171450" indent="-171450" eaLnBrk="1" hangingPunct="1">
              <a:spcBef>
                <a:spcPct val="0"/>
              </a:spcBef>
              <a:buFont typeface="Arial" panose="020B0604020202020204" pitchFamily="34" charset="0"/>
              <a:buChar char="•"/>
              <a:defRPr/>
            </a:pPr>
            <a:r>
              <a:rPr lang="en-GB" altLang="en-US" dirty="0"/>
              <a:t>MAST (Multi-Allergen Screening Test) – blood test similar to RAST but commercial companies do not have detailed clinical history to help make a diagnosis. Not recommended.</a:t>
            </a:r>
          </a:p>
          <a:p>
            <a:pPr marL="171450" indent="-171450" eaLnBrk="1" hangingPunct="1">
              <a:spcBef>
                <a:spcPct val="0"/>
              </a:spcBef>
              <a:buFont typeface="Arial" panose="020B0604020202020204" pitchFamily="34" charset="0"/>
              <a:buChar char="•"/>
              <a:defRPr/>
            </a:pPr>
            <a:r>
              <a:rPr lang="en-GB" altLang="en-US" dirty="0"/>
              <a:t>IgG blood test – blood test looking at IgG antibodies present in the blood as claimed that an increase in IgG antibodies indicates an intolerance to that food. No scientific evidence to support this.</a:t>
            </a:r>
          </a:p>
          <a:p>
            <a:pPr marL="171450" indent="-171450" eaLnBrk="1" hangingPunct="1">
              <a:spcBef>
                <a:spcPct val="0"/>
              </a:spcBef>
              <a:buFont typeface="Arial" panose="020B0604020202020204" pitchFamily="34" charset="0"/>
              <a:buChar char="•"/>
              <a:defRPr/>
            </a:pPr>
            <a:r>
              <a:rPr lang="en-GB" altLang="en-US" dirty="0"/>
              <a:t>Kinesiology – its claimed that certain foods cause an energy imbalance in the body and can be detected by holding a glass vial containing the suspect food. The therapist then tests the muscle response. No scientific evidence to support this.</a:t>
            </a:r>
          </a:p>
          <a:p>
            <a:pPr marL="171450" indent="-171450" eaLnBrk="1" hangingPunct="1">
              <a:spcBef>
                <a:spcPct val="0"/>
              </a:spcBef>
              <a:buFont typeface="Arial" panose="020B0604020202020204" pitchFamily="34" charset="0"/>
              <a:buChar char="•"/>
              <a:defRPr/>
            </a:pPr>
            <a:r>
              <a:rPr lang="en-GB" altLang="en-US" dirty="0"/>
              <a:t>Hair analysis – a lock of hair is sent to a laboratory and energy fields in the hair are scanned. Used in other areas but its use in allergy testing is unproven.</a:t>
            </a:r>
          </a:p>
          <a:p>
            <a:pPr marL="171450" indent="-171450" eaLnBrk="1" hangingPunct="1">
              <a:spcBef>
                <a:spcPct val="0"/>
              </a:spcBef>
              <a:buFont typeface="Arial" panose="020B0604020202020204" pitchFamily="34" charset="0"/>
              <a:buChar char="•"/>
              <a:defRPr/>
            </a:pPr>
            <a:r>
              <a:rPr lang="en-GB" altLang="en-US" dirty="0" err="1"/>
              <a:t>Leucocytotoxic</a:t>
            </a:r>
            <a:r>
              <a:rPr lang="en-GB" altLang="en-US" dirty="0"/>
              <a:t> or cytotoxic tests – blood test where white blood cells are mixed with the allergen. Swelling indicates an allergy to that food. No scientific rationale.</a:t>
            </a:r>
          </a:p>
          <a:p>
            <a:pPr marL="171450" indent="-171450" eaLnBrk="1" hangingPunct="1">
              <a:spcBef>
                <a:spcPct val="0"/>
              </a:spcBef>
              <a:buFont typeface="Arial" panose="020B0604020202020204" pitchFamily="34" charset="0"/>
              <a:buChar char="•"/>
              <a:defRPr/>
            </a:pPr>
            <a:r>
              <a:rPr lang="en-GB" altLang="en-US" dirty="0"/>
              <a:t>Pulse test – involves taking the pulse prior to eating the allergen and then 15 minutes afterwards. An increase in the pulse by 10 beats per minute indicates food intolerance. No evidence base for this test.</a:t>
            </a:r>
          </a:p>
          <a:p>
            <a:pPr marL="171450" indent="-171450" eaLnBrk="1" hangingPunct="1">
              <a:spcBef>
                <a:spcPct val="0"/>
              </a:spcBef>
              <a:buFont typeface="Arial" panose="020B0604020202020204" pitchFamily="34" charset="0"/>
              <a:buChar char="•"/>
              <a:defRPr/>
            </a:pPr>
            <a:r>
              <a:rPr lang="en-GB" altLang="en-US" dirty="0" err="1"/>
              <a:t>Electrodermal</a:t>
            </a:r>
            <a:r>
              <a:rPr lang="en-GB" altLang="en-US" dirty="0"/>
              <a:t> (Vega) testing – tests the electromagnetic conductivity in the body where a reaction to a food is shown as a dip in electromagnetic conductivity</a:t>
            </a:r>
          </a:p>
          <a:p>
            <a:pPr eaLnBrk="1" hangingPunct="1">
              <a:spcBef>
                <a:spcPct val="0"/>
              </a:spcBef>
              <a:defRPr/>
            </a:pPr>
            <a:endParaRPr lang="en-GB" altLang="en-US" dirty="0"/>
          </a:p>
          <a:p>
            <a:pPr eaLnBrk="1" hangingPunct="1">
              <a:spcBef>
                <a:spcPct val="0"/>
              </a:spcBef>
              <a:defRPr/>
            </a:pPr>
            <a:r>
              <a:rPr lang="en-GB" altLang="en-US" dirty="0"/>
              <a:t>The above information is taken from the BDA Food Fact Sheet on Food Allergy and Intolerance Testing (see appendix 6 on ‘Resources’ in your pack for the hyperlink). It may be worth considering taking some of these fact sheets with you to hand to patients if they ask questions regarding these alternative tests.</a:t>
            </a:r>
          </a:p>
          <a:p>
            <a:pPr eaLnBrk="1" hangingPunct="1">
              <a:spcBef>
                <a:spcPct val="0"/>
              </a:spcBef>
              <a:defRPr/>
            </a:pPr>
            <a:endParaRPr lang="en-GB" altLang="en-US" dirty="0"/>
          </a:p>
          <a:p>
            <a:pPr eaLnBrk="1" hangingPunct="1">
              <a:spcBef>
                <a:spcPct val="0"/>
              </a:spcBef>
              <a:defRPr/>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995CA9-8EAA-45A0-BD07-B0F2FB953205}" type="slidenum">
              <a:rPr lang="en-GB" altLang="en-US" smtClean="0"/>
              <a:pPr eaLnBrk="1" hangingPunct="1">
                <a:spcBef>
                  <a:spcPct val="0"/>
                </a:spcBef>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Lactose free food can still contain milk protein so will not be appropriate for those with cow’s milk protein allergy. A picture of a common lactose free range available in the supermarkets is provided. These are not advised for those with cow’s milk protein allergy.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522FED-AD9D-427D-9134-636CD1C18516}" type="slidenum">
              <a:rPr lang="en-GB" altLang="en-US" smtClean="0"/>
              <a:pPr eaLnBrk="1" hangingPunct="1">
                <a:spcBef>
                  <a:spcPct val="0"/>
                </a:spcBef>
              </a:pPr>
              <a:t>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It is also essential to use every possible opportunity to promote breastfeeding amongst the mothers of infants suspected of milk allergy and we have produced a new information leaflet to aid this</a:t>
            </a:r>
            <a:r>
              <a:rPr lang="en-GB" sz="1200" kern="1200" dirty="0">
                <a:solidFill>
                  <a:schemeClr val="tx1"/>
                </a:solidFill>
                <a:effectLst/>
                <a:latin typeface="+mn-lt"/>
                <a:ea typeface="+mn-ea"/>
                <a:cs typeface="+mn-cs"/>
              </a:rPr>
              <a:t>. WHO guidance is to breastfeed exclusively until 6 months of age and to continue to breastfeed until at least 2 years of age. The benefits of breastfeeding up to and beyond 2 years have been detailed in an excellent Lancet series </a:t>
            </a:r>
            <a:r>
              <a:rPr lang="en-GB" sz="1200" kern="1200" dirty="0">
                <a:solidFill>
                  <a:schemeClr val="tx1"/>
                </a:solidFill>
                <a:effectLst/>
                <a:latin typeface="+mn-lt"/>
                <a:ea typeface="+mn-ea"/>
                <a:cs typeface="+mn-cs"/>
                <a:hlinkClick r:id="rId3"/>
              </a:rPr>
              <a:t>here</a:t>
            </a:r>
            <a:r>
              <a:rPr lang="en-GB" sz="1200" kern="1200" dirty="0">
                <a:solidFill>
                  <a:schemeClr val="tx1"/>
                </a:solidFill>
                <a:effectLst/>
                <a:latin typeface="+mn-lt"/>
                <a:ea typeface="+mn-ea"/>
                <a:cs typeface="+mn-cs"/>
              </a:rPr>
              <a:t> . Mothers should be supported to breastfeed as long as they wish to and this support can be particularly important when mothers are following a dairy free diet. The increase in vegan foods available means that there is an ever growing choice of dairy free and tasty foods available for mothers. There are links below that mothers may find useful.</a:t>
            </a:r>
            <a:endParaRPr lang="en-GB" dirty="0"/>
          </a:p>
        </p:txBody>
      </p:sp>
      <p:sp>
        <p:nvSpPr>
          <p:cNvPr id="4" name="Slide Number Placeholder 3"/>
          <p:cNvSpPr>
            <a:spLocks noGrp="1"/>
          </p:cNvSpPr>
          <p:nvPr>
            <p:ph type="sldNum" sz="quarter" idx="10"/>
          </p:nvPr>
        </p:nvSpPr>
        <p:spPr/>
        <p:txBody>
          <a:bodyPr/>
          <a:lstStyle/>
          <a:p>
            <a:pPr>
              <a:defRPr/>
            </a:pPr>
            <a:fld id="{E7584351-C47E-4163-8A18-990332F9FD4D}" type="slidenum">
              <a:rPr lang="en-GB" smtClean="0"/>
              <a:pPr>
                <a:defRPr/>
              </a:pPr>
              <a:t>8</a:t>
            </a:fld>
            <a:endParaRPr lang="en-GB"/>
          </a:p>
        </p:txBody>
      </p:sp>
    </p:spTree>
    <p:extLst>
      <p:ext uri="{BB962C8B-B14F-4D97-AF65-F5344CB8AC3E}">
        <p14:creationId xmlns:p14="http://schemas.microsoft.com/office/powerpoint/2010/main" val="264641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7584351-C47E-4163-8A18-990332F9FD4D}" type="slidenum">
              <a:rPr lang="en-GB" smtClean="0"/>
              <a:pPr>
                <a:defRPr/>
              </a:pPr>
              <a:t>9</a:t>
            </a:fld>
            <a:endParaRPr lang="en-GB"/>
          </a:p>
        </p:txBody>
      </p:sp>
    </p:spTree>
    <p:extLst>
      <p:ext uri="{BB962C8B-B14F-4D97-AF65-F5344CB8AC3E}">
        <p14:creationId xmlns:p14="http://schemas.microsoft.com/office/powerpoint/2010/main" val="64280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Mums who are breastfeeding may or may not need to follow a cow’s milk protein free diet.</a:t>
            </a:r>
          </a:p>
          <a:p>
            <a:pPr eaLnBrk="1" hangingPunct="1">
              <a:spcBef>
                <a:spcPct val="0"/>
              </a:spcBef>
            </a:pPr>
            <a:endParaRPr lang="en-GB"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475739-9BDB-449B-9442-E3D650CAF93B}" type="slidenum">
              <a:rPr lang="en-GB" altLang="en-US" smtClean="0"/>
              <a:pPr eaLnBrk="1" hangingPunct="1">
                <a:spcBef>
                  <a:spcPct val="0"/>
                </a:spcBef>
              </a:pPr>
              <a:t>10</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Formulas</a:t>
            </a:r>
            <a:r>
              <a:rPr lang="en-GB" altLang="en-US" baseline="0" dirty="0"/>
              <a:t> are available for those babies who aren’t breastfed and or for top ups if not expressing.  </a:t>
            </a:r>
            <a:endParaRPr lang="en-GB" altLang="en-US" dirty="0"/>
          </a:p>
          <a:p>
            <a:endParaRPr lang="en-GB" altLang="en-US" dirty="0"/>
          </a:p>
          <a:p>
            <a:r>
              <a:rPr lang="en-GB" altLang="en-US" dirty="0"/>
              <a:t>Amino acid formulas are suitable for those who have reacted to </a:t>
            </a:r>
            <a:r>
              <a:rPr lang="en-GB" altLang="en-US" dirty="0" err="1"/>
              <a:t>eHF</a:t>
            </a:r>
            <a:r>
              <a:rPr lang="en-GB" altLang="en-US" dirty="0"/>
              <a:t>, have severe non-</a:t>
            </a:r>
            <a:r>
              <a:rPr lang="en-GB" altLang="en-US" dirty="0" err="1"/>
              <a:t>IgE</a:t>
            </a:r>
            <a:r>
              <a:rPr lang="en-GB" altLang="en-US" dirty="0"/>
              <a:t> mediated allergy or severe </a:t>
            </a:r>
            <a:r>
              <a:rPr lang="en-GB" altLang="en-US" dirty="0" err="1"/>
              <a:t>IgE</a:t>
            </a:r>
            <a:r>
              <a:rPr lang="en-GB" altLang="en-US" dirty="0"/>
              <a:t> mediated allergy.</a:t>
            </a:r>
          </a:p>
          <a:p>
            <a:endParaRPr lang="en-GB" dirty="0"/>
          </a:p>
          <a:p>
            <a:r>
              <a:rPr lang="en-GB" dirty="0"/>
              <a:t>Some formulas</a:t>
            </a:r>
            <a:r>
              <a:rPr lang="en-GB" baseline="0" dirty="0"/>
              <a:t> contain lactose which are better tolerated if infant older as more palatable. </a:t>
            </a:r>
            <a:endParaRPr lang="en-GB" dirty="0"/>
          </a:p>
        </p:txBody>
      </p:sp>
      <p:sp>
        <p:nvSpPr>
          <p:cNvPr id="4" name="Slide Number Placeholder 3"/>
          <p:cNvSpPr>
            <a:spLocks noGrp="1"/>
          </p:cNvSpPr>
          <p:nvPr>
            <p:ph type="sldNum" sz="quarter" idx="10"/>
          </p:nvPr>
        </p:nvSpPr>
        <p:spPr/>
        <p:txBody>
          <a:bodyPr/>
          <a:lstStyle/>
          <a:p>
            <a:pPr>
              <a:defRPr/>
            </a:pPr>
            <a:fld id="{E7584351-C47E-4163-8A18-990332F9FD4D}" type="slidenum">
              <a:rPr lang="en-GB" smtClean="0"/>
              <a:pPr>
                <a:defRPr/>
              </a:pPr>
              <a:t>12</a:t>
            </a:fld>
            <a:endParaRPr lang="en-GB"/>
          </a:p>
        </p:txBody>
      </p:sp>
    </p:spTree>
    <p:extLst>
      <p:ext uri="{BB962C8B-B14F-4D97-AF65-F5344CB8AC3E}">
        <p14:creationId xmlns:p14="http://schemas.microsoft.com/office/powerpoint/2010/main" val="362780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There are many ways that milk can be labelled and not all of them are obvious. For example, hydrolysed casein, whey solids and </a:t>
            </a:r>
            <a:r>
              <a:rPr lang="en-GB" altLang="en-US" dirty="0" err="1"/>
              <a:t>lactoglobulin</a:t>
            </a:r>
            <a:r>
              <a:rPr lang="en-GB" altLang="en-US" dirty="0"/>
              <a:t>.</a:t>
            </a:r>
          </a:p>
          <a:p>
            <a:pPr eaLnBrk="1" hangingPunct="1">
              <a:spcBef>
                <a:spcPct val="0"/>
              </a:spcBef>
            </a:pPr>
            <a:r>
              <a:rPr lang="en-GB" altLang="en-US" dirty="0"/>
              <a:t>Changes in the law around food labelling has helped with this. In December 2014, it became law for allergens to be emphasised on the label. Milk is 1 of the 14 allergens that has to be identified in the ingredients list.</a:t>
            </a:r>
          </a:p>
          <a:p>
            <a:pPr eaLnBrk="1" hangingPunct="1">
              <a:spcBef>
                <a:spcPct val="0"/>
              </a:spcBef>
            </a:pPr>
            <a:endParaRPr lang="en-GB" altLang="en-US" dirty="0"/>
          </a:p>
          <a:p>
            <a:pPr eaLnBrk="1" hangingPunct="1">
              <a:spcBef>
                <a:spcPct val="0"/>
              </a:spcBef>
            </a:pPr>
            <a:r>
              <a:rPr lang="en-GB" altLang="en-US" b="1" dirty="0"/>
              <a:t>Signpost towards Food Standards Agency Leaflet in information pack.</a:t>
            </a:r>
          </a:p>
          <a:p>
            <a:pPr eaLnBrk="1" hangingPunct="1">
              <a:spcBef>
                <a:spcPct val="0"/>
              </a:spcBef>
            </a:pPr>
            <a:endParaRPr lang="en-GB" altLang="en-US" u="sng" dirty="0"/>
          </a:p>
          <a:p>
            <a:pPr eaLnBrk="1" hangingPunct="1">
              <a:spcBef>
                <a:spcPct val="0"/>
              </a:spcBef>
            </a:pPr>
            <a:r>
              <a:rPr lang="en-GB" altLang="en-US" dirty="0"/>
              <a:t>‘May contain’ warnings are not a legal requirement.</a:t>
            </a:r>
          </a:p>
          <a:p>
            <a:pPr eaLnBrk="1" hangingPunct="1">
              <a:spcBef>
                <a:spcPct val="0"/>
              </a:spcBef>
            </a:pPr>
            <a:endParaRPr lang="en-GB" altLang="en-US" dirty="0"/>
          </a:p>
          <a:p>
            <a:pPr eaLnBrk="1" hangingPunct="1">
              <a:spcBef>
                <a:spcPct val="0"/>
              </a:spcBef>
            </a:pPr>
            <a:r>
              <a:rPr lang="en-GB" altLang="en-US" b="1" dirty="0"/>
              <a:t>Inform audience that there is an activity later on in the session on ‘Reading Food Labels’</a:t>
            </a:r>
          </a:p>
          <a:p>
            <a:pPr eaLnBrk="1" hangingPunct="1">
              <a:spcBef>
                <a:spcPct val="0"/>
              </a:spcBef>
            </a:pPr>
            <a:endParaRPr lang="en-GB" altLang="en-US" dirty="0"/>
          </a:p>
          <a:p>
            <a:pPr eaLnBrk="1" hangingPunct="1">
              <a:spcBef>
                <a:spcPct val="0"/>
              </a:spcBef>
            </a:pPr>
            <a:endParaRPr lang="en-GB"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9AC2596-82B3-478F-BD10-A4225F5AFAFB}" type="slidenum">
              <a:rPr lang="en-GB" altLang="en-US" smtClean="0"/>
              <a:pPr eaLnBrk="1" hangingPunct="1">
                <a:spcBef>
                  <a:spcPct val="0"/>
                </a:spcBef>
              </a:pPr>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1FC786D-A53A-4E0D-9409-77A89DC41E22}" type="datetimeFigureOut">
              <a:rPr lang="en-GB"/>
              <a:pPr>
                <a:defRPr/>
              </a:pPr>
              <a:t>07/09/2023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411568-94FF-4C2D-9DED-31CDD2392319}" type="slidenum">
              <a:rPr lang="en-GB"/>
              <a:pPr>
                <a:defRPr/>
              </a:pPr>
              <a:t>‹#›</a:t>
            </a:fld>
            <a:endParaRPr lang="en-GB"/>
          </a:p>
        </p:txBody>
      </p:sp>
    </p:spTree>
    <p:extLst>
      <p:ext uri="{BB962C8B-B14F-4D97-AF65-F5344CB8AC3E}">
        <p14:creationId xmlns:p14="http://schemas.microsoft.com/office/powerpoint/2010/main" val="143067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AB359F-5212-44BA-B6B2-EA44EC129169}" type="datetimeFigureOut">
              <a:rPr lang="en-GB"/>
              <a:pPr>
                <a:defRPr/>
              </a:pPr>
              <a:t>07/09/2023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3CB409-5901-42D3-B565-C0459867AEF1}" type="slidenum">
              <a:rPr lang="en-GB"/>
              <a:pPr>
                <a:defRPr/>
              </a:pPr>
              <a:t>‹#›</a:t>
            </a:fld>
            <a:endParaRPr lang="en-GB"/>
          </a:p>
        </p:txBody>
      </p:sp>
    </p:spTree>
    <p:extLst>
      <p:ext uri="{BB962C8B-B14F-4D97-AF65-F5344CB8AC3E}">
        <p14:creationId xmlns:p14="http://schemas.microsoft.com/office/powerpoint/2010/main" val="38534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A2EB105-5894-41C3-8D21-49D0A35083D2}" type="datetimeFigureOut">
              <a:rPr lang="en-GB"/>
              <a:pPr>
                <a:defRPr/>
              </a:pPr>
              <a:t>07/09/2023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D0479F-A885-4A8A-A08D-70AA0F8646BE}" type="slidenum">
              <a:rPr lang="en-GB"/>
              <a:pPr>
                <a:defRPr/>
              </a:pPr>
              <a:t>‹#›</a:t>
            </a:fld>
            <a:endParaRPr lang="en-GB"/>
          </a:p>
        </p:txBody>
      </p:sp>
    </p:spTree>
    <p:extLst>
      <p:ext uri="{BB962C8B-B14F-4D97-AF65-F5344CB8AC3E}">
        <p14:creationId xmlns:p14="http://schemas.microsoft.com/office/powerpoint/2010/main" val="109301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C942D34-FAA1-4349-86A7-E46F8BB1D7A4}" type="datetimeFigureOut">
              <a:rPr lang="en-GB"/>
              <a:pPr>
                <a:defRPr/>
              </a:pPr>
              <a:t>07/09/2023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8AD415-3D0B-4A12-9060-AE294DA9016E}" type="slidenum">
              <a:rPr lang="en-GB"/>
              <a:pPr>
                <a:defRPr/>
              </a:pPr>
              <a:t>‹#›</a:t>
            </a:fld>
            <a:endParaRPr lang="en-GB"/>
          </a:p>
        </p:txBody>
      </p:sp>
    </p:spTree>
    <p:extLst>
      <p:ext uri="{BB962C8B-B14F-4D97-AF65-F5344CB8AC3E}">
        <p14:creationId xmlns:p14="http://schemas.microsoft.com/office/powerpoint/2010/main" val="395652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4922FF-71B8-4032-AF70-8F2B0487F8A6}" type="datetimeFigureOut">
              <a:rPr lang="en-GB"/>
              <a:pPr>
                <a:defRPr/>
              </a:pPr>
              <a:t>07/09/2023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74CF4E-1588-4304-A769-93DDD441B900}" type="slidenum">
              <a:rPr lang="en-GB"/>
              <a:pPr>
                <a:defRPr/>
              </a:pPr>
              <a:t>‹#›</a:t>
            </a:fld>
            <a:endParaRPr lang="en-GB"/>
          </a:p>
        </p:txBody>
      </p:sp>
    </p:spTree>
    <p:extLst>
      <p:ext uri="{BB962C8B-B14F-4D97-AF65-F5344CB8AC3E}">
        <p14:creationId xmlns:p14="http://schemas.microsoft.com/office/powerpoint/2010/main" val="261098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2F62120-E3A2-46F1-A37C-68EC8ED3C527}" type="datetimeFigureOut">
              <a:rPr lang="en-GB"/>
              <a:pPr>
                <a:defRPr/>
              </a:pPr>
              <a:t>07/09/2023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A07AF17-7163-468E-8D00-A0E100F8A49A}" type="slidenum">
              <a:rPr lang="en-GB"/>
              <a:pPr>
                <a:defRPr/>
              </a:pPr>
              <a:t>‹#›</a:t>
            </a:fld>
            <a:endParaRPr lang="en-GB"/>
          </a:p>
        </p:txBody>
      </p:sp>
    </p:spTree>
    <p:extLst>
      <p:ext uri="{BB962C8B-B14F-4D97-AF65-F5344CB8AC3E}">
        <p14:creationId xmlns:p14="http://schemas.microsoft.com/office/powerpoint/2010/main" val="349984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B7C7FBB-40B9-4AF4-9965-A5FE167E8E28}" type="datetimeFigureOut">
              <a:rPr lang="en-GB"/>
              <a:pPr>
                <a:defRPr/>
              </a:pPr>
              <a:t>07/09/2023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F54CA88-8FA7-44C8-9CC6-34CC657A6CB9}" type="slidenum">
              <a:rPr lang="en-GB"/>
              <a:pPr>
                <a:defRPr/>
              </a:pPr>
              <a:t>‹#›</a:t>
            </a:fld>
            <a:endParaRPr lang="en-GB"/>
          </a:p>
        </p:txBody>
      </p:sp>
    </p:spTree>
    <p:extLst>
      <p:ext uri="{BB962C8B-B14F-4D97-AF65-F5344CB8AC3E}">
        <p14:creationId xmlns:p14="http://schemas.microsoft.com/office/powerpoint/2010/main" val="279709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05D8E5B-7E86-404D-BB08-A3D32391DF8B}" type="datetimeFigureOut">
              <a:rPr lang="en-GB"/>
              <a:pPr>
                <a:defRPr/>
              </a:pPr>
              <a:t>07/09/2023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6546E14-4CCD-42F9-8DDE-AB18BF26E16C}" type="slidenum">
              <a:rPr lang="en-GB"/>
              <a:pPr>
                <a:defRPr/>
              </a:pPr>
              <a:t>‹#›</a:t>
            </a:fld>
            <a:endParaRPr lang="en-GB"/>
          </a:p>
        </p:txBody>
      </p:sp>
    </p:spTree>
    <p:extLst>
      <p:ext uri="{BB962C8B-B14F-4D97-AF65-F5344CB8AC3E}">
        <p14:creationId xmlns:p14="http://schemas.microsoft.com/office/powerpoint/2010/main" val="277379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0E78F3-8D6E-4C9A-A09A-D72D603E99CF}" type="datetimeFigureOut">
              <a:rPr lang="en-GB"/>
              <a:pPr>
                <a:defRPr/>
              </a:pPr>
              <a:t>07/09/2023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9B5F66E-200A-41F4-8A98-12409910F777}" type="slidenum">
              <a:rPr lang="en-GB"/>
              <a:pPr>
                <a:defRPr/>
              </a:pPr>
              <a:t>‹#›</a:t>
            </a:fld>
            <a:endParaRPr lang="en-GB"/>
          </a:p>
        </p:txBody>
      </p:sp>
    </p:spTree>
    <p:extLst>
      <p:ext uri="{BB962C8B-B14F-4D97-AF65-F5344CB8AC3E}">
        <p14:creationId xmlns:p14="http://schemas.microsoft.com/office/powerpoint/2010/main" val="21514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CA39E4-06EB-401A-90E6-E66C86E1BA2E}" type="datetimeFigureOut">
              <a:rPr lang="en-GB"/>
              <a:pPr>
                <a:defRPr/>
              </a:pPr>
              <a:t>07/09/2023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17885C-C3CB-41F0-A248-87145930D428}" type="slidenum">
              <a:rPr lang="en-GB"/>
              <a:pPr>
                <a:defRPr/>
              </a:pPr>
              <a:t>‹#›</a:t>
            </a:fld>
            <a:endParaRPr lang="en-GB"/>
          </a:p>
        </p:txBody>
      </p:sp>
    </p:spTree>
    <p:extLst>
      <p:ext uri="{BB962C8B-B14F-4D97-AF65-F5344CB8AC3E}">
        <p14:creationId xmlns:p14="http://schemas.microsoft.com/office/powerpoint/2010/main" val="409925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B83247-110B-4B02-ABDB-C74D9A2CBEBF}" type="datetimeFigureOut">
              <a:rPr lang="en-GB"/>
              <a:pPr>
                <a:defRPr/>
              </a:pPr>
              <a:t>07/09/2023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10792DD-8555-45A4-A1D3-277899DF278E}" type="slidenum">
              <a:rPr lang="en-GB"/>
              <a:pPr>
                <a:defRPr/>
              </a:pPr>
              <a:t>‹#›</a:t>
            </a:fld>
            <a:endParaRPr lang="en-GB"/>
          </a:p>
        </p:txBody>
      </p:sp>
    </p:spTree>
    <p:extLst>
      <p:ext uri="{BB962C8B-B14F-4D97-AF65-F5344CB8AC3E}">
        <p14:creationId xmlns:p14="http://schemas.microsoft.com/office/powerpoint/2010/main" val="41075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F78BF4-CEE9-49C9-9A9E-42605971CCF2}" type="datetimeFigureOut">
              <a:rPr lang="en-GB"/>
              <a:pPr>
                <a:defRPr/>
              </a:pPr>
              <a:t>07/09/2023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E6408B-E489-417C-993E-EC0458703F1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jK0r7TicrVAhVEbVAKHVt6AtwQjRwIBw&amp;url=http://www.pngall.com/cow&amp;psig=AFQjCNG_Gfier34qZ4HDPeKWE3N0yKsn2A&amp;ust=1502365397693065" TargetMode="External"/><Relationship Id="rId3" Type="http://schemas.openxmlformats.org/officeDocument/2006/relationships/hyperlink" Target="https://www.google.co.uk/url?sa=i&amp;rct=j&amp;q=&amp;esrc=s&amp;source=images&amp;cd=&amp;cad=rja&amp;uact=8&amp;ved=0ahUKEwjlp9qWisrVAhWGZlAKHfDqAZ4QjRwIBw&amp;url=http://www.clipartpanda.com/categories/goat-clip-art-free-download&amp;psig=AFQjCNGuH6vY-kB4bxl0cYw7L2r-qlA59g&amp;ust=1502365598488213" TargetMode="External"/><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iNy4n9icrVAhWQbFAKHUgkDUYQjRwIBw&amp;url=http://www.dailymail.co.uk/sciencetech/article-2177762/Breaking-away-flock-Sheep-behave-like-sheep-researchers-reveal.html&amp;psig=AFQjCNEJQMMHr_y0aSqrR51HTpu7WaRdIQ&amp;ust=1502365539945967" TargetMode="External"/><Relationship Id="rId11" Type="http://schemas.openxmlformats.org/officeDocument/2006/relationships/image" Target="../media/image1.png"/><Relationship Id="rId5" Type="http://schemas.openxmlformats.org/officeDocument/2006/relationships/hyperlink" Target="https://www.google.co.uk/url?sa=i&amp;rct=j&amp;q=&amp;esrc=s&amp;source=images&amp;cd=&amp;cad=rja&amp;uact=8&amp;ved=0ahUKEwjX4MW0icrVAhUDElAKHX98DzAQjRwIBw&amp;url=https://www.activityvillage.co.uk/cows&amp;psig=AFQjCNG_Gfier34qZ4HDPeKWE3N0yKsn2A&amp;ust=1502365397693065" TargetMode="External"/><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g3e_epcrVAhUHJlAKHaxkDQYQjRwIBw&amp;url=https://www.cowandgate.co.uk/article/apple-puree&amp;psig=AFQjCNGJhZ_OlvehWGiJTRa3O0pwrg9m9w&amp;ust=1502372975826587"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google.co.uk/url?sa=i&amp;rct=j&amp;q=&amp;esrc=s&amp;source=images&amp;cd=&amp;cad=rja&amp;uact=8&amp;ved=0ahUKEwi7maHAp8rVAhWJLFAKHfCTCJkQjRwIBw&amp;url=http://www.foodnetwork.com/recipes/photos/mash-hits-kid-friendly-puree-recipes&amp;psig=AFQjCNE8zBbC-spDMQF47aV2rESm5ixCVg&amp;ust=1502373474983858"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ixsrf3wMrVAhUImrQKHX7PDvwQjRwIBw&amp;url=https://www.ocado.com/webshop/product/Swedish-Glace-Soy-Heavenly-Chocolate-Dairy-Free-Ice-Cream/83584011&amp;psig=AFQjCNEOVKyfS5iwrlqZLnRo3HFx8z-wNQ&amp;ust=1502380307649615" TargetMode="External"/><Relationship Id="rId13" Type="http://schemas.openxmlformats.org/officeDocument/2006/relationships/image" Target="../media/image25.png"/><Relationship Id="rId18" Type="http://schemas.openxmlformats.org/officeDocument/2006/relationships/image" Target="../media/image1.png"/><Relationship Id="rId3" Type="http://schemas.openxmlformats.org/officeDocument/2006/relationships/hyperlink" Target="https://www.google.co.uk/url?sa=i&amp;rct=j&amp;q=&amp;esrc=s&amp;source=images&amp;cd=&amp;cad=rja&amp;uact=8&amp;ved=0ahUKEwj0l9XgwMrVAhWJh7QKHUzcAaEQjRwIBw&amp;url=https://www.goodnessdirect.co.uk/cgi-local/frameset/detail/417921_Tofutti_Creamy_Smooth__Original__225g.html&amp;psig=AFQjCNFJFnO8Fj4AFxNEpRfR8CQH-8kyjg&amp;ust=1502380257180611" TargetMode="External"/><Relationship Id="rId7" Type="http://schemas.openxmlformats.org/officeDocument/2006/relationships/image" Target="../media/image21.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15.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j5osDHwMrVAhULKFAKHe3aAJcQjRwIBw&amp;url=https://www.talkingretail.com/products-news/grocery/vitalite-launches-dairy-free-coconut-spread-01-03-2017/&amp;psig=AFQjCNFYau-Clf0oA5_-NNc9lwlP2jSH6g&amp;ust=1502380199348334" TargetMode="External"/><Relationship Id="rId11" Type="http://schemas.openxmlformats.org/officeDocument/2006/relationships/image" Target="../media/image23.jpeg"/><Relationship Id="rId5" Type="http://schemas.openxmlformats.org/officeDocument/2006/relationships/image" Target="../media/image20.jpeg"/><Relationship Id="rId15" Type="http://schemas.openxmlformats.org/officeDocument/2006/relationships/image" Target="../media/image27.jpeg"/><Relationship Id="rId10" Type="http://schemas.openxmlformats.org/officeDocument/2006/relationships/hyperlink" Target="https://www.google.co.uk/url?sa=i&amp;rct=j&amp;q=&amp;esrc=s&amp;source=images&amp;cd=&amp;cad=rja&amp;uact=8&amp;ved=0ahUKEwiyoe-7wcrVAhUEaVAKHQe1B4cQjRwIBw&amp;url=http://myvegansupermarket.co.uk/product/koko-dairy-free-yogurt-alternative-strawberry-2-x-125g/&amp;psig=AFQjCNHuPF2rMqMHj4lH_p6ipngCs_31MQ&amp;ust=1502380426698206" TargetMode="External"/><Relationship Id="rId4" Type="http://schemas.openxmlformats.org/officeDocument/2006/relationships/image" Target="../media/image19.jpeg"/><Relationship Id="rId9" Type="http://schemas.openxmlformats.org/officeDocument/2006/relationships/image" Target="../media/image22.jpeg"/><Relationship Id="rId1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alpro.com/" TargetMode="External"/><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38.jpeg"/><Relationship Id="rId21" Type="http://schemas.openxmlformats.org/officeDocument/2006/relationships/image" Target="../media/image1.png"/><Relationship Id="rId7" Type="http://schemas.openxmlformats.org/officeDocument/2006/relationships/hyperlink" Target="http://www.oatly.com/" TargetMode="External"/><Relationship Id="rId12" Type="http://schemas.openxmlformats.org/officeDocument/2006/relationships/hyperlink" Target="http://www.violifefoods.com/" TargetMode="External"/><Relationship Id="rId17" Type="http://schemas.openxmlformats.org/officeDocument/2006/relationships/image" Target="../media/image43.jpeg"/><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www.bda.org.uk/" TargetMode="External"/><Relationship Id="rId11" Type="http://schemas.openxmlformats.org/officeDocument/2006/relationships/hyperlink" Target="http://www.tofutti.com/" TargetMode="External"/><Relationship Id="rId5" Type="http://schemas.openxmlformats.org/officeDocument/2006/relationships/hyperlink" Target="http://www.nhs.uk/" TargetMode="External"/><Relationship Id="rId15" Type="http://schemas.openxmlformats.org/officeDocument/2006/relationships/image" Target="../media/image41.png"/><Relationship Id="rId10" Type="http://schemas.openxmlformats.org/officeDocument/2006/relationships/hyperlink" Target="http://www.provamel.com/" TargetMode="External"/><Relationship Id="rId19" Type="http://schemas.openxmlformats.org/officeDocument/2006/relationships/image" Target="../media/image45.png"/><Relationship Id="rId4" Type="http://schemas.openxmlformats.org/officeDocument/2006/relationships/hyperlink" Target="http://www.allergyuk.org/" TargetMode="External"/><Relationship Id="rId9" Type="http://schemas.openxmlformats.org/officeDocument/2006/relationships/hyperlink" Target="http://www.kokodairyfree.com/" TargetMode="External"/><Relationship Id="rId1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hyperlink" Target="https://www.gloshospitals.nhs.uk/our-services/services-we-offer/nutrition-dietetics/self-help-resource-library/"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s://www.rosan-paediatricdietitian.com/webinars/" TargetMode="External"/><Relationship Id="rId5" Type="http://schemas.openxmlformats.org/officeDocument/2006/relationships/hyperlink" Target="https://www.gloshospitals.nhs.uk/our-services/services-we-offer/nutrition-dietetics/paediatric-dietitian-resources/" TargetMode="External"/><Relationship Id="rId4" Type="http://schemas.openxmlformats.org/officeDocument/2006/relationships/hyperlink" Target="https://patientwebinars.co.uk/condition/food-allergy-in-children/"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laleche.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hs.uk/conditions/pregnancy-and-baby/benefits-breastfeeding/" TargetMode="External"/><Relationship Id="rId2" Type="http://schemas.openxmlformats.org/officeDocument/2006/relationships/hyperlink" Target="https://www.facebook.com/groupsCMPASforBreastFeeding/" TargetMode="External"/><Relationship Id="rId1" Type="http://schemas.openxmlformats.org/officeDocument/2006/relationships/slideLayout" Target="../slideLayouts/slideLayout2.xml"/><Relationship Id="rId5" Type="http://schemas.openxmlformats.org/officeDocument/2006/relationships/hyperlink" Target="https://www.firststepsnutrition.org/eating-well-infants-new-mums" TargetMode="External"/><Relationship Id="rId4" Type="http://schemas.openxmlformats.org/officeDocument/2006/relationships/hyperlink" Target="https://www.nhs.uk/conditions/pregnancy-and-baby/problems-breastfeed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x5quahcrVAhUKmbQKHelSAxUQjRwIBw&amp;url=https://teachezbee.com/2015/02/02/super-smoothies-with-lactofree/&amp;psig=AFQjCNHxxJml4osZ3nsE1n5j9teyK23HMA&amp;ust=150236417386471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K0r7TicrVAhVEbVAKHVt6AtwQjRwIBw&amp;url=http://www.pngall.com/cow&amp;psig=AFQjCNG_Gfier34qZ4HDPeKWE3N0yKsn2A&amp;ust=150236539769306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3568" y="2276872"/>
            <a:ext cx="7772400" cy="2448793"/>
          </a:xfrm>
          <a:solidFill>
            <a:schemeClr val="accent6"/>
          </a:solidFill>
          <a:ln w="12700">
            <a:solidFill>
              <a:schemeClr val="tx1"/>
            </a:solidFill>
          </a:ln>
        </p:spPr>
        <p:txBody>
          <a:bodyPr/>
          <a:lstStyle/>
          <a:p>
            <a:pPr eaLnBrk="1" hangingPunct="1"/>
            <a:r>
              <a:rPr lang="en-GB" altLang="en-US" b="1" dirty="0"/>
              <a:t>Cow’s Milk Protein Allergy: </a:t>
            </a:r>
            <a:br>
              <a:rPr lang="en-GB" altLang="en-US" b="1" dirty="0"/>
            </a:br>
            <a:r>
              <a:rPr lang="en-GB" altLang="en-US" b="1" dirty="0"/>
              <a:t>How to Wean Your Baby milk free and reintroduce dairy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2386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87824" y="5373216"/>
            <a:ext cx="3528392" cy="646331"/>
          </a:xfrm>
          <a:prstGeom prst="rect">
            <a:avLst/>
          </a:prstGeom>
          <a:noFill/>
        </p:spPr>
        <p:txBody>
          <a:bodyPr wrap="square" rtlCol="0">
            <a:spAutoFit/>
          </a:bodyPr>
          <a:lstStyle/>
          <a:p>
            <a:pPr algn="ctr"/>
            <a:r>
              <a:rPr lang="en-GB" b="1" dirty="0"/>
              <a:t>Paediatric </a:t>
            </a:r>
            <a:r>
              <a:rPr lang="en-GB" b="1" dirty="0" err="1"/>
              <a:t>Dietitians</a:t>
            </a:r>
            <a:r>
              <a:rPr lang="en-GB" b="1" dirty="0"/>
              <a:t>, GRH</a:t>
            </a:r>
          </a:p>
          <a:p>
            <a:pPr algn="ctr"/>
            <a:r>
              <a:rPr lang="en-GB" b="1" dirty="0"/>
              <a:t>0300 422 5506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6"/>
          <p:cNvGrpSpPr>
            <a:grpSpLocks/>
          </p:cNvGrpSpPr>
          <p:nvPr/>
        </p:nvGrpSpPr>
        <p:grpSpPr bwMode="auto">
          <a:xfrm>
            <a:off x="7285038" y="1543050"/>
            <a:ext cx="2266950" cy="2279650"/>
            <a:chOff x="6876256" y="1078544"/>
            <a:chExt cx="3127340" cy="3116875"/>
          </a:xfrm>
        </p:grpSpPr>
        <p:pic>
          <p:nvPicPr>
            <p:cNvPr id="8207" name="Picture 15" descr="Image result for goa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632728"/>
              <a:ext cx="3127340" cy="200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ultiply 3"/>
            <p:cNvSpPr/>
            <p:nvPr/>
          </p:nvSpPr>
          <p:spPr>
            <a:xfrm>
              <a:off x="6911296" y="1078544"/>
              <a:ext cx="2669626" cy="3116875"/>
            </a:xfrm>
            <a:prstGeom prst="mathMultiply">
              <a:avLst>
                <a:gd name="adj1" fmla="val 7169"/>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8195" name="Title 1"/>
          <p:cNvSpPr>
            <a:spLocks noGrp="1"/>
          </p:cNvSpPr>
          <p:nvPr>
            <p:ph type="title"/>
          </p:nvPr>
        </p:nvSpPr>
        <p:spPr>
          <a:xfrm>
            <a:off x="467544" y="488950"/>
            <a:ext cx="8229600" cy="1143000"/>
          </a:xfrm>
        </p:spPr>
        <p:txBody>
          <a:bodyPr/>
          <a:lstStyle/>
          <a:p>
            <a:pPr eaLnBrk="1" hangingPunct="1"/>
            <a:r>
              <a:rPr lang="en-GB" altLang="en-US" sz="3200" b="1" dirty="0"/>
              <a:t>Treatment for suspected CMPA</a:t>
            </a:r>
          </a:p>
        </p:txBody>
      </p:sp>
      <p:sp>
        <p:nvSpPr>
          <p:cNvPr id="2" name="Content Placeholder 2"/>
          <p:cNvSpPr>
            <a:spLocks noGrp="1"/>
          </p:cNvSpPr>
          <p:nvPr>
            <p:ph idx="1"/>
          </p:nvPr>
        </p:nvSpPr>
        <p:spPr>
          <a:xfrm>
            <a:off x="1476375" y="1493838"/>
            <a:ext cx="6234113" cy="5175250"/>
          </a:xfrm>
        </p:spPr>
        <p:txBody>
          <a:bodyPr/>
          <a:lstStyle/>
          <a:p>
            <a:pPr algn="ctr" eaLnBrk="1" hangingPunct="1">
              <a:defRPr/>
            </a:pPr>
            <a:r>
              <a:rPr lang="en-GB" altLang="en-US" sz="2800" dirty="0"/>
              <a:t>A diet free from cow’s milk and food made with cow’s milk</a:t>
            </a:r>
          </a:p>
          <a:p>
            <a:pPr marL="0" indent="0" algn="ctr" eaLnBrk="1" hangingPunct="1">
              <a:buFont typeface="Arial" charset="0"/>
              <a:buNone/>
              <a:defRPr/>
            </a:pPr>
            <a:endParaRPr lang="en-GB" altLang="en-US" sz="1500" dirty="0"/>
          </a:p>
          <a:p>
            <a:pPr algn="ctr" eaLnBrk="1" hangingPunct="1">
              <a:defRPr/>
            </a:pPr>
            <a:r>
              <a:rPr lang="en-GB" altLang="en-US" sz="2800" dirty="0"/>
              <a:t>avoid milk and food products from other animals, such as sheep, goat &amp; buffalo as the protein is very similar to the protein in cow’s milk</a:t>
            </a:r>
          </a:p>
          <a:p>
            <a:pPr marL="0" indent="0" algn="ctr" eaLnBrk="1" hangingPunct="1">
              <a:buFont typeface="Arial" charset="0"/>
              <a:buNone/>
              <a:defRPr/>
            </a:pPr>
            <a:endParaRPr lang="en-GB" altLang="en-US" sz="1500" dirty="0"/>
          </a:p>
          <a:p>
            <a:pPr algn="ctr" eaLnBrk="1" hangingPunct="1">
              <a:defRPr/>
            </a:pPr>
            <a:r>
              <a:rPr lang="en-GB" altLang="en-US" sz="2800" dirty="0"/>
              <a:t>If under 1 year of age, your child should have breast milk or a suitable hypoallergenic formula</a:t>
            </a:r>
          </a:p>
        </p:txBody>
      </p:sp>
      <p:sp>
        <p:nvSpPr>
          <p:cNvPr id="8197" name="AutoShape 7" descr="Image result for cow">
            <a:hlinkClick r:id="rId5"/>
          </p:cNvPr>
          <p:cNvSpPr>
            <a:spLocks noChangeAspect="1" noChangeArrowheads="1"/>
          </p:cNvSpPr>
          <p:nvPr/>
        </p:nvSpPr>
        <p:spPr bwMode="auto">
          <a:xfrm>
            <a:off x="53975" y="-1173163"/>
            <a:ext cx="3333750" cy="24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8198" name="AutoShape 9" descr="Image result for cow">
            <a:hlinkClick r:id="rId5"/>
          </p:cNvPr>
          <p:cNvSpPr>
            <a:spLocks noChangeAspect="1" noChangeArrowheads="1"/>
          </p:cNvSpPr>
          <p:nvPr/>
        </p:nvSpPr>
        <p:spPr bwMode="auto">
          <a:xfrm>
            <a:off x="206375" y="-1020763"/>
            <a:ext cx="3333750" cy="24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grpSp>
        <p:nvGrpSpPr>
          <p:cNvPr id="8199" name="Group 5"/>
          <p:cNvGrpSpPr>
            <a:grpSpLocks/>
          </p:cNvGrpSpPr>
          <p:nvPr/>
        </p:nvGrpSpPr>
        <p:grpSpPr bwMode="auto">
          <a:xfrm>
            <a:off x="-277813" y="4408488"/>
            <a:ext cx="2244726" cy="2111375"/>
            <a:chOff x="-370677" y="3791648"/>
            <a:chExt cx="2669541" cy="3116875"/>
          </a:xfrm>
        </p:grpSpPr>
        <p:pic>
          <p:nvPicPr>
            <p:cNvPr id="8205" name="Picture 13" descr="Image result for shee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162" y="4365104"/>
              <a:ext cx="1533865" cy="196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ultiply 12"/>
            <p:cNvSpPr/>
            <p:nvPr/>
          </p:nvSpPr>
          <p:spPr>
            <a:xfrm>
              <a:off x="-370677" y="3791648"/>
              <a:ext cx="2669541" cy="3116875"/>
            </a:xfrm>
            <a:prstGeom prst="mathMultiply">
              <a:avLst>
                <a:gd name="adj1" fmla="val 7169"/>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00" name="Group 4"/>
          <p:cNvGrpSpPr>
            <a:grpSpLocks/>
          </p:cNvGrpSpPr>
          <p:nvPr/>
        </p:nvGrpSpPr>
        <p:grpSpPr bwMode="auto">
          <a:xfrm>
            <a:off x="-184150" y="1631950"/>
            <a:ext cx="2057400" cy="2009775"/>
            <a:chOff x="-490107" y="1078627"/>
            <a:chExt cx="2669541" cy="3116875"/>
          </a:xfrm>
        </p:grpSpPr>
        <p:pic>
          <p:nvPicPr>
            <p:cNvPr id="8203" name="Picture 11" descr="Image result for cow">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22" y="1772816"/>
              <a:ext cx="1752372" cy="187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ultiply 13"/>
            <p:cNvSpPr/>
            <p:nvPr/>
          </p:nvSpPr>
          <p:spPr>
            <a:xfrm>
              <a:off x="-490107" y="1078627"/>
              <a:ext cx="2669541" cy="3116875"/>
            </a:xfrm>
            <a:prstGeom prst="mathMultiply">
              <a:avLst>
                <a:gd name="adj1" fmla="val 7169"/>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8201" name="Picture 16" descr="Image result for buffal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3650" y="4606925"/>
            <a:ext cx="12255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ultiply 18"/>
          <p:cNvSpPr/>
          <p:nvPr/>
        </p:nvSpPr>
        <p:spPr bwMode="auto">
          <a:xfrm>
            <a:off x="7389813" y="4424363"/>
            <a:ext cx="2057400" cy="2009775"/>
          </a:xfrm>
          <a:prstGeom prst="mathMultiply">
            <a:avLst>
              <a:gd name="adj1" fmla="val 7169"/>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5375" y="0"/>
            <a:ext cx="42386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1165-40BE-95F1-4A0C-1069C2DC9F49}"/>
              </a:ext>
            </a:extLst>
          </p:cNvPr>
          <p:cNvSpPr>
            <a:spLocks noGrp="1"/>
          </p:cNvSpPr>
          <p:nvPr>
            <p:ph type="title"/>
          </p:nvPr>
        </p:nvSpPr>
        <p:spPr/>
        <p:txBody>
          <a:bodyPr/>
          <a:lstStyle/>
          <a:p>
            <a:r>
              <a:rPr lang="en-GB" dirty="0"/>
              <a:t>Soya </a:t>
            </a:r>
          </a:p>
        </p:txBody>
      </p:sp>
      <p:sp>
        <p:nvSpPr>
          <p:cNvPr id="3" name="Content Placeholder 2">
            <a:extLst>
              <a:ext uri="{FF2B5EF4-FFF2-40B4-BE49-F238E27FC236}">
                <a16:creationId xmlns:a16="http://schemas.microsoft.com/office/drawing/2014/main" id="{5454A277-F534-69BA-EEEC-7FACAE26187B}"/>
              </a:ext>
            </a:extLst>
          </p:cNvPr>
          <p:cNvSpPr>
            <a:spLocks noGrp="1"/>
          </p:cNvSpPr>
          <p:nvPr>
            <p:ph idx="1"/>
          </p:nvPr>
        </p:nvSpPr>
        <p:spPr/>
        <p:txBody>
          <a:bodyPr/>
          <a:lstStyle/>
          <a:p>
            <a:r>
              <a:rPr lang="en-GB" dirty="0"/>
              <a:t>Soya products can be introduced from 6 months of age.</a:t>
            </a:r>
          </a:p>
          <a:p>
            <a:r>
              <a:rPr lang="en-GB" dirty="0"/>
              <a:t>There is a 50% chance that if your child has a CMPA they may react to soya. Symptoms will be similar.</a:t>
            </a:r>
          </a:p>
          <a:p>
            <a:r>
              <a:rPr lang="en-GB" dirty="0"/>
              <a:t>If you suspect this then a 2 week period of avoidance with re-introduction is recommended.  </a:t>
            </a:r>
          </a:p>
          <a:p>
            <a:endParaRPr lang="en-GB" dirty="0"/>
          </a:p>
          <a:p>
            <a:endParaRPr lang="en-GB" dirty="0"/>
          </a:p>
        </p:txBody>
      </p:sp>
    </p:spTree>
    <p:extLst>
      <p:ext uri="{BB962C8B-B14F-4D97-AF65-F5344CB8AC3E}">
        <p14:creationId xmlns:p14="http://schemas.microsoft.com/office/powerpoint/2010/main" val="138860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1178" y="1773156"/>
            <a:ext cx="7481643" cy="478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9552" y="786106"/>
            <a:ext cx="8229600" cy="1143000"/>
          </a:xfrm>
        </p:spPr>
        <p:txBody>
          <a:bodyPr/>
          <a:lstStyle/>
          <a:p>
            <a:r>
              <a:rPr lang="en-GB" altLang="en-US" sz="3200" b="1" dirty="0"/>
              <a:t>Suitable Formulas for Cow’s Milk Protein Allergy</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15875"/>
            <a:ext cx="42386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47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341438"/>
            <a:ext cx="8856663" cy="5400675"/>
          </a:xfrm>
        </p:spPr>
        <p:txBody>
          <a:bodyPr rtlCol="0">
            <a:normAutofit fontScale="85000" lnSpcReduction="20000"/>
          </a:bodyPr>
          <a:lstStyle/>
          <a:p>
            <a:pPr marL="0" indent="0" eaLnBrk="1" fontAlgn="auto" hangingPunct="1">
              <a:spcAft>
                <a:spcPts val="0"/>
              </a:spcAft>
              <a:buFont typeface="Arial" charset="0"/>
              <a:buNone/>
              <a:defRPr/>
            </a:pPr>
            <a:r>
              <a:rPr lang="en-GB" dirty="0"/>
              <a:t>To follow a CM free diet, it is important to check food labels:</a:t>
            </a:r>
          </a:p>
          <a:p>
            <a:pPr eaLnBrk="1" fontAlgn="auto" hangingPunct="1">
              <a:spcAft>
                <a:spcPts val="0"/>
              </a:spcAft>
              <a:buFont typeface="Arial" panose="020B0604020202020204" pitchFamily="34" charset="0"/>
              <a:buChar char="•"/>
              <a:defRPr/>
            </a:pPr>
            <a:r>
              <a:rPr lang="en-GB" dirty="0"/>
              <a:t>Pre-packed food</a:t>
            </a:r>
          </a:p>
          <a:p>
            <a:pPr lvl="1" eaLnBrk="1" fontAlgn="auto" hangingPunct="1">
              <a:spcAft>
                <a:spcPts val="0"/>
              </a:spcAft>
              <a:buFont typeface="Calibri" panose="020F0502020204030204" pitchFamily="34" charset="0"/>
              <a:buChar char="₋"/>
              <a:defRPr/>
            </a:pPr>
            <a:r>
              <a:rPr lang="en-GB" dirty="0"/>
              <a:t>allergens are emphasised on the label, e.g. skimmed </a:t>
            </a:r>
            <a:r>
              <a:rPr lang="en-GB" u="sng" dirty="0"/>
              <a:t>milk</a:t>
            </a:r>
            <a:r>
              <a:rPr lang="en-GB" dirty="0"/>
              <a:t> powder, hydrolysed casein </a:t>
            </a:r>
            <a:r>
              <a:rPr lang="en-GB" b="1" dirty="0"/>
              <a:t>(Milk)</a:t>
            </a:r>
            <a:r>
              <a:rPr lang="en-GB" dirty="0"/>
              <a:t>, cream </a:t>
            </a:r>
            <a:r>
              <a:rPr lang="en-GB" i="1" dirty="0"/>
              <a:t>(from milk)</a:t>
            </a:r>
          </a:p>
          <a:p>
            <a:pPr marL="0" indent="0" eaLnBrk="1" fontAlgn="auto" hangingPunct="1">
              <a:spcAft>
                <a:spcPts val="0"/>
              </a:spcAft>
              <a:buFont typeface="Arial" charset="0"/>
              <a:buNone/>
              <a:defRPr/>
            </a:pPr>
            <a:endParaRPr lang="en-GB" sz="1200" b="1" i="1" dirty="0"/>
          </a:p>
          <a:p>
            <a:pPr eaLnBrk="1" fontAlgn="auto" hangingPunct="1">
              <a:spcAft>
                <a:spcPts val="0"/>
              </a:spcAft>
              <a:buFont typeface="Arial" panose="020B0604020202020204" pitchFamily="34" charset="0"/>
              <a:buChar char="•"/>
              <a:defRPr/>
            </a:pPr>
            <a:r>
              <a:rPr lang="en-GB" dirty="0"/>
              <a:t>Foods without packaging/food served whilst you are out</a:t>
            </a:r>
          </a:p>
          <a:p>
            <a:pPr lvl="1" eaLnBrk="1" fontAlgn="auto" hangingPunct="1">
              <a:spcAft>
                <a:spcPts val="0"/>
              </a:spcAft>
              <a:buFont typeface="Calibri" panose="020F0502020204030204" pitchFamily="34" charset="0"/>
              <a:buChar char="₋"/>
              <a:defRPr/>
            </a:pPr>
            <a:r>
              <a:rPr lang="en-GB" dirty="0"/>
              <a:t>written or verbal information on allergens needs to be provided by staff</a:t>
            </a:r>
          </a:p>
          <a:p>
            <a:pPr marL="0" indent="0" eaLnBrk="1" fontAlgn="auto" hangingPunct="1">
              <a:spcAft>
                <a:spcPts val="0"/>
              </a:spcAft>
              <a:buFont typeface="Arial" charset="0"/>
              <a:buNone/>
              <a:defRPr/>
            </a:pPr>
            <a:endParaRPr lang="en-GB" sz="1200" dirty="0"/>
          </a:p>
          <a:p>
            <a:pPr eaLnBrk="1" fontAlgn="auto" hangingPunct="1">
              <a:spcAft>
                <a:spcPts val="0"/>
              </a:spcAft>
              <a:buFont typeface="Arial" panose="020B0604020202020204" pitchFamily="34" charset="0"/>
              <a:buChar char="•"/>
              <a:defRPr/>
            </a:pPr>
            <a:r>
              <a:rPr lang="en-GB" dirty="0"/>
              <a:t>‘May contain’ warnings</a:t>
            </a:r>
          </a:p>
          <a:p>
            <a:pPr lvl="1" eaLnBrk="1" fontAlgn="auto" hangingPunct="1">
              <a:spcAft>
                <a:spcPts val="0"/>
              </a:spcAft>
              <a:buFont typeface="Calibri" panose="020F0502020204030204" pitchFamily="34" charset="0"/>
              <a:buChar char="₋"/>
              <a:defRPr/>
            </a:pPr>
            <a:r>
              <a:rPr lang="en-GB" dirty="0"/>
              <a:t>food may be contaminated with an allergen by accident</a:t>
            </a:r>
          </a:p>
          <a:p>
            <a:pPr marL="0" indent="0" eaLnBrk="1" fontAlgn="auto" hangingPunct="1">
              <a:spcAft>
                <a:spcPts val="0"/>
              </a:spcAft>
              <a:buFont typeface="Arial" charset="0"/>
              <a:buNone/>
              <a:defRPr/>
            </a:pPr>
            <a:endParaRPr lang="en-GB" sz="1200" dirty="0"/>
          </a:p>
          <a:p>
            <a:pPr eaLnBrk="1" fontAlgn="auto" hangingPunct="1">
              <a:spcAft>
                <a:spcPts val="0"/>
              </a:spcAft>
              <a:buFont typeface="Arial" panose="020B0604020202020204" pitchFamily="34" charset="0"/>
              <a:buChar char="•"/>
              <a:defRPr/>
            </a:pPr>
            <a:r>
              <a:rPr lang="en-GB" dirty="0"/>
              <a:t>The law only covers allergens used as ingredients, not allergens that may be present following accidental contact</a:t>
            </a:r>
          </a:p>
          <a:p>
            <a:pPr eaLnBrk="1" fontAlgn="auto" hangingPunct="1">
              <a:spcAft>
                <a:spcPts val="0"/>
              </a:spcAft>
              <a:buFont typeface="Arial" panose="020B0604020202020204" pitchFamily="34" charset="0"/>
              <a:buChar char="•"/>
              <a:defRPr/>
            </a:pPr>
            <a:endParaRPr lang="en-GB" sz="1300" dirty="0"/>
          </a:p>
          <a:p>
            <a:pPr eaLnBrk="1" fontAlgn="auto" hangingPunct="1">
              <a:spcAft>
                <a:spcPts val="0"/>
              </a:spcAft>
              <a:buFont typeface="Arial" panose="020B0604020202020204" pitchFamily="34" charset="0"/>
              <a:buChar char="•"/>
              <a:defRPr/>
            </a:pPr>
            <a:r>
              <a:rPr lang="en-GB" b="1" dirty="0"/>
              <a:t>For medicines, always check with your pharmacist</a:t>
            </a:r>
          </a:p>
        </p:txBody>
      </p:sp>
      <p:pic>
        <p:nvPicPr>
          <p:cNvPr id="10244" name="Picture 3" descr="C:\Users\RobothamAbi\Pictures\F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9085"/>
            <a:ext cx="15541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504" y="0"/>
            <a:ext cx="3775496" cy="83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Title 1"/>
          <p:cNvSpPr>
            <a:spLocks noGrp="1"/>
          </p:cNvSpPr>
          <p:nvPr>
            <p:ph type="title"/>
          </p:nvPr>
        </p:nvSpPr>
        <p:spPr>
          <a:xfrm>
            <a:off x="395536" y="252560"/>
            <a:ext cx="8229600" cy="1143000"/>
          </a:xfrm>
        </p:spPr>
        <p:txBody>
          <a:bodyPr/>
          <a:lstStyle/>
          <a:p>
            <a:pPr eaLnBrk="1" hangingPunct="1"/>
            <a:r>
              <a:rPr lang="en-GB" altLang="en-US" sz="3200" b="1" dirty="0"/>
              <a:t>Food Labelling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484313"/>
            <a:ext cx="8877300" cy="5184775"/>
          </a:xfrm>
        </p:spPr>
        <p:txBody>
          <a:bodyPr/>
          <a:lstStyle/>
          <a:p>
            <a:pPr>
              <a:defRPr/>
            </a:pPr>
            <a:r>
              <a:rPr lang="en-GB" sz="3000" dirty="0"/>
              <a:t>Check ALL food labels – you’ll be                       surprised by what contains milk!</a:t>
            </a:r>
          </a:p>
          <a:p>
            <a:pPr marL="0" indent="0">
              <a:buFont typeface="Arial" charset="0"/>
              <a:buNone/>
              <a:defRPr/>
            </a:pPr>
            <a:endParaRPr lang="en-GB" sz="1000" dirty="0"/>
          </a:p>
          <a:p>
            <a:pPr>
              <a:defRPr/>
            </a:pPr>
            <a:r>
              <a:rPr lang="en-GB" sz="3000" dirty="0"/>
              <a:t>Ask your local supermarket for a list of their own brand foods which are ‘cow’s milk free’</a:t>
            </a:r>
          </a:p>
          <a:p>
            <a:pPr marL="0" indent="0">
              <a:buFont typeface="Arial" charset="0"/>
              <a:buNone/>
              <a:defRPr/>
            </a:pPr>
            <a:endParaRPr lang="en-GB" sz="1000" dirty="0"/>
          </a:p>
          <a:p>
            <a:pPr>
              <a:defRPr/>
            </a:pPr>
            <a:r>
              <a:rPr lang="en-GB" sz="3000" dirty="0"/>
              <a:t>Don’t assume that a ‘free from’ product will be free from all allergens - always check the label</a:t>
            </a:r>
          </a:p>
          <a:p>
            <a:pPr marL="0" indent="0">
              <a:buFont typeface="Arial" charset="0"/>
              <a:buNone/>
              <a:defRPr/>
            </a:pPr>
            <a:endParaRPr lang="en-GB" sz="1000" dirty="0"/>
          </a:p>
          <a:p>
            <a:pPr>
              <a:defRPr/>
            </a:pPr>
            <a:r>
              <a:rPr lang="en-GB" sz="3000" dirty="0"/>
              <a:t>Online supermarket sites are useful but always check the label of the product</a:t>
            </a:r>
          </a:p>
        </p:txBody>
      </p:sp>
      <p:pic>
        <p:nvPicPr>
          <p:cNvPr id="11267" name="Picture 7" descr="Image result for food label ingredients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8835">
            <a:off x="6034250" y="895453"/>
            <a:ext cx="1432252" cy="17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a:xfrm>
            <a:off x="107504" y="439591"/>
            <a:ext cx="8229600" cy="1143000"/>
          </a:xfrm>
        </p:spPr>
        <p:txBody>
          <a:bodyPr/>
          <a:lstStyle/>
          <a:p>
            <a:r>
              <a:rPr lang="en-GB" altLang="en-US" b="1" dirty="0"/>
              <a:t>Top Tips</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929" y="37260"/>
            <a:ext cx="3933976" cy="86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536" y="548680"/>
            <a:ext cx="8229600" cy="1143000"/>
          </a:xfrm>
        </p:spPr>
        <p:txBody>
          <a:bodyPr/>
          <a:lstStyle/>
          <a:p>
            <a:pPr eaLnBrk="1" hangingPunct="1"/>
            <a:r>
              <a:rPr lang="en-GB" altLang="en-US" sz="3200" b="1" dirty="0"/>
              <a:t>Cow’s Milk Protein Free Weaning</a:t>
            </a:r>
          </a:p>
        </p:txBody>
      </p:sp>
      <p:sp>
        <p:nvSpPr>
          <p:cNvPr id="10243" name="Content Placeholder 2"/>
          <p:cNvSpPr>
            <a:spLocks noGrp="1"/>
          </p:cNvSpPr>
          <p:nvPr>
            <p:ph idx="1"/>
          </p:nvPr>
        </p:nvSpPr>
        <p:spPr>
          <a:xfrm>
            <a:off x="323850" y="1397000"/>
            <a:ext cx="8569325" cy="4784725"/>
          </a:xfrm>
        </p:spPr>
        <p:txBody>
          <a:bodyPr/>
          <a:lstStyle/>
          <a:p>
            <a:pPr eaLnBrk="1" hangingPunct="1">
              <a:defRPr/>
            </a:pPr>
            <a:r>
              <a:rPr lang="en-GB" altLang="en-US" sz="2800" dirty="0"/>
              <a:t>This is the same as weaning a non-allergic baby </a:t>
            </a:r>
            <a:r>
              <a:rPr lang="en-GB" altLang="en-US" sz="2800" b="1" dirty="0"/>
              <a:t>except </a:t>
            </a:r>
            <a:r>
              <a:rPr lang="en-GB" altLang="en-US" sz="2800" dirty="0"/>
              <a:t>you are avoiding foods which contain cow’s milk</a:t>
            </a:r>
          </a:p>
          <a:p>
            <a:pPr eaLnBrk="1" hangingPunct="1">
              <a:defRPr/>
            </a:pPr>
            <a:r>
              <a:rPr lang="en-GB" altLang="en-US" sz="2800" dirty="0"/>
              <a:t>Weaning occurs around 6 months</a:t>
            </a:r>
          </a:p>
          <a:p>
            <a:pPr marL="0" indent="0" eaLnBrk="1" hangingPunct="1">
              <a:buFont typeface="Arial" charset="0"/>
              <a:buNone/>
              <a:defRPr/>
            </a:pPr>
            <a:endParaRPr lang="en-GB" altLang="en-US" sz="2800" b="1" dirty="0"/>
          </a:p>
          <a:p>
            <a:pPr marL="0" indent="0" eaLnBrk="1" hangingPunct="1">
              <a:buFont typeface="Arial" charset="0"/>
              <a:buNone/>
              <a:defRPr/>
            </a:pPr>
            <a:r>
              <a:rPr lang="en-GB" altLang="en-US" sz="2800" b="1" dirty="0"/>
              <a:t>Stage 1</a:t>
            </a:r>
          </a:p>
          <a:p>
            <a:pPr eaLnBrk="1" hangingPunct="1">
              <a:defRPr/>
            </a:pPr>
            <a:r>
              <a:rPr lang="en-GB" altLang="en-US" sz="2800" dirty="0"/>
              <a:t>Try mashed or pureed fruit and vegetables like parsnip, potato, yam, sweet potato, carrot, apple or pear</a:t>
            </a:r>
          </a:p>
          <a:p>
            <a:pPr eaLnBrk="1" hangingPunct="1">
              <a:defRPr/>
            </a:pPr>
            <a:r>
              <a:rPr lang="en-GB" altLang="en-US" sz="2800" dirty="0"/>
              <a:t>Baby rice or porridge </a:t>
            </a:r>
            <a:r>
              <a:rPr lang="en-GB" altLang="en-US" sz="2400" dirty="0"/>
              <a:t>(remember to check food labels)</a:t>
            </a:r>
          </a:p>
          <a:p>
            <a:pPr eaLnBrk="1" hangingPunct="1">
              <a:defRPr/>
            </a:pPr>
            <a:r>
              <a:rPr lang="en-GB" altLang="en-US" sz="2800" dirty="0"/>
              <a:t>Use baby’s usual milk (breast milk or hypoallergenic formula) to mix food to desired consistency</a:t>
            </a:r>
          </a:p>
          <a:p>
            <a:pPr eaLnBrk="1" hangingPunct="1">
              <a:defRPr/>
            </a:pPr>
            <a:r>
              <a:rPr lang="en-GB" altLang="en-US" sz="2800" dirty="0"/>
              <a:t>Pureed/mashed meat, chicken or lentils</a:t>
            </a:r>
          </a:p>
          <a:p>
            <a:pPr eaLnBrk="1" hangingPunct="1">
              <a:defRPr/>
            </a:pPr>
            <a:endParaRPr lang="en-GB" altLang="en-US" dirty="0"/>
          </a:p>
        </p:txBody>
      </p:sp>
      <p:pic>
        <p:nvPicPr>
          <p:cNvPr id="12292" name="Picture 5" descr="Image result for apple pure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916238"/>
            <a:ext cx="25939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Image result for pureed carro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901950"/>
            <a:ext cx="11826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6496" y="21126"/>
            <a:ext cx="3847504" cy="847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21131" y="24048"/>
            <a:ext cx="8229600" cy="5937250"/>
          </a:xfrm>
        </p:spPr>
        <p:txBody>
          <a:bodyPr/>
          <a:lstStyle/>
          <a:p>
            <a:pPr marL="0" indent="0" eaLnBrk="1" hangingPunct="1">
              <a:buFont typeface="Arial" charset="0"/>
              <a:buNone/>
              <a:defRPr/>
            </a:pPr>
            <a:r>
              <a:rPr lang="en-GB" altLang="en-US" b="1" dirty="0"/>
              <a:t>Stages 2 &amp; 3 – Meal Ideas</a:t>
            </a:r>
          </a:p>
          <a:p>
            <a:pPr eaLnBrk="1" hangingPunct="1">
              <a:defRPr/>
            </a:pPr>
            <a:r>
              <a:rPr lang="en-GB" altLang="en-US" dirty="0"/>
              <a:t>Breakfast</a:t>
            </a:r>
          </a:p>
          <a:p>
            <a:pPr lvl="1" eaLnBrk="1" hangingPunct="1">
              <a:buFont typeface="Calibri" panose="020F0502020204030204" pitchFamily="34" charset="0"/>
              <a:buChar char="₋"/>
              <a:defRPr/>
            </a:pPr>
            <a:r>
              <a:rPr lang="en-GB" altLang="en-US" sz="2400" dirty="0"/>
              <a:t>Cow’s milk free breakfast cereal/porridge with milk substitute</a:t>
            </a:r>
          </a:p>
          <a:p>
            <a:pPr lvl="1" eaLnBrk="1" hangingPunct="1">
              <a:buFont typeface="Calibri" panose="020F0502020204030204" pitchFamily="34" charset="0"/>
              <a:buChar char="₋"/>
              <a:defRPr/>
            </a:pPr>
            <a:r>
              <a:rPr lang="en-GB" altLang="en-US" sz="2400" dirty="0"/>
              <a:t>Toast fingers with cow’s milk protein free spread</a:t>
            </a:r>
          </a:p>
          <a:p>
            <a:pPr lvl="1" eaLnBrk="1" hangingPunct="1">
              <a:buFont typeface="Calibri" panose="020F0502020204030204" pitchFamily="34" charset="0"/>
              <a:buChar char="₋"/>
              <a:defRPr/>
            </a:pPr>
            <a:r>
              <a:rPr lang="en-GB" altLang="en-US" sz="2400" dirty="0"/>
              <a:t>Pancakes made with milk substitute</a:t>
            </a:r>
          </a:p>
          <a:p>
            <a:pPr eaLnBrk="1" hangingPunct="1">
              <a:buFont typeface="Arial" panose="020B0604020202020204" pitchFamily="34" charset="0"/>
              <a:buChar char="•"/>
              <a:defRPr/>
            </a:pPr>
            <a:r>
              <a:rPr lang="en-GB" altLang="en-US" dirty="0"/>
              <a:t>Main meals</a:t>
            </a:r>
          </a:p>
          <a:p>
            <a:pPr lvl="1" eaLnBrk="1" hangingPunct="1">
              <a:buFont typeface="Calibri" panose="020F0502020204030204" pitchFamily="34" charset="0"/>
              <a:buChar char="₋"/>
              <a:defRPr/>
            </a:pPr>
            <a:r>
              <a:rPr lang="en-GB" altLang="en-US" sz="2400" dirty="0"/>
              <a:t>Baked beans or scrambled egg on toast</a:t>
            </a:r>
          </a:p>
          <a:p>
            <a:pPr lvl="1" eaLnBrk="1" hangingPunct="1">
              <a:buFont typeface="Calibri" panose="020F0502020204030204" pitchFamily="34" charset="0"/>
              <a:buChar char="₋"/>
              <a:defRPr/>
            </a:pPr>
            <a:r>
              <a:rPr lang="en-GB" altLang="en-US" sz="2400" dirty="0"/>
              <a:t>Meat/chicken or fish with potato/rice and vegetables</a:t>
            </a:r>
          </a:p>
          <a:p>
            <a:pPr lvl="1" eaLnBrk="1" hangingPunct="1">
              <a:buFont typeface="Calibri" panose="020F0502020204030204" pitchFamily="34" charset="0"/>
              <a:buChar char="₋"/>
              <a:defRPr/>
            </a:pPr>
            <a:r>
              <a:rPr lang="en-GB" altLang="en-US" sz="2400" dirty="0"/>
              <a:t>Pasta with a tomato, roasted vegetable sauce or cow’s milk free white sauce. Can add cow’s milk free cheese.</a:t>
            </a:r>
          </a:p>
          <a:p>
            <a:pPr lvl="1" eaLnBrk="1" hangingPunct="1">
              <a:buFont typeface="Calibri" panose="020F0502020204030204" pitchFamily="34" charset="0"/>
              <a:buChar char="₋"/>
              <a:defRPr/>
            </a:pPr>
            <a:r>
              <a:rPr lang="en-GB" altLang="en-US" sz="2400" dirty="0"/>
              <a:t>Flaked fish poached in a milk substitute, mashed potato &amp; vegetables</a:t>
            </a:r>
          </a:p>
          <a:p>
            <a:pPr lvl="1" eaLnBrk="1" hangingPunct="1">
              <a:buFont typeface="Calibri" panose="020F0502020204030204" pitchFamily="34" charset="0"/>
              <a:buChar char="₋"/>
              <a:defRPr/>
            </a:pPr>
            <a:r>
              <a:rPr lang="en-GB" altLang="en-US" sz="2400" dirty="0"/>
              <a:t>Shepherd’s Pie using cow’s milk free substitutes</a:t>
            </a:r>
          </a:p>
          <a:p>
            <a:pPr lvl="1" eaLnBrk="1" hangingPunct="1">
              <a:buFont typeface="Calibri" panose="020F0502020204030204" pitchFamily="34" charset="0"/>
              <a:buChar char="₋"/>
              <a:defRPr/>
            </a:pPr>
            <a:r>
              <a:rPr lang="en-GB" altLang="en-US" sz="2400" dirty="0"/>
              <a:t>Omelette using soya milk &amp; cheese alternative</a:t>
            </a:r>
          </a:p>
          <a:p>
            <a:pPr lvl="1" eaLnBrk="1" hangingPunct="1">
              <a:buFont typeface="Calibri" panose="020F0502020204030204" pitchFamily="34" charset="0"/>
              <a:buChar char="₋"/>
              <a:defRPr/>
            </a:pPr>
            <a:endParaRPr lang="en-GB" altLang="en-US" dirty="0"/>
          </a:p>
          <a:p>
            <a:pPr eaLnBrk="1" hangingPunct="1">
              <a:defRPr/>
            </a:pPr>
            <a:endParaRPr lang="en-GB" altLang="en-US" b="1" dirty="0"/>
          </a:p>
          <a:p>
            <a:pPr eaLnBrk="1" hangingPunct="1">
              <a:defRPr/>
            </a:pPr>
            <a:endParaRPr lang="en-GB" altLang="en-US" dirty="0"/>
          </a:p>
        </p:txBody>
      </p:sp>
      <p:grpSp>
        <p:nvGrpSpPr>
          <p:cNvPr id="13315" name="Group 3"/>
          <p:cNvGrpSpPr>
            <a:grpSpLocks/>
          </p:cNvGrpSpPr>
          <p:nvPr/>
        </p:nvGrpSpPr>
        <p:grpSpPr bwMode="auto">
          <a:xfrm>
            <a:off x="7080250" y="2259013"/>
            <a:ext cx="1590675" cy="1187450"/>
            <a:chOff x="7150816" y="3113046"/>
            <a:chExt cx="1517302" cy="927002"/>
          </a:xfrm>
        </p:grpSpPr>
        <p:sp>
          <p:nvSpPr>
            <p:cNvPr id="13316" name="TextBox 4"/>
            <p:cNvSpPr txBox="1">
              <a:spLocks noChangeArrowheads="1"/>
            </p:cNvSpPr>
            <p:nvPr/>
          </p:nvSpPr>
          <p:spPr bwMode="auto">
            <a:xfrm rot="-774889">
              <a:off x="7283266" y="3173047"/>
              <a:ext cx="1252399" cy="7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a:solidFill>
                    <a:srgbClr val="FF0000"/>
                  </a:solidFill>
                </a:rPr>
                <a:t>Check the food labels</a:t>
              </a:r>
            </a:p>
          </p:txBody>
        </p:sp>
        <p:sp>
          <p:nvSpPr>
            <p:cNvPr id="6" name="Oval 5"/>
            <p:cNvSpPr/>
            <p:nvPr/>
          </p:nvSpPr>
          <p:spPr>
            <a:xfrm rot="20950600">
              <a:off x="7150816" y="3113046"/>
              <a:ext cx="1517302" cy="927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527" y="116632"/>
            <a:ext cx="3559473" cy="78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23850" y="188913"/>
            <a:ext cx="8640763" cy="5937250"/>
          </a:xfrm>
        </p:spPr>
        <p:txBody>
          <a:bodyPr/>
          <a:lstStyle/>
          <a:p>
            <a:pPr eaLnBrk="1" hangingPunct="1">
              <a:defRPr/>
            </a:pPr>
            <a:r>
              <a:rPr lang="en-GB" altLang="en-US" dirty="0"/>
              <a:t>Puddings</a:t>
            </a:r>
          </a:p>
          <a:p>
            <a:pPr lvl="1" eaLnBrk="1" hangingPunct="1">
              <a:buFont typeface="Calibri" panose="020F0502020204030204" pitchFamily="34" charset="0"/>
              <a:buChar char="₋"/>
              <a:defRPr/>
            </a:pPr>
            <a:r>
              <a:rPr lang="en-GB" altLang="en-US" sz="2400" dirty="0"/>
              <a:t>Fruit </a:t>
            </a:r>
          </a:p>
          <a:p>
            <a:pPr lvl="1" eaLnBrk="1" hangingPunct="1">
              <a:buFont typeface="Calibri" panose="020F0502020204030204" pitchFamily="34" charset="0"/>
              <a:buChar char="₋"/>
              <a:defRPr/>
            </a:pPr>
            <a:r>
              <a:rPr lang="en-GB" altLang="en-US" sz="2400" dirty="0"/>
              <a:t>Cow’s milk free yoghurts, desserts, ice cream, custard (serve with fruit)</a:t>
            </a:r>
          </a:p>
          <a:p>
            <a:pPr lvl="1" eaLnBrk="1" hangingPunct="1">
              <a:buFont typeface="Calibri" panose="020F0502020204030204" pitchFamily="34" charset="0"/>
              <a:buChar char="₋"/>
              <a:defRPr/>
            </a:pPr>
            <a:r>
              <a:rPr lang="en-GB" altLang="en-US" sz="2400" dirty="0"/>
              <a:t>Rice pudding, semolina or custard made with milk alternative</a:t>
            </a:r>
          </a:p>
          <a:p>
            <a:pPr lvl="1" eaLnBrk="1" hangingPunct="1">
              <a:buFont typeface="Calibri" panose="020F0502020204030204" pitchFamily="34" charset="0"/>
              <a:buChar char="₋"/>
              <a:defRPr/>
            </a:pPr>
            <a:r>
              <a:rPr lang="en-GB" altLang="en-US" sz="2400" dirty="0"/>
              <a:t>Milk jelly using milk alternatives</a:t>
            </a:r>
          </a:p>
          <a:p>
            <a:pPr marL="514350" indent="-457200" eaLnBrk="1" hangingPunct="1">
              <a:buFont typeface="Arial" panose="020B0604020202020204" pitchFamily="34" charset="0"/>
              <a:buChar char="•"/>
              <a:defRPr/>
            </a:pPr>
            <a:r>
              <a:rPr lang="en-GB" altLang="en-US" dirty="0"/>
              <a:t>Finger food/snacks</a:t>
            </a:r>
          </a:p>
          <a:p>
            <a:pPr marL="914400" lvl="1" indent="-457200" eaLnBrk="1" hangingPunct="1">
              <a:buFont typeface="Calibri" panose="020F0502020204030204" pitchFamily="34" charset="0"/>
              <a:buChar char="₋"/>
              <a:defRPr/>
            </a:pPr>
            <a:r>
              <a:rPr lang="en-GB" altLang="en-US" sz="2400" dirty="0"/>
              <a:t>Raw vegetable sticks</a:t>
            </a:r>
          </a:p>
          <a:p>
            <a:pPr marL="914400" lvl="1" indent="-457200" eaLnBrk="1" hangingPunct="1">
              <a:buFont typeface="Calibri" panose="020F0502020204030204" pitchFamily="34" charset="0"/>
              <a:buChar char="₋"/>
              <a:defRPr/>
            </a:pPr>
            <a:r>
              <a:rPr lang="en-GB" altLang="en-US" sz="2400" dirty="0"/>
              <a:t>Dried fruit/small pieces of soft, ripe fruit</a:t>
            </a:r>
          </a:p>
          <a:p>
            <a:pPr marL="914400" lvl="1" indent="-457200" eaLnBrk="1" hangingPunct="1">
              <a:buFont typeface="Calibri" panose="020F0502020204030204" pitchFamily="34" charset="0"/>
              <a:buChar char="₋"/>
              <a:defRPr/>
            </a:pPr>
            <a:r>
              <a:rPr lang="en-GB" altLang="en-US" sz="2400" dirty="0"/>
              <a:t>Cow’s milk free cheese cubes/slices</a:t>
            </a:r>
          </a:p>
          <a:p>
            <a:pPr marL="914400" lvl="1" indent="-457200" eaLnBrk="1" hangingPunct="1">
              <a:buFont typeface="Calibri" panose="020F0502020204030204" pitchFamily="34" charset="0"/>
              <a:buChar char="₋"/>
              <a:defRPr/>
            </a:pPr>
            <a:r>
              <a:rPr lang="en-GB" altLang="en-US" sz="2400" dirty="0"/>
              <a:t>Breadsticks or hummus</a:t>
            </a:r>
          </a:p>
          <a:p>
            <a:pPr marL="914400" lvl="1" indent="-457200" eaLnBrk="1" hangingPunct="1">
              <a:buFont typeface="Calibri" panose="020F0502020204030204" pitchFamily="34" charset="0"/>
              <a:buChar char="₋"/>
              <a:defRPr/>
            </a:pPr>
            <a:r>
              <a:rPr lang="en-GB" altLang="en-US" sz="2400" dirty="0"/>
              <a:t>Crumpets/bagels/pittas/cheese scone made with cheese alternative</a:t>
            </a:r>
          </a:p>
          <a:p>
            <a:pPr marL="914400" lvl="1" indent="-457200" eaLnBrk="1" hangingPunct="1">
              <a:buFont typeface="Calibri" panose="020F0502020204030204" pitchFamily="34" charset="0"/>
              <a:buChar char="₋"/>
              <a:defRPr/>
            </a:pPr>
            <a:r>
              <a:rPr lang="en-GB" altLang="en-US" sz="2400" dirty="0"/>
              <a:t>Sandwiches with egg/tuna/chicken/ham/cow’s milk free cheese spread</a:t>
            </a:r>
          </a:p>
          <a:p>
            <a:pPr lvl="1" eaLnBrk="1" hangingPunct="1">
              <a:buFont typeface="Calibri" panose="020F0502020204030204" pitchFamily="34" charset="0"/>
              <a:buChar char="₋"/>
              <a:defRPr/>
            </a:pPr>
            <a:endParaRPr lang="en-GB" altLang="en-US" dirty="0"/>
          </a:p>
        </p:txBody>
      </p:sp>
      <p:grpSp>
        <p:nvGrpSpPr>
          <p:cNvPr id="14339" name="Group 4"/>
          <p:cNvGrpSpPr>
            <a:grpSpLocks/>
          </p:cNvGrpSpPr>
          <p:nvPr/>
        </p:nvGrpSpPr>
        <p:grpSpPr bwMode="auto">
          <a:xfrm>
            <a:off x="7150100" y="2852738"/>
            <a:ext cx="1592263" cy="1187450"/>
            <a:chOff x="7150816" y="3113046"/>
            <a:chExt cx="1517302" cy="927002"/>
          </a:xfrm>
        </p:grpSpPr>
        <p:sp>
          <p:nvSpPr>
            <p:cNvPr id="14340" name="TextBox 1"/>
            <p:cNvSpPr txBox="1">
              <a:spLocks noChangeArrowheads="1"/>
            </p:cNvSpPr>
            <p:nvPr/>
          </p:nvSpPr>
          <p:spPr bwMode="auto">
            <a:xfrm rot="-774889">
              <a:off x="7283266" y="3173047"/>
              <a:ext cx="1252399" cy="7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a:solidFill>
                    <a:srgbClr val="FF0000"/>
                  </a:solidFill>
                </a:rPr>
                <a:t>Check the food labels</a:t>
              </a:r>
            </a:p>
          </p:txBody>
        </p:sp>
        <p:sp>
          <p:nvSpPr>
            <p:cNvPr id="4" name="Oval 3"/>
            <p:cNvSpPr/>
            <p:nvPr/>
          </p:nvSpPr>
          <p:spPr>
            <a:xfrm rot="20950600">
              <a:off x="7150816" y="3113046"/>
              <a:ext cx="1517302" cy="927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528" y="0"/>
            <a:ext cx="3559472" cy="78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552" y="764704"/>
            <a:ext cx="8229600" cy="1143000"/>
          </a:xfrm>
        </p:spPr>
        <p:txBody>
          <a:bodyPr/>
          <a:lstStyle/>
          <a:p>
            <a:r>
              <a:rPr lang="en-GB" altLang="en-US" b="1" dirty="0"/>
              <a:t>Introduction Of Other Common Allergenic Foods</a:t>
            </a:r>
          </a:p>
        </p:txBody>
      </p:sp>
      <p:sp>
        <p:nvSpPr>
          <p:cNvPr id="3" name="Content Placeholder 2"/>
          <p:cNvSpPr>
            <a:spLocks noGrp="1"/>
          </p:cNvSpPr>
          <p:nvPr>
            <p:ph idx="1"/>
          </p:nvPr>
        </p:nvSpPr>
        <p:spPr>
          <a:xfrm>
            <a:off x="468313" y="1773238"/>
            <a:ext cx="8229600" cy="4525962"/>
          </a:xfrm>
        </p:spPr>
        <p:txBody>
          <a:bodyPr/>
          <a:lstStyle/>
          <a:p>
            <a:pPr>
              <a:defRPr/>
            </a:pPr>
            <a:r>
              <a:rPr lang="en-GB" dirty="0"/>
              <a:t>Includes: </a:t>
            </a:r>
          </a:p>
          <a:p>
            <a:pPr lvl="1">
              <a:buFont typeface="Calibri" panose="020F0502020204030204" pitchFamily="34" charset="0"/>
              <a:buChar char="₋"/>
              <a:defRPr/>
            </a:pPr>
            <a:r>
              <a:rPr lang="en-GB" dirty="0"/>
              <a:t>egg, soya, wheat, peanuts and other nuts, sesame seeds, mustard seed, celery, fish and shellfish</a:t>
            </a:r>
          </a:p>
          <a:p>
            <a:pPr marL="457200" lvl="1" indent="0">
              <a:buFont typeface="Arial" charset="0"/>
              <a:buNone/>
              <a:defRPr/>
            </a:pPr>
            <a:endParaRPr lang="en-GB" sz="1800" dirty="0"/>
          </a:p>
          <a:p>
            <a:pPr marL="514350" indent="-457200">
              <a:defRPr/>
            </a:pPr>
            <a:r>
              <a:rPr lang="en-GB" dirty="0"/>
              <a:t>Do not delay the introduction of these from 6 months of age </a:t>
            </a:r>
          </a:p>
          <a:p>
            <a:pPr marL="57150" indent="0">
              <a:buFont typeface="Arial" charset="0"/>
              <a:buNone/>
              <a:defRPr/>
            </a:pPr>
            <a:endParaRPr lang="en-GB" sz="1800" dirty="0"/>
          </a:p>
          <a:p>
            <a:pPr marL="514350" indent="-457200">
              <a:defRPr/>
            </a:pPr>
            <a:r>
              <a:rPr lang="en-GB" dirty="0"/>
              <a:t>Introduce by giving one new food at a time to help identify any foods your baby may react to</a:t>
            </a:r>
          </a:p>
          <a:p>
            <a:pPr marL="514350" indent="-457200">
              <a:defRPr/>
            </a:pPr>
            <a:endParaRPr lang="en-GB"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521" y="16117"/>
            <a:ext cx="3487464" cy="76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4B80-338D-4F46-A3DD-8EEBE482973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E6E0501-C0FE-499A-9B9B-C70C6E90D5A1}"/>
              </a:ext>
            </a:extLst>
          </p:cNvPr>
          <p:cNvPicPr>
            <a:picLocks noGrp="1" noChangeAspect="1"/>
          </p:cNvPicPr>
          <p:nvPr>
            <p:ph idx="1"/>
          </p:nvPr>
        </p:nvPicPr>
        <p:blipFill>
          <a:blip r:embed="rId2"/>
          <a:stretch>
            <a:fillRect/>
          </a:stretch>
        </p:blipFill>
        <p:spPr>
          <a:xfrm>
            <a:off x="517316" y="640257"/>
            <a:ext cx="8109366" cy="5577483"/>
          </a:xfrm>
        </p:spPr>
      </p:pic>
      <p:pic>
        <p:nvPicPr>
          <p:cNvPr id="7" name="Picture 6">
            <a:extLst>
              <a:ext uri="{FF2B5EF4-FFF2-40B4-BE49-F238E27FC236}">
                <a16:creationId xmlns:a16="http://schemas.microsoft.com/office/drawing/2014/main" id="{5A4FCA29-27EE-458E-86F4-A51CAE8DF71B}"/>
              </a:ext>
            </a:extLst>
          </p:cNvPr>
          <p:cNvPicPr>
            <a:picLocks noChangeAspect="1"/>
          </p:cNvPicPr>
          <p:nvPr/>
        </p:nvPicPr>
        <p:blipFill>
          <a:blip r:embed="rId3"/>
          <a:stretch>
            <a:fillRect/>
          </a:stretch>
        </p:blipFill>
        <p:spPr>
          <a:xfrm>
            <a:off x="8270735" y="2641115"/>
            <a:ext cx="711895" cy="1575768"/>
          </a:xfrm>
          <a:prstGeom prst="rect">
            <a:avLst/>
          </a:prstGeom>
        </p:spPr>
      </p:pic>
      <p:pic>
        <p:nvPicPr>
          <p:cNvPr id="9" name="Picture 8">
            <a:extLst>
              <a:ext uri="{FF2B5EF4-FFF2-40B4-BE49-F238E27FC236}">
                <a16:creationId xmlns:a16="http://schemas.microsoft.com/office/drawing/2014/main" id="{7925E81B-EF0F-49FB-B144-562A1DEB36A2}"/>
              </a:ext>
            </a:extLst>
          </p:cNvPr>
          <p:cNvPicPr>
            <a:picLocks noChangeAspect="1"/>
          </p:cNvPicPr>
          <p:nvPr/>
        </p:nvPicPr>
        <p:blipFill>
          <a:blip r:embed="rId4"/>
          <a:stretch>
            <a:fillRect/>
          </a:stretch>
        </p:blipFill>
        <p:spPr>
          <a:xfrm>
            <a:off x="4749681" y="4437112"/>
            <a:ext cx="601787" cy="1419029"/>
          </a:xfrm>
          <a:prstGeom prst="rect">
            <a:avLst/>
          </a:prstGeom>
        </p:spPr>
      </p:pic>
      <p:sp>
        <p:nvSpPr>
          <p:cNvPr id="3" name="TextBox 2">
            <a:extLst>
              <a:ext uri="{FF2B5EF4-FFF2-40B4-BE49-F238E27FC236}">
                <a16:creationId xmlns:a16="http://schemas.microsoft.com/office/drawing/2014/main" id="{E7AD79F4-8294-43D6-A4D4-4D51693F91C0}"/>
              </a:ext>
            </a:extLst>
          </p:cNvPr>
          <p:cNvSpPr txBox="1"/>
          <p:nvPr/>
        </p:nvSpPr>
        <p:spPr>
          <a:xfrm>
            <a:off x="6588224" y="1837658"/>
            <a:ext cx="864096" cy="338554"/>
          </a:xfrm>
          <a:prstGeom prst="rect">
            <a:avLst/>
          </a:prstGeom>
          <a:solidFill>
            <a:schemeClr val="bg1"/>
          </a:solidFill>
        </p:spPr>
        <p:txBody>
          <a:bodyPr wrap="square" rtlCol="0">
            <a:spAutoFit/>
          </a:bodyPr>
          <a:lstStyle/>
          <a:p>
            <a:r>
              <a:rPr lang="en-GB" sz="1600" dirty="0"/>
              <a:t>14+ M </a:t>
            </a:r>
          </a:p>
        </p:txBody>
      </p:sp>
    </p:spTree>
    <p:extLst>
      <p:ext uri="{BB962C8B-B14F-4D97-AF65-F5344CB8AC3E}">
        <p14:creationId xmlns:p14="http://schemas.microsoft.com/office/powerpoint/2010/main" val="30838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6632"/>
            <a:ext cx="42386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Title 1"/>
          <p:cNvSpPr>
            <a:spLocks noGrp="1"/>
          </p:cNvSpPr>
          <p:nvPr>
            <p:ph type="title"/>
          </p:nvPr>
        </p:nvSpPr>
        <p:spPr>
          <a:xfrm>
            <a:off x="323528" y="478582"/>
            <a:ext cx="8229600" cy="1143000"/>
          </a:xfrm>
        </p:spPr>
        <p:txBody>
          <a:bodyPr/>
          <a:lstStyle/>
          <a:p>
            <a:r>
              <a:rPr lang="en-GB" altLang="en-US" sz="3200" b="1" dirty="0"/>
              <a:t>Outline of Session</a:t>
            </a:r>
          </a:p>
        </p:txBody>
      </p:sp>
      <p:sp>
        <p:nvSpPr>
          <p:cNvPr id="3075" name="Content Placeholder 2"/>
          <p:cNvSpPr>
            <a:spLocks noGrp="1"/>
          </p:cNvSpPr>
          <p:nvPr>
            <p:ph idx="1"/>
          </p:nvPr>
        </p:nvSpPr>
        <p:spPr>
          <a:xfrm>
            <a:off x="467544" y="1412776"/>
            <a:ext cx="8229600" cy="4968552"/>
          </a:xfrm>
        </p:spPr>
        <p:txBody>
          <a:bodyPr/>
          <a:lstStyle/>
          <a:p>
            <a:r>
              <a:rPr lang="en-GB" altLang="en-US" sz="2600" dirty="0"/>
              <a:t>What is Cow’s Milk Protein Allergy?</a:t>
            </a:r>
          </a:p>
          <a:p>
            <a:r>
              <a:rPr lang="en-GB" altLang="en-US" sz="2600" dirty="0"/>
              <a:t>Symptoms and Diagnosis</a:t>
            </a:r>
          </a:p>
          <a:p>
            <a:r>
              <a:rPr lang="en-GB" altLang="en-US" sz="2600" dirty="0"/>
              <a:t>Lactose Intolerance or CMPA? </a:t>
            </a:r>
          </a:p>
          <a:p>
            <a:r>
              <a:rPr lang="en-GB" altLang="en-US" sz="2600" dirty="0"/>
              <a:t>Treatment of Cow’s Milk Protein Allergy</a:t>
            </a:r>
          </a:p>
          <a:p>
            <a:r>
              <a:rPr lang="en-GB" altLang="en-US" sz="2600" dirty="0"/>
              <a:t>Food Labelling</a:t>
            </a:r>
          </a:p>
          <a:p>
            <a:r>
              <a:rPr lang="en-GB" altLang="en-US" sz="2600" dirty="0"/>
              <a:t>Cow’s Milk Free Weaning (Meal Ideas)</a:t>
            </a:r>
          </a:p>
          <a:p>
            <a:r>
              <a:rPr lang="en-GB" altLang="en-US" sz="2600" dirty="0"/>
              <a:t>Introduction Of Other Common Allergenic Foods</a:t>
            </a:r>
          </a:p>
          <a:p>
            <a:r>
              <a:rPr lang="en-GB" altLang="en-US" sz="2600" dirty="0"/>
              <a:t>Cow’s Milk Free Alternative Products</a:t>
            </a:r>
          </a:p>
          <a:p>
            <a:r>
              <a:rPr lang="en-GB" altLang="en-US" sz="2600" dirty="0"/>
              <a:t>Reintroducing Cow’s Milk Back Into The Diet</a:t>
            </a:r>
          </a:p>
          <a:p>
            <a:r>
              <a:rPr lang="en-GB" altLang="en-US" sz="2600" dirty="0"/>
              <a:t>Meeting Calcium Requirements &amp; Vitamins and Minerals</a:t>
            </a:r>
          </a:p>
          <a:p>
            <a:endParaRPr lang="en-GB" altLang="en-US" sz="2800" dirty="0"/>
          </a:p>
          <a:p>
            <a:endParaRPr lang="en-GB" altLang="en-US" sz="2400" dirty="0"/>
          </a:p>
          <a:p>
            <a:endParaRPr lang="en-GB" altLang="en-US" sz="2400" dirty="0"/>
          </a:p>
          <a:p>
            <a:endParaRPr lang="en-GB" altLang="en-US" dirty="0"/>
          </a:p>
          <a:p>
            <a:endParaRPr lang="en-GB" altLang="en-US" dirty="0"/>
          </a:p>
          <a:p>
            <a:endParaRPr lang="en-GB" altLang="en-US" dirty="0"/>
          </a:p>
          <a:p>
            <a:endParaRPr lang="en-GB" altLang="en-US" dirty="0"/>
          </a:p>
          <a:p>
            <a:endParaRPr lang="en-GB" altLang="en-US" dirty="0"/>
          </a:p>
        </p:txBody>
      </p:sp>
      <p:pic>
        <p:nvPicPr>
          <p:cNvPr id="3" name="Picture 2" descr="C:\Users\victoria.bittle\AppData\Local\Microsoft\Windows\INetCache\IE\VTXE5W8K\Clipboar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196752"/>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Image result for tofutti chee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532" y="2506885"/>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0" descr="Image result for pure dairy free spr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180" y="1040797"/>
            <a:ext cx="14922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a:spLocks noGrp="1"/>
          </p:cNvSpPr>
          <p:nvPr>
            <p:ph type="title"/>
          </p:nvPr>
        </p:nvSpPr>
        <p:spPr>
          <a:xfrm>
            <a:off x="395536" y="404664"/>
            <a:ext cx="8229600" cy="1143000"/>
          </a:xfrm>
        </p:spPr>
        <p:txBody>
          <a:bodyPr/>
          <a:lstStyle/>
          <a:p>
            <a:pPr eaLnBrk="1" hangingPunct="1"/>
            <a:r>
              <a:rPr lang="en-GB" altLang="en-US" sz="3200" b="1" dirty="0"/>
              <a:t>Other Cow’s Milk Free Alternative Products</a:t>
            </a:r>
          </a:p>
        </p:txBody>
      </p:sp>
      <p:sp>
        <p:nvSpPr>
          <p:cNvPr id="15363" name="Content Placeholder 2"/>
          <p:cNvSpPr>
            <a:spLocks noGrp="1"/>
          </p:cNvSpPr>
          <p:nvPr>
            <p:ph idx="1"/>
          </p:nvPr>
        </p:nvSpPr>
        <p:spPr>
          <a:xfrm>
            <a:off x="130867" y="1257678"/>
            <a:ext cx="8229600" cy="5289550"/>
          </a:xfrm>
        </p:spPr>
        <p:txBody>
          <a:bodyPr/>
          <a:lstStyle/>
          <a:p>
            <a:pPr eaLnBrk="1" hangingPunct="1">
              <a:lnSpc>
                <a:spcPct val="200000"/>
              </a:lnSpc>
              <a:defRPr/>
            </a:pPr>
            <a:r>
              <a:rPr lang="en-GB" altLang="en-US" sz="2800" dirty="0"/>
              <a:t>Spreads</a:t>
            </a:r>
          </a:p>
          <a:p>
            <a:pPr eaLnBrk="1" hangingPunct="1">
              <a:lnSpc>
                <a:spcPct val="200000"/>
              </a:lnSpc>
              <a:defRPr/>
            </a:pPr>
            <a:r>
              <a:rPr lang="en-GB" altLang="en-US" sz="2800" dirty="0"/>
              <a:t>Cheese</a:t>
            </a:r>
          </a:p>
          <a:p>
            <a:pPr eaLnBrk="1" hangingPunct="1">
              <a:lnSpc>
                <a:spcPct val="200000"/>
              </a:lnSpc>
              <a:defRPr/>
            </a:pPr>
            <a:r>
              <a:rPr lang="en-GB" altLang="en-US" sz="2800" dirty="0"/>
              <a:t>Yoghurts &amp; desserts</a:t>
            </a:r>
          </a:p>
          <a:p>
            <a:pPr eaLnBrk="1" hangingPunct="1">
              <a:lnSpc>
                <a:spcPct val="200000"/>
              </a:lnSpc>
              <a:defRPr/>
            </a:pPr>
            <a:r>
              <a:rPr lang="en-GB" altLang="en-US" sz="2800" dirty="0"/>
              <a:t>Ice creams &amp; frozen desserts</a:t>
            </a:r>
          </a:p>
          <a:p>
            <a:pPr eaLnBrk="1" hangingPunct="1">
              <a:lnSpc>
                <a:spcPct val="200000"/>
              </a:lnSpc>
              <a:defRPr/>
            </a:pPr>
            <a:r>
              <a:rPr lang="en-GB" altLang="en-US" sz="2800" dirty="0"/>
              <a:t>Creams/Custards/Crème Fraiche</a:t>
            </a:r>
          </a:p>
          <a:p>
            <a:pPr eaLnBrk="1" hangingPunct="1">
              <a:lnSpc>
                <a:spcPct val="200000"/>
              </a:lnSpc>
              <a:defRPr/>
            </a:pPr>
            <a:r>
              <a:rPr lang="en-GB" altLang="en-US" sz="2800" dirty="0"/>
              <a:t>Chocolate</a:t>
            </a:r>
          </a:p>
          <a:p>
            <a:pPr marL="0" indent="0" eaLnBrk="1" hangingPunct="1">
              <a:lnSpc>
                <a:spcPct val="200000"/>
              </a:lnSpc>
              <a:buFont typeface="Arial" charset="0"/>
              <a:buNone/>
              <a:defRPr/>
            </a:pPr>
            <a:endParaRPr lang="en-GB" altLang="en-US" dirty="0"/>
          </a:p>
        </p:txBody>
      </p:sp>
      <p:pic>
        <p:nvPicPr>
          <p:cNvPr id="17414" name="Picture 5" descr="Image result for vitalit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1991134"/>
            <a:ext cx="18002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Image result for swedish glac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413" y="3640138"/>
            <a:ext cx="14255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3" descr="Image result for koko yoghurts">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t="15576" b="13225"/>
          <a:stretch>
            <a:fillRect/>
          </a:stretch>
        </p:blipFill>
        <p:spPr bwMode="auto">
          <a:xfrm>
            <a:off x="6815608" y="1897471"/>
            <a:ext cx="216058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descr="Image result for violife"/>
          <p:cNvPicPr>
            <a:picLocks noChangeAspect="1" noChangeArrowheads="1"/>
          </p:cNvPicPr>
          <p:nvPr/>
        </p:nvPicPr>
        <p:blipFill>
          <a:blip r:embed="rId12">
            <a:extLst>
              <a:ext uri="{28A0092B-C50C-407E-A947-70E740481C1C}">
                <a14:useLocalDpi xmlns:a14="http://schemas.microsoft.com/office/drawing/2010/main" val="0"/>
              </a:ext>
            </a:extLst>
          </a:blip>
          <a:srcRect l="19133" r="19756"/>
          <a:stretch>
            <a:fillRect/>
          </a:stretch>
        </p:blipFill>
        <p:spPr bwMode="auto">
          <a:xfrm>
            <a:off x="5449240" y="1736725"/>
            <a:ext cx="10683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4" descr="Image result for nus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4425" y="5897563"/>
            <a:ext cx="10810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8" descr="Image result for little coco nutters"/>
          <p:cNvPicPr>
            <a:picLocks noChangeAspect="1" noChangeArrowheads="1"/>
          </p:cNvPicPr>
          <p:nvPr/>
        </p:nvPicPr>
        <p:blipFill>
          <a:blip r:embed="rId14">
            <a:extLst>
              <a:ext uri="{28A0092B-C50C-407E-A947-70E740481C1C}">
                <a14:useLocalDpi xmlns:a14="http://schemas.microsoft.com/office/drawing/2010/main" val="0"/>
              </a:ext>
            </a:extLst>
          </a:blip>
          <a:srcRect l="7495" r="9142"/>
          <a:stretch>
            <a:fillRect/>
          </a:stretch>
        </p:blipFill>
        <p:spPr bwMode="auto">
          <a:xfrm>
            <a:off x="7621588" y="3651250"/>
            <a:ext cx="149701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2" descr="Image result for oatly creme fraich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1963" y="5481638"/>
            <a:ext cx="12604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4" descr="Image result for alpro cream"/>
          <p:cNvPicPr>
            <a:picLocks noChangeAspect="1" noChangeArrowheads="1"/>
          </p:cNvPicPr>
          <p:nvPr/>
        </p:nvPicPr>
        <p:blipFill>
          <a:blip r:embed="rId16">
            <a:extLst>
              <a:ext uri="{28A0092B-C50C-407E-A947-70E740481C1C}">
                <a14:useLocalDpi xmlns:a14="http://schemas.microsoft.com/office/drawing/2010/main" val="0"/>
              </a:ext>
            </a:extLst>
          </a:blip>
          <a:srcRect r="37093"/>
          <a:stretch>
            <a:fillRect/>
          </a:stretch>
        </p:blipFill>
        <p:spPr bwMode="auto">
          <a:xfrm>
            <a:off x="7005638" y="5470525"/>
            <a:ext cx="863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descr="Image result for moo free chocolat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182465">
            <a:off x="8196263" y="5481638"/>
            <a:ext cx="5635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5771" y="0"/>
            <a:ext cx="3271440" cy="72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95536" y="764704"/>
            <a:ext cx="8229600" cy="1143000"/>
          </a:xfrm>
        </p:spPr>
        <p:txBody>
          <a:bodyPr/>
          <a:lstStyle/>
          <a:p>
            <a:pPr eaLnBrk="1" hangingPunct="1"/>
            <a:r>
              <a:rPr lang="en-GB" altLang="en-US" sz="3200" b="1" dirty="0"/>
              <a:t>Will My Child Grow Out Of Their Cow’s Milk Protein Allergy?</a:t>
            </a:r>
          </a:p>
        </p:txBody>
      </p:sp>
      <p:sp>
        <p:nvSpPr>
          <p:cNvPr id="18435" name="Content Placeholder 2"/>
          <p:cNvSpPr>
            <a:spLocks noGrp="1"/>
          </p:cNvSpPr>
          <p:nvPr>
            <p:ph idx="1"/>
          </p:nvPr>
        </p:nvSpPr>
        <p:spPr>
          <a:xfrm>
            <a:off x="468313" y="1916113"/>
            <a:ext cx="8229600" cy="4525962"/>
          </a:xfrm>
        </p:spPr>
        <p:txBody>
          <a:bodyPr/>
          <a:lstStyle/>
          <a:p>
            <a:pPr eaLnBrk="1" hangingPunct="1">
              <a:defRPr/>
            </a:pPr>
            <a:r>
              <a:rPr lang="en-GB" altLang="en-US" dirty="0"/>
              <a:t>Some children with mild to moderate non-</a:t>
            </a:r>
            <a:r>
              <a:rPr lang="en-GB" altLang="en-US" dirty="0" err="1"/>
              <a:t>IgE</a:t>
            </a:r>
            <a:r>
              <a:rPr lang="en-GB" altLang="en-US" dirty="0"/>
              <a:t> mediated cow’s milk protein allergy will grow out of it by their first birthday</a:t>
            </a:r>
          </a:p>
          <a:p>
            <a:pPr marL="0" indent="0" eaLnBrk="1" hangingPunct="1">
              <a:buFont typeface="Arial" charset="0"/>
              <a:buNone/>
              <a:defRPr/>
            </a:pPr>
            <a:endParaRPr lang="en-GB" altLang="en-US" sz="2000" dirty="0"/>
          </a:p>
          <a:p>
            <a:pPr eaLnBrk="1" hangingPunct="1">
              <a:defRPr/>
            </a:pPr>
            <a:r>
              <a:rPr lang="en-GB" altLang="en-US" dirty="0"/>
              <a:t>Most children will grow out of their allergy between 1 and 3 years of age</a:t>
            </a:r>
          </a:p>
          <a:p>
            <a:pPr marL="0" indent="0" eaLnBrk="1" hangingPunct="1">
              <a:buFont typeface="Arial" charset="0"/>
              <a:buNone/>
              <a:defRPr/>
            </a:pPr>
            <a:endParaRPr lang="en-GB" altLang="en-US" sz="2000" dirty="0"/>
          </a:p>
          <a:p>
            <a:pPr eaLnBrk="1" hangingPunct="1">
              <a:defRPr/>
            </a:pPr>
            <a:r>
              <a:rPr lang="en-GB" altLang="en-US" dirty="0"/>
              <a:t>Some may take longer than this or may not grow out of it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528" y="-9992"/>
            <a:ext cx="3559472" cy="78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404664"/>
            <a:ext cx="8229600" cy="1152525"/>
          </a:xfrm>
        </p:spPr>
        <p:txBody>
          <a:bodyPr/>
          <a:lstStyle/>
          <a:p>
            <a:pPr eaLnBrk="1" hangingPunct="1"/>
            <a:r>
              <a:rPr lang="en-GB" altLang="en-US" sz="3200" b="1" dirty="0"/>
              <a:t>Reintroducing Cow’s Milk Back Into The Diet</a:t>
            </a:r>
          </a:p>
        </p:txBody>
      </p:sp>
      <p:sp>
        <p:nvSpPr>
          <p:cNvPr id="18435" name="Content Placeholder 2"/>
          <p:cNvSpPr>
            <a:spLocks noGrp="1"/>
          </p:cNvSpPr>
          <p:nvPr>
            <p:ph idx="1"/>
          </p:nvPr>
        </p:nvSpPr>
        <p:spPr>
          <a:xfrm>
            <a:off x="168013" y="1244873"/>
            <a:ext cx="5124068" cy="5613127"/>
          </a:xfrm>
        </p:spPr>
        <p:txBody>
          <a:bodyPr/>
          <a:lstStyle/>
          <a:p>
            <a:pPr eaLnBrk="1" hangingPunct="1">
              <a:defRPr/>
            </a:pPr>
            <a:r>
              <a:rPr lang="en-GB" altLang="en-US" sz="2200" dirty="0"/>
              <a:t>Milk (containing cow’s protein) can be    reintroduced into the diet at 9-12 months of age OR 6 months after starting a cow’s milk free diet</a:t>
            </a:r>
          </a:p>
          <a:p>
            <a:pPr marL="0" indent="0" eaLnBrk="1" hangingPunct="1">
              <a:buFont typeface="Arial" charset="0"/>
              <a:buNone/>
              <a:defRPr/>
            </a:pPr>
            <a:endParaRPr lang="en-GB" altLang="en-US" sz="900" dirty="0"/>
          </a:p>
          <a:p>
            <a:pPr eaLnBrk="1" hangingPunct="1">
              <a:defRPr/>
            </a:pPr>
            <a:r>
              <a:rPr lang="en-GB" altLang="en-US" sz="2200" dirty="0"/>
              <a:t>Use the Milk Ladder</a:t>
            </a:r>
          </a:p>
          <a:p>
            <a:pPr lvl="1" eaLnBrk="1" hangingPunct="1">
              <a:buFont typeface="Calibri" panose="020F0502020204030204" pitchFamily="34" charset="0"/>
              <a:buChar char="₋"/>
              <a:defRPr/>
            </a:pPr>
            <a:r>
              <a:rPr lang="en-GB" altLang="en-US" sz="1900" dirty="0"/>
              <a:t>Ensure your child is well before commencing</a:t>
            </a:r>
          </a:p>
          <a:p>
            <a:pPr lvl="1" eaLnBrk="1" hangingPunct="1">
              <a:buFont typeface="Calibri" panose="020F0502020204030204" pitchFamily="34" charset="0"/>
              <a:buChar char="₋"/>
              <a:defRPr/>
            </a:pPr>
            <a:r>
              <a:rPr lang="en-GB" altLang="en-US" sz="1900" dirty="0"/>
              <a:t>Begin at step 1 and consume the amount of food suggested</a:t>
            </a:r>
          </a:p>
          <a:p>
            <a:pPr lvl="1" eaLnBrk="1" hangingPunct="1">
              <a:buFont typeface="Calibri" panose="020F0502020204030204" pitchFamily="34" charset="0"/>
              <a:buChar char="₋"/>
              <a:defRPr/>
            </a:pPr>
            <a:r>
              <a:rPr lang="en-GB" altLang="en-US" sz="1900" dirty="0"/>
              <a:t>If the food is tolerated, continue giving your child this food and then try the next step and so on…</a:t>
            </a:r>
          </a:p>
          <a:p>
            <a:pPr lvl="1" eaLnBrk="1" hangingPunct="1">
              <a:buFont typeface="Calibri" panose="020F0502020204030204" pitchFamily="34" charset="0"/>
              <a:buChar char="₋"/>
              <a:defRPr/>
            </a:pPr>
            <a:r>
              <a:rPr lang="en-GB" altLang="en-US" sz="1900" dirty="0"/>
              <a:t>If the food is not tolerated, stop and try again with this step in 8-12 weeks. Continue  to keep any milk containing food that was tolerated in the diet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44287" y="1424768"/>
            <a:ext cx="3866759" cy="5253336"/>
          </a:xfrm>
          <a:prstGeom prst="rect">
            <a:avLst/>
          </a:prstGeom>
          <a:noFill/>
          <a:ln>
            <a:solidFill>
              <a:schemeClr val="accent1"/>
            </a:solidFill>
          </a:ln>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644" y="0"/>
            <a:ext cx="3703488" cy="81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7544" y="548680"/>
            <a:ext cx="8229600" cy="1143000"/>
          </a:xfrm>
        </p:spPr>
        <p:txBody>
          <a:bodyPr/>
          <a:lstStyle/>
          <a:p>
            <a:pPr eaLnBrk="1" hangingPunct="1"/>
            <a:r>
              <a:rPr lang="en-GB" altLang="en-US" sz="3200" b="1" dirty="0"/>
              <a:t>Meeting Calcium Requirements</a:t>
            </a:r>
          </a:p>
        </p:txBody>
      </p:sp>
      <p:sp>
        <p:nvSpPr>
          <p:cNvPr id="20483" name="Content Placeholder 2"/>
          <p:cNvSpPr>
            <a:spLocks noGrp="1"/>
          </p:cNvSpPr>
          <p:nvPr>
            <p:ph idx="1"/>
          </p:nvPr>
        </p:nvSpPr>
        <p:spPr>
          <a:xfrm>
            <a:off x="467544" y="1772816"/>
            <a:ext cx="8229600" cy="4525963"/>
          </a:xfrm>
        </p:spPr>
        <p:txBody>
          <a:bodyPr/>
          <a:lstStyle/>
          <a:p>
            <a:pPr eaLnBrk="1" hangingPunct="1"/>
            <a:r>
              <a:rPr lang="en-GB" altLang="en-US" sz="2800" dirty="0"/>
              <a:t>Important to ensure that your child is receiving enough calcium when following a cow’s milk protein free diet</a:t>
            </a:r>
          </a:p>
          <a:p>
            <a:pPr eaLnBrk="1" hangingPunct="1"/>
            <a:r>
              <a:rPr lang="en-GB" altLang="en-US" sz="2800" dirty="0"/>
              <a:t>Breastfeeding mums who are following a cow’s milk protein free diet may need a calcium supplement </a:t>
            </a:r>
          </a:p>
          <a:p>
            <a:pPr eaLnBrk="1" hangingPunct="1"/>
            <a:r>
              <a:rPr lang="en-GB" altLang="en-US" sz="2800" dirty="0"/>
              <a:t>Calcium requirements change with age</a:t>
            </a:r>
          </a:p>
          <a:p>
            <a:pPr eaLnBrk="1" hangingPunct="1"/>
            <a:r>
              <a:rPr lang="en-GB" altLang="en-US" sz="2800" dirty="0"/>
              <a:t>Use foods fortified with calcium to help meet requirements, e.g. cow’s milk protein alternatives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280" y="0"/>
            <a:ext cx="3559472" cy="78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3079-0CFC-94E0-D732-2DDDD518005D}"/>
              </a:ext>
            </a:extLst>
          </p:cNvPr>
          <p:cNvSpPr>
            <a:spLocks noGrp="1"/>
          </p:cNvSpPr>
          <p:nvPr>
            <p:ph type="title"/>
          </p:nvPr>
        </p:nvSpPr>
        <p:spPr>
          <a:xfrm>
            <a:off x="457200" y="487768"/>
            <a:ext cx="8229600" cy="1143000"/>
          </a:xfrm>
        </p:spPr>
        <p:txBody>
          <a:bodyPr/>
          <a:lstStyle/>
          <a:p>
            <a:r>
              <a:rPr lang="en-GB" dirty="0"/>
              <a:t>How much calcium? </a:t>
            </a:r>
          </a:p>
        </p:txBody>
      </p:sp>
      <p:graphicFrame>
        <p:nvGraphicFramePr>
          <p:cNvPr id="4" name="Table 4">
            <a:extLst>
              <a:ext uri="{FF2B5EF4-FFF2-40B4-BE49-F238E27FC236}">
                <a16:creationId xmlns:a16="http://schemas.microsoft.com/office/drawing/2014/main" id="{A15A5047-CB58-D4B0-A2A4-D332CF6CB10B}"/>
              </a:ext>
            </a:extLst>
          </p:cNvPr>
          <p:cNvGraphicFramePr>
            <a:graphicFrameLocks noGrp="1"/>
          </p:cNvGraphicFramePr>
          <p:nvPr>
            <p:ph idx="1"/>
            <p:extLst>
              <p:ext uri="{D42A27DB-BD31-4B8C-83A1-F6EECF244321}">
                <p14:modId xmlns:p14="http://schemas.microsoft.com/office/powerpoint/2010/main" val="908918196"/>
              </p:ext>
            </p:extLst>
          </p:nvPr>
        </p:nvGraphicFramePr>
        <p:xfrm>
          <a:off x="935596" y="1844824"/>
          <a:ext cx="7272808" cy="4211320"/>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459421483"/>
                    </a:ext>
                  </a:extLst>
                </a:gridCol>
                <a:gridCol w="3636404">
                  <a:extLst>
                    <a:ext uri="{9D8B030D-6E8A-4147-A177-3AD203B41FA5}">
                      <a16:colId xmlns:a16="http://schemas.microsoft.com/office/drawing/2014/main" val="3964078159"/>
                    </a:ext>
                  </a:extLst>
                </a:gridCol>
              </a:tblGrid>
              <a:tr h="370840">
                <a:tc>
                  <a:txBody>
                    <a:bodyPr/>
                    <a:lstStyle/>
                    <a:p>
                      <a:pPr algn="ctr"/>
                      <a:r>
                        <a:rPr lang="en-GB" dirty="0"/>
                        <a:t>Age</a:t>
                      </a:r>
                    </a:p>
                  </a:txBody>
                  <a:tcPr/>
                </a:tc>
                <a:tc>
                  <a:txBody>
                    <a:bodyPr/>
                    <a:lstStyle/>
                    <a:p>
                      <a:pPr algn="ctr"/>
                      <a:r>
                        <a:rPr lang="en-GB" dirty="0"/>
                        <a:t>Calcium (mg per day) </a:t>
                      </a:r>
                    </a:p>
                  </a:txBody>
                  <a:tcPr/>
                </a:tc>
                <a:extLst>
                  <a:ext uri="{0D108BD9-81ED-4DB2-BD59-A6C34878D82A}">
                    <a16:rowId xmlns:a16="http://schemas.microsoft.com/office/drawing/2014/main" val="511460769"/>
                  </a:ext>
                </a:extLst>
              </a:tr>
              <a:tr h="370840">
                <a:tc>
                  <a:txBody>
                    <a:bodyPr/>
                    <a:lstStyle/>
                    <a:p>
                      <a:r>
                        <a:rPr lang="en-GB" b="1" dirty="0"/>
                        <a:t>0-12 months </a:t>
                      </a:r>
                    </a:p>
                    <a:p>
                      <a:endParaRPr lang="en-GB" b="1" dirty="0"/>
                    </a:p>
                  </a:txBody>
                  <a:tcPr/>
                </a:tc>
                <a:tc>
                  <a:txBody>
                    <a:bodyPr/>
                    <a:lstStyle/>
                    <a:p>
                      <a:r>
                        <a:rPr lang="en-GB" b="1" dirty="0"/>
                        <a:t>525mg </a:t>
                      </a:r>
                    </a:p>
                  </a:txBody>
                  <a:tcPr/>
                </a:tc>
                <a:extLst>
                  <a:ext uri="{0D108BD9-81ED-4DB2-BD59-A6C34878D82A}">
                    <a16:rowId xmlns:a16="http://schemas.microsoft.com/office/drawing/2014/main" val="2065773260"/>
                  </a:ext>
                </a:extLst>
              </a:tr>
              <a:tr h="370840">
                <a:tc>
                  <a:txBody>
                    <a:bodyPr/>
                    <a:lstStyle/>
                    <a:p>
                      <a:r>
                        <a:rPr lang="en-GB" b="1" dirty="0"/>
                        <a:t>1-3 years </a:t>
                      </a:r>
                    </a:p>
                    <a:p>
                      <a:endParaRPr lang="en-GB" b="1" dirty="0"/>
                    </a:p>
                  </a:txBody>
                  <a:tcPr/>
                </a:tc>
                <a:tc>
                  <a:txBody>
                    <a:bodyPr/>
                    <a:lstStyle/>
                    <a:p>
                      <a:r>
                        <a:rPr lang="en-GB" b="1" dirty="0"/>
                        <a:t>350mg</a:t>
                      </a:r>
                    </a:p>
                  </a:txBody>
                  <a:tcPr/>
                </a:tc>
                <a:extLst>
                  <a:ext uri="{0D108BD9-81ED-4DB2-BD59-A6C34878D82A}">
                    <a16:rowId xmlns:a16="http://schemas.microsoft.com/office/drawing/2014/main" val="976242352"/>
                  </a:ext>
                </a:extLst>
              </a:tr>
              <a:tr h="370840">
                <a:tc>
                  <a:txBody>
                    <a:bodyPr/>
                    <a:lstStyle/>
                    <a:p>
                      <a:r>
                        <a:rPr lang="en-GB" b="1" dirty="0"/>
                        <a:t>4-6 years </a:t>
                      </a:r>
                    </a:p>
                    <a:p>
                      <a:endParaRPr lang="en-GB" b="1" dirty="0"/>
                    </a:p>
                  </a:txBody>
                  <a:tcPr/>
                </a:tc>
                <a:tc>
                  <a:txBody>
                    <a:bodyPr/>
                    <a:lstStyle/>
                    <a:p>
                      <a:r>
                        <a:rPr lang="en-GB" b="1" dirty="0"/>
                        <a:t>450mg </a:t>
                      </a:r>
                    </a:p>
                  </a:txBody>
                  <a:tcPr/>
                </a:tc>
                <a:extLst>
                  <a:ext uri="{0D108BD9-81ED-4DB2-BD59-A6C34878D82A}">
                    <a16:rowId xmlns:a16="http://schemas.microsoft.com/office/drawing/2014/main" val="1884406863"/>
                  </a:ext>
                </a:extLst>
              </a:tr>
              <a:tr h="370840">
                <a:tc>
                  <a:txBody>
                    <a:bodyPr/>
                    <a:lstStyle/>
                    <a:p>
                      <a:r>
                        <a:rPr lang="en-GB" b="1" dirty="0"/>
                        <a:t>7-10 years </a:t>
                      </a:r>
                    </a:p>
                    <a:p>
                      <a:endParaRPr lang="en-GB" b="1" dirty="0"/>
                    </a:p>
                  </a:txBody>
                  <a:tcPr/>
                </a:tc>
                <a:tc>
                  <a:txBody>
                    <a:bodyPr/>
                    <a:lstStyle/>
                    <a:p>
                      <a:r>
                        <a:rPr lang="en-GB" b="1" dirty="0"/>
                        <a:t>550mg </a:t>
                      </a:r>
                    </a:p>
                  </a:txBody>
                  <a:tcPr/>
                </a:tc>
                <a:extLst>
                  <a:ext uri="{0D108BD9-81ED-4DB2-BD59-A6C34878D82A}">
                    <a16:rowId xmlns:a16="http://schemas.microsoft.com/office/drawing/2014/main" val="1558369626"/>
                  </a:ext>
                </a:extLst>
              </a:tr>
              <a:tr h="370840">
                <a:tc>
                  <a:txBody>
                    <a:bodyPr/>
                    <a:lstStyle/>
                    <a:p>
                      <a:r>
                        <a:rPr lang="en-GB" b="1" dirty="0"/>
                        <a:t>11-18 year </a:t>
                      </a:r>
                    </a:p>
                    <a:p>
                      <a:endParaRPr lang="en-GB" b="1" dirty="0"/>
                    </a:p>
                  </a:txBody>
                  <a:tcPr/>
                </a:tc>
                <a:tc>
                  <a:txBody>
                    <a:bodyPr/>
                    <a:lstStyle/>
                    <a:p>
                      <a:r>
                        <a:rPr lang="en-GB" b="1" dirty="0"/>
                        <a:t>800mg (girls)</a:t>
                      </a:r>
                    </a:p>
                    <a:p>
                      <a:r>
                        <a:rPr lang="en-GB" b="1" dirty="0"/>
                        <a:t>1000mg (boys)</a:t>
                      </a:r>
                    </a:p>
                  </a:txBody>
                  <a:tcPr/>
                </a:tc>
                <a:extLst>
                  <a:ext uri="{0D108BD9-81ED-4DB2-BD59-A6C34878D82A}">
                    <a16:rowId xmlns:a16="http://schemas.microsoft.com/office/drawing/2014/main" val="3074575844"/>
                  </a:ext>
                </a:extLst>
              </a:tr>
              <a:tr h="370840">
                <a:tc>
                  <a:txBody>
                    <a:bodyPr/>
                    <a:lstStyle/>
                    <a:p>
                      <a:r>
                        <a:rPr lang="en-GB" b="1" dirty="0"/>
                        <a:t>Breastfeeding mums </a:t>
                      </a:r>
                    </a:p>
                  </a:txBody>
                  <a:tcPr/>
                </a:tc>
                <a:tc>
                  <a:txBody>
                    <a:bodyPr/>
                    <a:lstStyle/>
                    <a:p>
                      <a:r>
                        <a:rPr lang="en-GB" b="1" dirty="0"/>
                        <a:t>1250mg</a:t>
                      </a:r>
                    </a:p>
                    <a:p>
                      <a:endParaRPr lang="en-GB" b="1" dirty="0"/>
                    </a:p>
                  </a:txBody>
                  <a:tcPr/>
                </a:tc>
                <a:extLst>
                  <a:ext uri="{0D108BD9-81ED-4DB2-BD59-A6C34878D82A}">
                    <a16:rowId xmlns:a16="http://schemas.microsoft.com/office/drawing/2014/main" val="2758739372"/>
                  </a:ext>
                </a:extLst>
              </a:tr>
            </a:tbl>
          </a:graphicData>
        </a:graphic>
      </p:graphicFrame>
    </p:spTree>
    <p:extLst>
      <p:ext uri="{BB962C8B-B14F-4D97-AF65-F5344CB8AC3E}">
        <p14:creationId xmlns:p14="http://schemas.microsoft.com/office/powerpoint/2010/main" val="1284013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A06D-B068-77CF-879C-E063429052DD}"/>
              </a:ext>
            </a:extLst>
          </p:cNvPr>
          <p:cNvSpPr>
            <a:spLocks noGrp="1"/>
          </p:cNvSpPr>
          <p:nvPr>
            <p:ph type="title"/>
          </p:nvPr>
        </p:nvSpPr>
        <p:spPr/>
        <p:txBody>
          <a:bodyPr/>
          <a:lstStyle/>
          <a:p>
            <a:r>
              <a:rPr lang="en-GB" dirty="0"/>
              <a:t>How to meet 350mg calcium  </a:t>
            </a:r>
          </a:p>
        </p:txBody>
      </p:sp>
      <p:sp>
        <p:nvSpPr>
          <p:cNvPr id="3" name="Content Placeholder 2">
            <a:extLst>
              <a:ext uri="{FF2B5EF4-FFF2-40B4-BE49-F238E27FC236}">
                <a16:creationId xmlns:a16="http://schemas.microsoft.com/office/drawing/2014/main" id="{F78833BD-E6FC-2EE0-07E7-BF23CBF9C21B}"/>
              </a:ext>
            </a:extLst>
          </p:cNvPr>
          <p:cNvSpPr>
            <a:spLocks noGrp="1"/>
          </p:cNvSpPr>
          <p:nvPr>
            <p:ph idx="1"/>
          </p:nvPr>
        </p:nvSpPr>
        <p:spPr>
          <a:xfrm>
            <a:off x="489737" y="1389622"/>
            <a:ext cx="8229600" cy="4525963"/>
          </a:xfrm>
        </p:spPr>
        <p:txBody>
          <a:bodyPr/>
          <a:lstStyle/>
          <a:p>
            <a:r>
              <a:rPr lang="en-GB" sz="2400" dirty="0"/>
              <a:t>100ml fortified plant milk  </a:t>
            </a:r>
          </a:p>
          <a:p>
            <a:r>
              <a:rPr lang="en-GB" sz="2400" dirty="0"/>
              <a:t>50mg tofu</a:t>
            </a:r>
          </a:p>
          <a:p>
            <a:r>
              <a:rPr lang="en-GB" sz="2400" dirty="0"/>
              <a:t>½ slice of bread </a:t>
            </a:r>
          </a:p>
          <a:p>
            <a:endParaRPr lang="en-GB" sz="2400" dirty="0"/>
          </a:p>
          <a:p>
            <a:r>
              <a:rPr lang="en-GB" sz="2400" dirty="0"/>
              <a:t>4 </a:t>
            </a:r>
            <a:r>
              <a:rPr lang="en-GB" sz="2400" dirty="0" err="1"/>
              <a:t>tsb</a:t>
            </a:r>
            <a:r>
              <a:rPr lang="en-GB" sz="2400" dirty="0"/>
              <a:t> of soya yogurt</a:t>
            </a:r>
          </a:p>
          <a:p>
            <a:r>
              <a:rPr lang="en-GB" sz="2400" dirty="0"/>
              <a:t>3tbsp (12g) ready oats</a:t>
            </a:r>
          </a:p>
          <a:p>
            <a:r>
              <a:rPr lang="en-GB" sz="2400" dirty="0"/>
              <a:t>100ml fortified plant milk </a:t>
            </a:r>
          </a:p>
          <a:p>
            <a:pPr marL="0" indent="0">
              <a:buNone/>
            </a:pPr>
            <a:endParaRPr lang="en-GB" sz="2400" dirty="0"/>
          </a:p>
          <a:p>
            <a:r>
              <a:rPr lang="en-GB" sz="2400" dirty="0"/>
              <a:t>85g broccoli </a:t>
            </a:r>
          </a:p>
          <a:p>
            <a:r>
              <a:rPr lang="en-GB" sz="2400" dirty="0"/>
              <a:t>1 large orange</a:t>
            </a:r>
          </a:p>
          <a:p>
            <a:r>
              <a:rPr lang="en-GB" sz="2400" dirty="0"/>
              <a:t>200ml fortified plant based milk </a:t>
            </a:r>
          </a:p>
          <a:p>
            <a:pPr marL="0" indent="0">
              <a:buNone/>
            </a:pPr>
            <a:endParaRPr lang="en-GB" dirty="0"/>
          </a:p>
          <a:p>
            <a:endParaRPr lang="en-GB" dirty="0"/>
          </a:p>
        </p:txBody>
      </p:sp>
      <p:pic>
        <p:nvPicPr>
          <p:cNvPr id="5" name="Picture 4">
            <a:extLst>
              <a:ext uri="{FF2B5EF4-FFF2-40B4-BE49-F238E27FC236}">
                <a16:creationId xmlns:a16="http://schemas.microsoft.com/office/drawing/2014/main" id="{D11D06C3-752D-7215-2AC8-746436A9FEEA}"/>
              </a:ext>
            </a:extLst>
          </p:cNvPr>
          <p:cNvPicPr>
            <a:picLocks noChangeAspect="1"/>
          </p:cNvPicPr>
          <p:nvPr/>
        </p:nvPicPr>
        <p:blipFill>
          <a:blip r:embed="rId2"/>
          <a:stretch>
            <a:fillRect/>
          </a:stretch>
        </p:blipFill>
        <p:spPr>
          <a:xfrm>
            <a:off x="7380312" y="1333889"/>
            <a:ext cx="1123950" cy="1362075"/>
          </a:xfrm>
          <a:prstGeom prst="rect">
            <a:avLst/>
          </a:prstGeom>
        </p:spPr>
      </p:pic>
      <p:pic>
        <p:nvPicPr>
          <p:cNvPr id="7" name="Picture 6">
            <a:extLst>
              <a:ext uri="{FF2B5EF4-FFF2-40B4-BE49-F238E27FC236}">
                <a16:creationId xmlns:a16="http://schemas.microsoft.com/office/drawing/2014/main" id="{6201049C-5825-8E0F-1220-44C5E805C36A}"/>
              </a:ext>
            </a:extLst>
          </p:cNvPr>
          <p:cNvPicPr>
            <a:picLocks noChangeAspect="1"/>
          </p:cNvPicPr>
          <p:nvPr/>
        </p:nvPicPr>
        <p:blipFill>
          <a:blip r:embed="rId3"/>
          <a:stretch>
            <a:fillRect/>
          </a:stretch>
        </p:blipFill>
        <p:spPr>
          <a:xfrm>
            <a:off x="7391400" y="5157192"/>
            <a:ext cx="1295400" cy="1247775"/>
          </a:xfrm>
          <a:prstGeom prst="rect">
            <a:avLst/>
          </a:prstGeom>
        </p:spPr>
      </p:pic>
      <p:pic>
        <p:nvPicPr>
          <p:cNvPr id="9" name="Picture 8">
            <a:extLst>
              <a:ext uri="{FF2B5EF4-FFF2-40B4-BE49-F238E27FC236}">
                <a16:creationId xmlns:a16="http://schemas.microsoft.com/office/drawing/2014/main" id="{FF94BBA6-7E39-55E5-F432-0A4184BB2E7D}"/>
              </a:ext>
            </a:extLst>
          </p:cNvPr>
          <p:cNvPicPr>
            <a:picLocks noChangeAspect="1"/>
          </p:cNvPicPr>
          <p:nvPr/>
        </p:nvPicPr>
        <p:blipFill>
          <a:blip r:embed="rId4"/>
          <a:stretch>
            <a:fillRect/>
          </a:stretch>
        </p:blipFill>
        <p:spPr>
          <a:xfrm>
            <a:off x="7208863" y="3167245"/>
            <a:ext cx="1295399" cy="1172948"/>
          </a:xfrm>
          <a:prstGeom prst="rect">
            <a:avLst/>
          </a:prstGeom>
        </p:spPr>
      </p:pic>
      <p:pic>
        <p:nvPicPr>
          <p:cNvPr id="11" name="Picture 10">
            <a:extLst>
              <a:ext uri="{FF2B5EF4-FFF2-40B4-BE49-F238E27FC236}">
                <a16:creationId xmlns:a16="http://schemas.microsoft.com/office/drawing/2014/main" id="{A20F2789-246D-2588-9B30-592A73C5CDB5}"/>
              </a:ext>
            </a:extLst>
          </p:cNvPr>
          <p:cNvPicPr>
            <a:picLocks noChangeAspect="1"/>
          </p:cNvPicPr>
          <p:nvPr/>
        </p:nvPicPr>
        <p:blipFill>
          <a:blip r:embed="rId5"/>
          <a:stretch>
            <a:fillRect/>
          </a:stretch>
        </p:blipFill>
        <p:spPr>
          <a:xfrm>
            <a:off x="5220072" y="1389622"/>
            <a:ext cx="849195" cy="1946073"/>
          </a:xfrm>
          <a:prstGeom prst="rect">
            <a:avLst/>
          </a:prstGeom>
        </p:spPr>
      </p:pic>
      <p:pic>
        <p:nvPicPr>
          <p:cNvPr id="13" name="Picture 12">
            <a:extLst>
              <a:ext uri="{FF2B5EF4-FFF2-40B4-BE49-F238E27FC236}">
                <a16:creationId xmlns:a16="http://schemas.microsoft.com/office/drawing/2014/main" id="{743AB0F4-BE9F-58F7-88C7-AE4B2E33ED55}"/>
              </a:ext>
            </a:extLst>
          </p:cNvPr>
          <p:cNvPicPr>
            <a:picLocks noChangeAspect="1"/>
          </p:cNvPicPr>
          <p:nvPr/>
        </p:nvPicPr>
        <p:blipFill>
          <a:blip r:embed="rId6"/>
          <a:stretch>
            <a:fillRect/>
          </a:stretch>
        </p:blipFill>
        <p:spPr>
          <a:xfrm>
            <a:off x="5934963" y="3914001"/>
            <a:ext cx="849195" cy="857520"/>
          </a:xfrm>
          <a:prstGeom prst="rect">
            <a:avLst/>
          </a:prstGeom>
        </p:spPr>
      </p:pic>
      <p:pic>
        <p:nvPicPr>
          <p:cNvPr id="17" name="Picture 16">
            <a:extLst>
              <a:ext uri="{FF2B5EF4-FFF2-40B4-BE49-F238E27FC236}">
                <a16:creationId xmlns:a16="http://schemas.microsoft.com/office/drawing/2014/main" id="{46FD7B17-9B67-4205-C9E8-232B493A88DB}"/>
              </a:ext>
            </a:extLst>
          </p:cNvPr>
          <p:cNvPicPr>
            <a:picLocks noChangeAspect="1"/>
          </p:cNvPicPr>
          <p:nvPr/>
        </p:nvPicPr>
        <p:blipFill>
          <a:blip r:embed="rId7"/>
          <a:stretch>
            <a:fillRect/>
          </a:stretch>
        </p:blipFill>
        <p:spPr>
          <a:xfrm>
            <a:off x="3556788" y="2146936"/>
            <a:ext cx="1047750" cy="733425"/>
          </a:xfrm>
          <a:prstGeom prst="rect">
            <a:avLst/>
          </a:prstGeom>
        </p:spPr>
      </p:pic>
      <p:pic>
        <p:nvPicPr>
          <p:cNvPr id="19" name="Picture 18">
            <a:extLst>
              <a:ext uri="{FF2B5EF4-FFF2-40B4-BE49-F238E27FC236}">
                <a16:creationId xmlns:a16="http://schemas.microsoft.com/office/drawing/2014/main" id="{20474DAB-4926-FBCC-394D-BE704664FB8C}"/>
              </a:ext>
            </a:extLst>
          </p:cNvPr>
          <p:cNvPicPr>
            <a:picLocks noChangeAspect="1"/>
          </p:cNvPicPr>
          <p:nvPr/>
        </p:nvPicPr>
        <p:blipFill>
          <a:blip r:embed="rId8"/>
          <a:stretch>
            <a:fillRect/>
          </a:stretch>
        </p:blipFill>
        <p:spPr>
          <a:xfrm>
            <a:off x="4604537" y="4691440"/>
            <a:ext cx="769365" cy="857520"/>
          </a:xfrm>
          <a:prstGeom prst="rect">
            <a:avLst/>
          </a:prstGeom>
        </p:spPr>
      </p:pic>
    </p:spTree>
    <p:extLst>
      <p:ext uri="{BB962C8B-B14F-4D97-AF65-F5344CB8AC3E}">
        <p14:creationId xmlns:p14="http://schemas.microsoft.com/office/powerpoint/2010/main" val="266818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620688"/>
            <a:ext cx="8229600" cy="1143000"/>
          </a:xfrm>
        </p:spPr>
        <p:txBody>
          <a:bodyPr/>
          <a:lstStyle/>
          <a:p>
            <a:pPr eaLnBrk="1" hangingPunct="1"/>
            <a:r>
              <a:rPr lang="en-GB" altLang="en-US" sz="3200" b="1" dirty="0"/>
              <a:t>Vitamins for Children</a:t>
            </a:r>
          </a:p>
        </p:txBody>
      </p:sp>
      <p:sp>
        <p:nvSpPr>
          <p:cNvPr id="20483" name="Content Placeholder 2"/>
          <p:cNvSpPr>
            <a:spLocks noGrp="1"/>
          </p:cNvSpPr>
          <p:nvPr>
            <p:ph idx="1"/>
          </p:nvPr>
        </p:nvSpPr>
        <p:spPr>
          <a:xfrm>
            <a:off x="467544" y="1556792"/>
            <a:ext cx="8229600" cy="4525963"/>
          </a:xfrm>
        </p:spPr>
        <p:txBody>
          <a:bodyPr/>
          <a:lstStyle/>
          <a:p>
            <a:pPr marL="0" indent="0" eaLnBrk="1" hangingPunct="1">
              <a:buFont typeface="Arial" charset="0"/>
              <a:buNone/>
              <a:defRPr/>
            </a:pPr>
            <a:r>
              <a:rPr lang="en-GB" altLang="en-US" sz="2800" u="sng" dirty="0"/>
              <a:t>The government recommends:</a:t>
            </a:r>
          </a:p>
          <a:p>
            <a:pPr eaLnBrk="1" hangingPunct="1">
              <a:defRPr/>
            </a:pPr>
            <a:r>
              <a:rPr lang="en-GB" altLang="en-US" sz="2800" b="1" dirty="0"/>
              <a:t>ALL</a:t>
            </a:r>
            <a:r>
              <a:rPr lang="en-GB" altLang="en-US" sz="2800" dirty="0"/>
              <a:t> children aged 6 months to 5 years are given vitamin supplements containing vitamins A, C &amp; D</a:t>
            </a:r>
          </a:p>
          <a:p>
            <a:pPr eaLnBrk="1" hangingPunct="1">
              <a:defRPr/>
            </a:pPr>
            <a:r>
              <a:rPr lang="en-GB" altLang="en-US" sz="2800" dirty="0"/>
              <a:t>Babies who are breastfed are given a daily vitamin D supplement from birth</a:t>
            </a:r>
          </a:p>
          <a:p>
            <a:pPr eaLnBrk="1" hangingPunct="1">
              <a:defRPr/>
            </a:pPr>
            <a:r>
              <a:rPr lang="en-GB" altLang="en-US" sz="2800" dirty="0"/>
              <a:t>Babies who are formula fed, who are getting more than 500ml (about a pint) of formula per day do not need extra vitamins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528" y="82595"/>
            <a:ext cx="3559472" cy="78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descr="Image result for nhs.u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919" y="1340768"/>
            <a:ext cx="17065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431505" y="548680"/>
            <a:ext cx="8229600" cy="1143000"/>
          </a:xfrm>
        </p:spPr>
        <p:txBody>
          <a:bodyPr/>
          <a:lstStyle/>
          <a:p>
            <a:pPr eaLnBrk="1" hangingPunct="1"/>
            <a:r>
              <a:rPr lang="en-GB" altLang="en-US" b="1" dirty="0"/>
              <a:t>Useful Links</a:t>
            </a:r>
          </a:p>
        </p:txBody>
      </p:sp>
      <p:sp>
        <p:nvSpPr>
          <p:cNvPr id="23556" name="Content Placeholder 2"/>
          <p:cNvSpPr>
            <a:spLocks noGrp="1"/>
          </p:cNvSpPr>
          <p:nvPr>
            <p:ph idx="1"/>
          </p:nvPr>
        </p:nvSpPr>
        <p:spPr>
          <a:xfrm>
            <a:off x="144463" y="1169988"/>
            <a:ext cx="8820150" cy="5173662"/>
          </a:xfrm>
        </p:spPr>
        <p:txBody>
          <a:bodyPr/>
          <a:lstStyle/>
          <a:p>
            <a:pPr marL="0" indent="0" eaLnBrk="1" hangingPunct="1">
              <a:buFont typeface="Arial" charset="0"/>
              <a:buNone/>
              <a:defRPr/>
            </a:pPr>
            <a:r>
              <a:rPr lang="en-GB" altLang="en-US" sz="2200" u="sng" dirty="0"/>
              <a:t>For support</a:t>
            </a:r>
          </a:p>
          <a:p>
            <a:pPr eaLnBrk="1" hangingPunct="1">
              <a:defRPr/>
            </a:pPr>
            <a:r>
              <a:rPr lang="en-GB" altLang="en-US" sz="2200" dirty="0"/>
              <a:t>Allergy UK </a:t>
            </a:r>
            <a:r>
              <a:rPr lang="en-GB" altLang="en-US" sz="2200" dirty="0">
                <a:hlinkClick r:id="rId4"/>
              </a:rPr>
              <a:t>www.allergyuk.org</a:t>
            </a:r>
            <a:endParaRPr lang="en-GB" altLang="en-US" sz="2200" dirty="0"/>
          </a:p>
          <a:p>
            <a:pPr eaLnBrk="1" hangingPunct="1">
              <a:defRPr/>
            </a:pPr>
            <a:r>
              <a:rPr lang="en-GB" altLang="en-US" sz="2200" dirty="0"/>
              <a:t>NHS Choices </a:t>
            </a:r>
            <a:r>
              <a:rPr lang="en-GB" altLang="en-US" sz="2200" dirty="0">
                <a:hlinkClick r:id="rId5"/>
              </a:rPr>
              <a:t>www.nhs.uk</a:t>
            </a:r>
            <a:endParaRPr lang="en-GB" altLang="en-US" sz="2200" dirty="0"/>
          </a:p>
          <a:p>
            <a:pPr eaLnBrk="1" hangingPunct="1">
              <a:defRPr/>
            </a:pPr>
            <a:r>
              <a:rPr lang="en-GB" altLang="en-US" sz="2200" dirty="0"/>
              <a:t>British Dietetic Association </a:t>
            </a:r>
            <a:r>
              <a:rPr lang="en-GB" altLang="en-US" sz="2200" dirty="0">
                <a:hlinkClick r:id="rId6"/>
              </a:rPr>
              <a:t>www.bda.org.uk</a:t>
            </a:r>
            <a:endParaRPr lang="en-GB" altLang="en-US" sz="2200" dirty="0"/>
          </a:p>
          <a:p>
            <a:pPr marL="0" indent="0" eaLnBrk="1" hangingPunct="1">
              <a:buFont typeface="Arial" charset="0"/>
              <a:buNone/>
              <a:defRPr/>
            </a:pPr>
            <a:endParaRPr lang="en-GB" altLang="en-US" sz="2200" u="sng" dirty="0"/>
          </a:p>
          <a:p>
            <a:pPr marL="0" indent="0" eaLnBrk="1" hangingPunct="1">
              <a:buFont typeface="Arial" charset="0"/>
              <a:buNone/>
              <a:defRPr/>
            </a:pPr>
            <a:r>
              <a:rPr lang="en-GB" altLang="en-US" sz="2200" u="sng" dirty="0"/>
              <a:t>For recipes (cooking with cow’s milk free alternatives)</a:t>
            </a:r>
          </a:p>
          <a:p>
            <a:pPr eaLnBrk="1" hangingPunct="1">
              <a:defRPr/>
            </a:pPr>
            <a:r>
              <a:rPr lang="en-GB" altLang="en-US" sz="2200" dirty="0">
                <a:hlinkClick r:id="rId7"/>
              </a:rPr>
              <a:t>www.oatly.com</a:t>
            </a:r>
            <a:r>
              <a:rPr lang="en-GB" altLang="en-US" sz="2200" dirty="0"/>
              <a:t> </a:t>
            </a:r>
          </a:p>
          <a:p>
            <a:pPr eaLnBrk="1" hangingPunct="1">
              <a:defRPr/>
            </a:pPr>
            <a:r>
              <a:rPr lang="en-GB" altLang="en-US" sz="2200" dirty="0">
                <a:hlinkClick r:id="rId8"/>
              </a:rPr>
              <a:t>www.alpro.com</a:t>
            </a:r>
            <a:endParaRPr lang="en-GB" altLang="en-US" sz="2200" dirty="0"/>
          </a:p>
          <a:p>
            <a:pPr eaLnBrk="1" hangingPunct="1">
              <a:defRPr/>
            </a:pPr>
            <a:r>
              <a:rPr lang="en-GB" altLang="en-US" sz="2200" dirty="0">
                <a:hlinkClick r:id="rId9"/>
              </a:rPr>
              <a:t>www.kokodairyfree.com</a:t>
            </a:r>
            <a:endParaRPr lang="en-GB" altLang="en-US" sz="2200" dirty="0"/>
          </a:p>
          <a:p>
            <a:pPr eaLnBrk="1" hangingPunct="1">
              <a:defRPr/>
            </a:pPr>
            <a:r>
              <a:rPr lang="en-GB" altLang="en-US" sz="2200" dirty="0">
                <a:hlinkClick r:id="rId10"/>
              </a:rPr>
              <a:t>www.provamel.com</a:t>
            </a:r>
            <a:endParaRPr lang="en-GB" altLang="en-US" sz="2200" dirty="0"/>
          </a:p>
          <a:p>
            <a:pPr eaLnBrk="1" hangingPunct="1">
              <a:defRPr/>
            </a:pPr>
            <a:r>
              <a:rPr lang="en-GB" altLang="en-US" sz="2200" dirty="0">
                <a:hlinkClick r:id="rId11"/>
              </a:rPr>
              <a:t>www.tofutti.com</a:t>
            </a:r>
            <a:endParaRPr lang="en-GB" altLang="en-US" sz="2200" dirty="0"/>
          </a:p>
          <a:p>
            <a:pPr eaLnBrk="1" hangingPunct="1">
              <a:defRPr/>
            </a:pPr>
            <a:r>
              <a:rPr lang="en-GB" altLang="en-US" sz="2200" dirty="0">
                <a:hlinkClick r:id="rId12"/>
              </a:rPr>
              <a:t>www.violifefoods.com</a:t>
            </a:r>
            <a:endParaRPr lang="en-GB" altLang="en-US" sz="2200" dirty="0"/>
          </a:p>
          <a:p>
            <a:pPr eaLnBrk="1" hangingPunct="1">
              <a:defRPr/>
            </a:pPr>
            <a:endParaRPr lang="en-GB" altLang="en-US" sz="2200" dirty="0"/>
          </a:p>
          <a:p>
            <a:pPr eaLnBrk="1" hangingPunct="1">
              <a:defRPr/>
            </a:pPr>
            <a:endParaRPr lang="en-GB" altLang="en-US" sz="2800" dirty="0"/>
          </a:p>
          <a:p>
            <a:pPr marL="0" indent="0" eaLnBrk="1" hangingPunct="1">
              <a:buFont typeface="Arial" charset="0"/>
              <a:buNone/>
              <a:defRPr/>
            </a:pPr>
            <a:endParaRPr lang="en-GB" altLang="en-US" sz="2800" dirty="0"/>
          </a:p>
        </p:txBody>
      </p:sp>
      <p:pic>
        <p:nvPicPr>
          <p:cNvPr id="2253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848" y="5445125"/>
            <a:ext cx="17494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utoShape 8" descr="Image result for nhs.uk logo"/>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22536" name="AutoShape 10" descr="Image result for nhs.uk logo"/>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22537" name="AutoShape 12" descr="Image result for nhs.uk logo"/>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pic>
        <p:nvPicPr>
          <p:cNvPr id="22538" name="Picture 16" descr="Image result for british dietetic association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34250" y="2390691"/>
            <a:ext cx="15636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3" descr="Image result for oatly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19938" y="4005263"/>
            <a:ext cx="13303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7" descr="Image result for alpro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84888" y="447198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9" descr="Image result for koko dairy free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96188" y="5056188"/>
            <a:ext cx="10398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21" descr="Image result for provamel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13513" y="6003925"/>
            <a:ext cx="12112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8" descr="Image result for violife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73700" y="5521325"/>
            <a:ext cx="936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0" descr="Image result for tofutti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75213" y="4224338"/>
            <a:ext cx="1079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92619" y="60838"/>
            <a:ext cx="3559472" cy="78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9B9B6A-21DF-4D1E-CAE5-DE9FE6A6F5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5577" y="1415050"/>
            <a:ext cx="2960559" cy="29605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9FBBE7C3-056C-47CE-29DF-661FC20C437B}"/>
              </a:ext>
            </a:extLst>
          </p:cNvPr>
          <p:cNvSpPr>
            <a:spLocks noGrp="1"/>
          </p:cNvSpPr>
          <p:nvPr>
            <p:ph type="title"/>
          </p:nvPr>
        </p:nvSpPr>
        <p:spPr/>
        <p:txBody>
          <a:bodyPr/>
          <a:lstStyle/>
          <a:p>
            <a:r>
              <a:rPr lang="en-GB" dirty="0"/>
              <a:t>Resources and Support</a:t>
            </a:r>
          </a:p>
        </p:txBody>
      </p:sp>
      <p:sp>
        <p:nvSpPr>
          <p:cNvPr id="9" name="TextBox 8">
            <a:extLst>
              <a:ext uri="{FF2B5EF4-FFF2-40B4-BE49-F238E27FC236}">
                <a16:creationId xmlns:a16="http://schemas.microsoft.com/office/drawing/2014/main" id="{444FFC23-2A33-9D6D-16C4-73D552DC00C7}"/>
              </a:ext>
            </a:extLst>
          </p:cNvPr>
          <p:cNvSpPr txBox="1"/>
          <p:nvPr/>
        </p:nvSpPr>
        <p:spPr>
          <a:xfrm>
            <a:off x="755576" y="4689273"/>
            <a:ext cx="8064896" cy="2031325"/>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latin typeface="Calibri" panose="020F0502020204030204" pitchFamily="34" charset="0"/>
                <a:ea typeface="Calibri" panose="020F0502020204030204" pitchFamily="34" charset="0"/>
                <a:hlinkClick r:id="rId3"/>
              </a:rPr>
              <a:t>http</a:t>
            </a:r>
            <a:r>
              <a:rPr lang="en-GB" sz="1800" dirty="0">
                <a:latin typeface="Calibri" panose="020F0502020204030204" pitchFamily="34" charset="0"/>
                <a:ea typeface="Calibri" panose="020F0502020204030204" pitchFamily="34" charset="0"/>
                <a:hlinkClick r:id="rId3"/>
              </a:rPr>
              <a:t>s://www.gloshospitals.nhs.uk/our-services/services-we-offer/nutrition-dietetics/self-help-resource-library/</a:t>
            </a:r>
            <a:endParaRPr lang="en-GB" dirty="0">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GB" sz="1800" u="sng" dirty="0">
                <a:solidFill>
                  <a:srgbClr val="0000FF"/>
                </a:solidFill>
                <a:effectLst/>
                <a:latin typeface="Calibri" panose="020F0502020204030204" pitchFamily="34" charset="0"/>
                <a:ea typeface="Calibri" panose="020F0502020204030204" pitchFamily="34" charset="0"/>
                <a:hlinkClick r:id="rId4"/>
              </a:rPr>
              <a:t>https://patientwebinars.co.uk/condition/food-allergy-in-children/</a:t>
            </a:r>
            <a:endParaRPr lang="en-GB" u="sng" dirty="0">
              <a:solidFill>
                <a:srgbClr val="0000FF"/>
              </a:solidFill>
              <a:ea typeface="Calibri" panose="020F0502020204030204" pitchFamily="34" charset="0"/>
            </a:endParaRPr>
          </a:p>
          <a:p>
            <a:pPr marL="285750" indent="-285750"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hlinkClick r:id="rId5"/>
              </a:rPr>
              <a:t>https://www.gloshospitals.nhs.uk/our-services/services-we-offer/nutrition-dietetics/paediatric-dietitian-resources/</a:t>
            </a:r>
            <a:endParaRPr lang="en-GB" dirty="0">
              <a:ea typeface="Calibri" panose="020F0502020204030204" pitchFamily="34" charset="0"/>
            </a:endParaRPr>
          </a:p>
          <a:p>
            <a:pPr marL="285750" indent="-285750"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hlinkClick r:id="rId6"/>
              </a:rPr>
              <a:t>https://www.rosan-paediatricdietitian.com/webinars/</a:t>
            </a:r>
            <a:endParaRPr lang="en-GB" sz="1800" dirty="0">
              <a:effectLst/>
              <a:latin typeface="Calibri" panose="020F0502020204030204" pitchFamily="34" charset="0"/>
              <a:ea typeface="Calibri" panose="020F0502020204030204" pitchFamily="34" charset="0"/>
            </a:endParaRPr>
          </a:p>
          <a:p>
            <a:endParaRPr lang="en-GB" dirty="0"/>
          </a:p>
        </p:txBody>
      </p:sp>
      <p:sp>
        <p:nvSpPr>
          <p:cNvPr id="10" name="TextBox 9">
            <a:extLst>
              <a:ext uri="{FF2B5EF4-FFF2-40B4-BE49-F238E27FC236}">
                <a16:creationId xmlns:a16="http://schemas.microsoft.com/office/drawing/2014/main" id="{0B1B3AA9-CD83-0966-44A9-79F213650D1F}"/>
              </a:ext>
            </a:extLst>
          </p:cNvPr>
          <p:cNvSpPr txBox="1"/>
          <p:nvPr/>
        </p:nvSpPr>
        <p:spPr>
          <a:xfrm>
            <a:off x="373146" y="1374502"/>
            <a:ext cx="2952328" cy="923330"/>
          </a:xfrm>
          <a:prstGeom prst="rect">
            <a:avLst/>
          </a:prstGeom>
          <a:noFill/>
        </p:spPr>
        <p:txBody>
          <a:bodyPr wrap="square" rtlCol="0">
            <a:spAutoFit/>
          </a:bodyPr>
          <a:lstStyle/>
          <a:p>
            <a:r>
              <a:rPr lang="en-GB" dirty="0"/>
              <a:t>Scan here to take you to </a:t>
            </a:r>
          </a:p>
          <a:p>
            <a:r>
              <a:rPr lang="en-GB" dirty="0"/>
              <a:t>our self-help library of resources!</a:t>
            </a:r>
          </a:p>
        </p:txBody>
      </p:sp>
    </p:spTree>
    <p:extLst>
      <p:ext uri="{BB962C8B-B14F-4D97-AF65-F5344CB8AC3E}">
        <p14:creationId xmlns:p14="http://schemas.microsoft.com/office/powerpoint/2010/main" val="3082105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support</a:t>
            </a:r>
          </a:p>
        </p:txBody>
      </p:sp>
      <p:sp>
        <p:nvSpPr>
          <p:cNvPr id="3" name="Content Placeholder 2"/>
          <p:cNvSpPr>
            <a:spLocks noGrp="1"/>
          </p:cNvSpPr>
          <p:nvPr>
            <p:ph idx="1"/>
          </p:nvPr>
        </p:nvSpPr>
        <p:spPr/>
        <p:txBody>
          <a:bodyPr/>
          <a:lstStyle/>
          <a:p>
            <a:pPr>
              <a:buAutoNum type="arabicPeriod"/>
            </a:pPr>
            <a:r>
              <a:rPr lang="en-GB" sz="1600" dirty="0"/>
              <a:t>Local NHS Breastfeeding support service (details in your baby’s red book) - a good first stop.</a:t>
            </a:r>
          </a:p>
          <a:p>
            <a:pPr marL="0" indent="0">
              <a:buNone/>
            </a:pPr>
            <a:endParaRPr lang="en-GB" sz="1600" dirty="0"/>
          </a:p>
          <a:p>
            <a:pPr marL="0" indent="0">
              <a:buNone/>
            </a:pPr>
            <a:r>
              <a:rPr lang="en-GB" sz="1600" dirty="0"/>
              <a:t>2. Breastfeeding support telephone lines:</a:t>
            </a:r>
          </a:p>
          <a:p>
            <a:r>
              <a:rPr lang="en-GB" sz="1600" dirty="0"/>
              <a:t>National Breastfeeding Helpline – 0300 100 0212.</a:t>
            </a:r>
          </a:p>
          <a:p>
            <a:r>
              <a:rPr lang="en-GB" sz="1600" dirty="0"/>
              <a:t>Association of Breastfeeding Mothers – 0300 330 5453.</a:t>
            </a:r>
          </a:p>
          <a:p>
            <a:r>
              <a:rPr lang="en-GB" sz="1600" dirty="0"/>
              <a:t>National Childbirth Trust (NCT) – 0300 330 0700.</a:t>
            </a:r>
          </a:p>
          <a:p>
            <a:pPr marL="0" indent="0">
              <a:buNone/>
            </a:pPr>
            <a:endParaRPr lang="en-GB" sz="1600" dirty="0"/>
          </a:p>
          <a:p>
            <a:pPr marL="0" indent="0">
              <a:buNone/>
            </a:pPr>
            <a:r>
              <a:rPr lang="en-GB" sz="1600" dirty="0"/>
              <a:t>3. La Leche League (0345 120 2918) provides very useful information on breastfeeding on their website, you can find a local group that may be able to also support you. </a:t>
            </a:r>
            <a:r>
              <a:rPr lang="en-GB" sz="1600" dirty="0">
                <a:hlinkClick r:id="rId2"/>
              </a:rPr>
              <a:t>www.laleche.org.uk</a:t>
            </a:r>
            <a:endParaRPr lang="en-GB" sz="1600" dirty="0"/>
          </a:p>
          <a:p>
            <a:pPr marL="0" indent="0">
              <a:buNone/>
            </a:pPr>
            <a:endParaRPr lang="en-GB" sz="1600" dirty="0"/>
          </a:p>
          <a:p>
            <a:pPr marL="0" indent="0">
              <a:buNone/>
            </a:pPr>
            <a:r>
              <a:rPr lang="en-GB" sz="1600" dirty="0"/>
              <a:t>4. The Breastfeeding Network provides support for breastfeeding and have drop in centres and provide telephone support.</a:t>
            </a:r>
          </a:p>
          <a:p>
            <a:r>
              <a:rPr lang="en-GB" sz="1600" dirty="0"/>
              <a:t>https://www.breastfeedingnetwork.org.uk/breastfeeding-support/</a:t>
            </a:r>
          </a:p>
        </p:txBody>
      </p:sp>
    </p:spTree>
    <p:extLst>
      <p:ext uri="{BB962C8B-B14F-4D97-AF65-F5344CB8AC3E}">
        <p14:creationId xmlns:p14="http://schemas.microsoft.com/office/powerpoint/2010/main" val="255742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Cows milk allergy (CMPA)</a:t>
            </a:r>
          </a:p>
        </p:txBody>
      </p:sp>
      <p:sp>
        <p:nvSpPr>
          <p:cNvPr id="3" name="Content Placeholder 2"/>
          <p:cNvSpPr>
            <a:spLocks noGrp="1"/>
          </p:cNvSpPr>
          <p:nvPr>
            <p:ph idx="1"/>
          </p:nvPr>
        </p:nvSpPr>
        <p:spPr/>
        <p:txBody>
          <a:bodyPr/>
          <a:lstStyle/>
          <a:p>
            <a:r>
              <a:rPr lang="en-GB" b="1" i="1" dirty="0">
                <a:solidFill>
                  <a:schemeClr val="accent6">
                    <a:lumMod val="75000"/>
                  </a:schemeClr>
                </a:solidFill>
              </a:rPr>
              <a:t>CMPA</a:t>
            </a:r>
            <a:r>
              <a:rPr lang="en-GB" i="1" dirty="0">
                <a:solidFill>
                  <a:schemeClr val="accent6">
                    <a:lumMod val="75000"/>
                  </a:schemeClr>
                </a:solidFill>
              </a:rPr>
              <a:t> is an abnormal response by the </a:t>
            </a:r>
            <a:r>
              <a:rPr lang="en-GB" i="1" dirty="0" err="1">
                <a:solidFill>
                  <a:schemeClr val="accent6">
                    <a:lumMod val="75000"/>
                  </a:schemeClr>
                </a:solidFill>
              </a:rPr>
              <a:t>bodys</a:t>
            </a:r>
            <a:r>
              <a:rPr lang="en-GB" i="1" dirty="0">
                <a:solidFill>
                  <a:schemeClr val="accent6">
                    <a:lumMod val="75000"/>
                  </a:schemeClr>
                </a:solidFill>
              </a:rPr>
              <a:t> immune system in which </a:t>
            </a:r>
            <a:r>
              <a:rPr lang="en-GB" b="1" i="1" dirty="0">
                <a:solidFill>
                  <a:schemeClr val="accent6">
                    <a:lumMod val="75000"/>
                  </a:schemeClr>
                </a:solidFill>
              </a:rPr>
              <a:t>proteins</a:t>
            </a:r>
            <a:r>
              <a:rPr lang="en-GB" i="1" dirty="0">
                <a:solidFill>
                  <a:schemeClr val="accent6">
                    <a:lumMod val="75000"/>
                  </a:schemeClr>
                </a:solidFill>
              </a:rPr>
              <a:t> in a food(in this case cows milk) are recognised as a potential threat . This can then cause the immune system to become </a:t>
            </a:r>
            <a:r>
              <a:rPr lang="en-GB" b="1" i="1" dirty="0">
                <a:solidFill>
                  <a:schemeClr val="accent6">
                    <a:lumMod val="75000"/>
                  </a:schemeClr>
                </a:solidFill>
              </a:rPr>
              <a:t>‘sensitised’. </a:t>
            </a:r>
            <a:r>
              <a:rPr lang="en-GB" i="1" dirty="0">
                <a:solidFill>
                  <a:schemeClr val="accent6">
                    <a:lumMod val="75000"/>
                  </a:schemeClr>
                </a:solidFill>
              </a:rPr>
              <a:t>When this happens, there is potential that when cow’s milk is consumed the immune system remembers this protein and may react to it by producing allergic symptoms. </a:t>
            </a:r>
            <a:r>
              <a:rPr lang="en-GB" b="1" i="1" dirty="0">
                <a:solidFill>
                  <a:schemeClr val="accent6">
                    <a:lumMod val="75000"/>
                  </a:schemeClr>
                </a:solidFill>
              </a:rPr>
              <a:t>(Allergy UK)</a:t>
            </a:r>
          </a:p>
        </p:txBody>
      </p:sp>
    </p:spTree>
    <p:extLst>
      <p:ext uri="{BB962C8B-B14F-4D97-AF65-F5344CB8AC3E}">
        <p14:creationId xmlns:p14="http://schemas.microsoft.com/office/powerpoint/2010/main" val="3295851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support</a:t>
            </a:r>
          </a:p>
        </p:txBody>
      </p:sp>
      <p:sp>
        <p:nvSpPr>
          <p:cNvPr id="3" name="Content Placeholder 2"/>
          <p:cNvSpPr>
            <a:spLocks noGrp="1"/>
          </p:cNvSpPr>
          <p:nvPr>
            <p:ph idx="1"/>
          </p:nvPr>
        </p:nvSpPr>
        <p:spPr/>
        <p:txBody>
          <a:bodyPr/>
          <a:lstStyle/>
          <a:p>
            <a:pPr marL="0" indent="0">
              <a:buNone/>
            </a:pPr>
            <a:r>
              <a:rPr lang="en-GB" sz="1600" dirty="0"/>
              <a:t>5. Breastfeeding support group for children with cow’s milk allergy:</a:t>
            </a:r>
          </a:p>
          <a:p>
            <a:r>
              <a:rPr lang="en-GB" sz="1600" dirty="0">
                <a:hlinkClick r:id="rId2"/>
              </a:rPr>
              <a:t>https://www.facebook.com/groupsCMPASforBreastFeeding/</a:t>
            </a:r>
            <a:r>
              <a:rPr lang="en-GB" sz="1600" dirty="0"/>
              <a:t> </a:t>
            </a:r>
          </a:p>
          <a:p>
            <a:pPr marL="0" indent="0">
              <a:buNone/>
            </a:pPr>
            <a:endParaRPr lang="en-GB" sz="1600" dirty="0"/>
          </a:p>
          <a:p>
            <a:pPr marL="0" indent="0">
              <a:buNone/>
            </a:pPr>
            <a:r>
              <a:rPr lang="en-GB" sz="1600" dirty="0"/>
              <a:t>6. The NHS also has support websites:</a:t>
            </a:r>
          </a:p>
          <a:p>
            <a:pPr>
              <a:buFont typeface="Arial" panose="020B0604020202020204" pitchFamily="34" charset="0"/>
              <a:buChar char="•"/>
            </a:pPr>
            <a:r>
              <a:rPr lang="en-GB" sz="1600" dirty="0">
                <a:hlinkClick r:id="rId3"/>
              </a:rPr>
              <a:t>https://www.nhs.uk/conditions/pregnancy-and-baby/benefits-breastfeeding/</a:t>
            </a:r>
            <a:endParaRPr lang="en-GB" sz="1600" dirty="0"/>
          </a:p>
          <a:p>
            <a:pPr>
              <a:buFont typeface="Arial" panose="020B0604020202020204" pitchFamily="34" charset="0"/>
              <a:buChar char="•"/>
            </a:pPr>
            <a:r>
              <a:rPr lang="en-GB" sz="1600" dirty="0">
                <a:hlinkClick r:id="rId4"/>
              </a:rPr>
              <a:t>https://www.nhs.uk/conditions/pregnancy-and-baby/problems-breastfeeding/</a:t>
            </a:r>
            <a:endParaRPr lang="en-GB" sz="1600" dirty="0"/>
          </a:p>
          <a:p>
            <a:pPr marL="0" indent="0">
              <a:buNone/>
            </a:pPr>
            <a:endParaRPr lang="en-GB" sz="1600" dirty="0"/>
          </a:p>
          <a:p>
            <a:pPr marL="0" indent="0">
              <a:buNone/>
            </a:pPr>
            <a:r>
              <a:rPr lang="en-GB" sz="1600" dirty="0"/>
              <a:t>7. GPs can access information on www.gpifn.org.uk to support you through your breastfeeding journey.</a:t>
            </a:r>
          </a:p>
          <a:p>
            <a:pPr marL="0" indent="0">
              <a:buNone/>
            </a:pPr>
            <a:endParaRPr lang="en-GB" sz="1600" dirty="0"/>
          </a:p>
          <a:p>
            <a:pPr marL="0" indent="0">
              <a:buNone/>
            </a:pPr>
            <a:r>
              <a:rPr lang="en-GB" sz="1600" dirty="0"/>
              <a:t>8. First Steps Nutrition - </a:t>
            </a:r>
            <a:r>
              <a:rPr lang="en-GB" sz="1600" dirty="0">
                <a:hlinkClick r:id="rId5"/>
              </a:rPr>
              <a:t>https://www.firststepsnutrition.org/eating-well-infants-new-mums</a:t>
            </a:r>
            <a:endParaRPr lang="en-GB" sz="1600" dirty="0"/>
          </a:p>
          <a:p>
            <a:pPr marL="0" indent="0">
              <a:buNone/>
            </a:pPr>
            <a:endParaRPr lang="en-GB" sz="1600" dirty="0"/>
          </a:p>
          <a:p>
            <a:pPr marL="0" indent="0">
              <a:buNone/>
            </a:pPr>
            <a:r>
              <a:rPr lang="en-GB" sz="1600" dirty="0"/>
              <a:t>9. Start4Life Breastfeeding Friend – an NHS supported Facebook group that offers advice day or night.</a:t>
            </a:r>
          </a:p>
          <a:p>
            <a:endParaRPr lang="en-GB" sz="1600" dirty="0"/>
          </a:p>
        </p:txBody>
      </p:sp>
    </p:spTree>
    <p:extLst>
      <p:ext uri="{BB962C8B-B14F-4D97-AF65-F5344CB8AC3E}">
        <p14:creationId xmlns:p14="http://schemas.microsoft.com/office/powerpoint/2010/main" val="3139949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553" y="598456"/>
            <a:ext cx="8229600" cy="4525963"/>
          </a:xfrm>
        </p:spPr>
        <p:txBody>
          <a:bodyPr/>
          <a:lstStyle/>
          <a:p>
            <a:pPr marL="0" indent="0" algn="ctr">
              <a:buNone/>
            </a:pPr>
            <a:endParaRPr lang="en-GB" dirty="0"/>
          </a:p>
          <a:p>
            <a:pPr marL="0" indent="0" algn="ctr">
              <a:buNone/>
            </a:pPr>
            <a:r>
              <a:rPr lang="en-GB" dirty="0"/>
              <a:t>Thank you for listening </a:t>
            </a:r>
          </a:p>
          <a:p>
            <a:pPr marL="0" indent="0" algn="ctr">
              <a:buNone/>
            </a:pPr>
            <a:r>
              <a:rPr lang="en-GB" dirty="0"/>
              <a:t>That was </a:t>
            </a:r>
            <a:r>
              <a:rPr lang="en-GB" b="1" dirty="0"/>
              <a:t>A LOT </a:t>
            </a:r>
            <a:r>
              <a:rPr lang="en-GB" dirty="0"/>
              <a:t>of information </a:t>
            </a:r>
          </a:p>
          <a:p>
            <a:pPr marL="0" indent="0" algn="ctr">
              <a:buNone/>
            </a:pPr>
            <a:r>
              <a:rPr lang="en-GB" dirty="0"/>
              <a:t>Any questions?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619" y="188640"/>
            <a:ext cx="3559472" cy="78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victoria.bittle\AppData\Local\Microsoft\Windows\INetCache\IE\XED49G7E\Baby_Surpris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12976"/>
            <a:ext cx="4314817" cy="2878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B654AB-33B2-D2E6-DF5F-26FF7CD20550}"/>
              </a:ext>
            </a:extLst>
          </p:cNvPr>
          <p:cNvSpPr txBox="1"/>
          <p:nvPr/>
        </p:nvSpPr>
        <p:spPr>
          <a:xfrm>
            <a:off x="5162183" y="4618091"/>
            <a:ext cx="3528392" cy="2031325"/>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If you are </a:t>
            </a:r>
            <a:r>
              <a:rPr lang="en-GB" sz="1800" dirty="0">
                <a:latin typeface="Calibri" panose="020F0502020204030204" pitchFamily="34" charset="0"/>
                <a:ea typeface="Calibri" panose="020F0502020204030204" pitchFamily="34" charset="0"/>
              </a:rPr>
              <a:t>concerned that your child has multiple allergies or losing weight you can opt in for a 1:1 appointment by calling the dietitians on </a:t>
            </a:r>
            <a:r>
              <a:rPr lang="en-GB" sz="1800" dirty="0">
                <a:solidFill>
                  <a:srgbClr val="1F497D"/>
                </a:solidFill>
                <a:effectLst/>
                <a:latin typeface="Calibri" panose="020F0502020204030204" pitchFamily="34" charset="0"/>
                <a:ea typeface="Calibri" panose="020F0502020204030204" pitchFamily="34" charset="0"/>
              </a:rPr>
              <a:t>0300 422 5506.</a:t>
            </a:r>
            <a:br>
              <a:rPr lang="en-GB" sz="1800" dirty="0">
                <a:solidFill>
                  <a:srgbClr val="44546A"/>
                </a:solidFill>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98707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476447"/>
            <a:ext cx="8229600" cy="1143000"/>
          </a:xfrm>
        </p:spPr>
        <p:txBody>
          <a:bodyPr/>
          <a:lstStyle/>
          <a:p>
            <a:pPr eaLnBrk="1" hangingPunct="1"/>
            <a:r>
              <a:rPr lang="en-GB" altLang="en-US" sz="3200" b="1" dirty="0"/>
              <a:t>CMPA</a:t>
            </a:r>
          </a:p>
        </p:txBody>
      </p:sp>
      <p:sp>
        <p:nvSpPr>
          <p:cNvPr id="4099" name="Content Placeholder 2"/>
          <p:cNvSpPr>
            <a:spLocks noGrp="1"/>
          </p:cNvSpPr>
          <p:nvPr>
            <p:ph idx="1"/>
          </p:nvPr>
        </p:nvSpPr>
        <p:spPr>
          <a:xfrm>
            <a:off x="179388" y="1556791"/>
            <a:ext cx="8785225" cy="4969421"/>
          </a:xfrm>
        </p:spPr>
        <p:txBody>
          <a:bodyPr/>
          <a:lstStyle/>
          <a:p>
            <a:pPr eaLnBrk="1" hangingPunct="1">
              <a:defRPr/>
            </a:pPr>
            <a:r>
              <a:rPr lang="en-GB" altLang="en-US" dirty="0"/>
              <a:t>One of the most common food allergies to occur in children – affects 2–5% of children</a:t>
            </a:r>
          </a:p>
          <a:p>
            <a:pPr marL="0" indent="0" eaLnBrk="1" hangingPunct="1">
              <a:buFont typeface="Arial" charset="0"/>
              <a:buNone/>
              <a:defRPr/>
            </a:pPr>
            <a:endParaRPr lang="en-GB" altLang="en-US" sz="2000" dirty="0"/>
          </a:p>
          <a:p>
            <a:pPr eaLnBrk="1" hangingPunct="1">
              <a:lnSpc>
                <a:spcPct val="150000"/>
              </a:lnSpc>
              <a:defRPr/>
            </a:pPr>
            <a:r>
              <a:rPr lang="en-GB" altLang="en-US" dirty="0"/>
              <a:t>Two types of CMPA:</a:t>
            </a:r>
          </a:p>
          <a:p>
            <a:pPr lvl="1" eaLnBrk="1" hangingPunct="1">
              <a:buFont typeface="Calibri" pitchFamily="34" charset="0"/>
              <a:buChar char="₋"/>
              <a:defRPr/>
            </a:pPr>
            <a:r>
              <a:rPr lang="en-GB" altLang="en-US" sz="2600" dirty="0"/>
              <a:t>Immediate </a:t>
            </a:r>
            <a:r>
              <a:rPr lang="en-GB" altLang="en-US" sz="2600" b="1" dirty="0">
                <a:solidFill>
                  <a:schemeClr val="accent6">
                    <a:lumMod val="75000"/>
                  </a:schemeClr>
                </a:solidFill>
              </a:rPr>
              <a:t>(</a:t>
            </a:r>
            <a:r>
              <a:rPr lang="en-GB" altLang="en-US" sz="2600" b="1" dirty="0" err="1">
                <a:solidFill>
                  <a:schemeClr val="accent6">
                    <a:lumMod val="75000"/>
                  </a:schemeClr>
                </a:solidFill>
              </a:rPr>
              <a:t>IgE</a:t>
            </a:r>
            <a:r>
              <a:rPr lang="en-GB" altLang="en-US" sz="2600" b="1" dirty="0">
                <a:solidFill>
                  <a:schemeClr val="accent6">
                    <a:lumMod val="75000"/>
                  </a:schemeClr>
                </a:solidFill>
              </a:rPr>
              <a:t> mediated)</a:t>
            </a:r>
            <a:r>
              <a:rPr lang="en-GB" altLang="en-US" sz="2600" dirty="0"/>
              <a:t>,</a:t>
            </a:r>
            <a:r>
              <a:rPr lang="en-GB" altLang="en-US" sz="2600" b="1" dirty="0">
                <a:solidFill>
                  <a:schemeClr val="accent6">
                    <a:lumMod val="75000"/>
                  </a:schemeClr>
                </a:solidFill>
              </a:rPr>
              <a:t> </a:t>
            </a:r>
            <a:r>
              <a:rPr lang="en-GB" altLang="en-US" sz="2600" dirty="0"/>
              <a:t>symptoms typically show within minutes of having milk</a:t>
            </a:r>
          </a:p>
          <a:p>
            <a:pPr lvl="1" eaLnBrk="1" hangingPunct="1">
              <a:buFont typeface="Calibri" pitchFamily="34" charset="0"/>
              <a:buChar char="₋"/>
              <a:defRPr/>
            </a:pPr>
            <a:r>
              <a:rPr lang="en-GB" altLang="en-US" sz="2600" dirty="0"/>
              <a:t>Delayed </a:t>
            </a:r>
            <a:r>
              <a:rPr lang="en-GB" altLang="en-US" sz="2600" b="1" dirty="0">
                <a:solidFill>
                  <a:schemeClr val="accent6">
                    <a:lumMod val="75000"/>
                  </a:schemeClr>
                </a:solidFill>
              </a:rPr>
              <a:t>(non-</a:t>
            </a:r>
            <a:r>
              <a:rPr lang="en-GB" altLang="en-US" sz="2600" b="1" dirty="0" err="1">
                <a:solidFill>
                  <a:schemeClr val="accent6">
                    <a:lumMod val="75000"/>
                  </a:schemeClr>
                </a:solidFill>
              </a:rPr>
              <a:t>IgE</a:t>
            </a:r>
            <a:r>
              <a:rPr lang="en-GB" altLang="en-US" sz="2600" b="1" dirty="0">
                <a:solidFill>
                  <a:schemeClr val="accent6">
                    <a:lumMod val="75000"/>
                  </a:schemeClr>
                </a:solidFill>
              </a:rPr>
              <a:t> mediated)</a:t>
            </a:r>
            <a:r>
              <a:rPr lang="en-GB" altLang="en-US" sz="2600" dirty="0"/>
              <a:t>, symptoms typically show within hours, sometimes days, after having milk</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908"/>
            <a:ext cx="3991520" cy="87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536" y="620688"/>
            <a:ext cx="8229600" cy="1143000"/>
          </a:xfrm>
        </p:spPr>
        <p:txBody>
          <a:bodyPr/>
          <a:lstStyle/>
          <a:p>
            <a:pPr eaLnBrk="1" hangingPunct="1"/>
            <a:r>
              <a:rPr lang="en-GB" altLang="en-US" sz="3200" b="1" dirty="0"/>
              <a:t>Symptoms of Cow’s Milk Protein Allergy</a:t>
            </a:r>
          </a:p>
        </p:txBody>
      </p:sp>
      <p:sp>
        <p:nvSpPr>
          <p:cNvPr id="5123" name="Content Placeholder 2"/>
          <p:cNvSpPr>
            <a:spLocks noGrp="1"/>
          </p:cNvSpPr>
          <p:nvPr>
            <p:ph idx="1"/>
          </p:nvPr>
        </p:nvSpPr>
        <p:spPr>
          <a:xfrm>
            <a:off x="250825" y="1557338"/>
            <a:ext cx="8642350" cy="5040312"/>
          </a:xfrm>
        </p:spPr>
        <p:txBody>
          <a:bodyPr/>
          <a:lstStyle/>
          <a:p>
            <a:pPr eaLnBrk="1" hangingPunct="1"/>
            <a:r>
              <a:rPr lang="en-GB" altLang="en-US" dirty="0"/>
              <a:t>Diarrhoea or constipation, stomach ache, nausea, reflux or vomiting, blood or mucus in stools, wind, discomfort with feeding</a:t>
            </a:r>
          </a:p>
          <a:p>
            <a:pPr eaLnBrk="1" hangingPunct="1">
              <a:lnSpc>
                <a:spcPct val="150000"/>
              </a:lnSpc>
            </a:pPr>
            <a:r>
              <a:rPr lang="en-GB" altLang="en-US" dirty="0"/>
              <a:t>Itchy skin rashes &amp; eczema</a:t>
            </a:r>
          </a:p>
          <a:p>
            <a:pPr eaLnBrk="1" hangingPunct="1">
              <a:lnSpc>
                <a:spcPct val="150000"/>
              </a:lnSpc>
            </a:pPr>
            <a:r>
              <a:rPr lang="en-GB" altLang="en-US" dirty="0"/>
              <a:t>Runny or blocked nose</a:t>
            </a:r>
          </a:p>
          <a:p>
            <a:pPr eaLnBrk="1" hangingPunct="1">
              <a:lnSpc>
                <a:spcPct val="150000"/>
              </a:lnSpc>
            </a:pPr>
            <a:r>
              <a:rPr lang="en-GB" altLang="en-US" dirty="0"/>
              <a:t>Swelling of the face, eyes, lips</a:t>
            </a:r>
          </a:p>
          <a:p>
            <a:pPr eaLnBrk="1" hangingPunct="1">
              <a:lnSpc>
                <a:spcPct val="150000"/>
              </a:lnSpc>
            </a:pPr>
            <a:r>
              <a:rPr lang="en-GB" altLang="en-US" dirty="0"/>
              <a:t>Swallowing or breathing difficulties (rare)</a:t>
            </a:r>
          </a:p>
          <a:p>
            <a:pPr eaLnBrk="1" hangingPunct="1"/>
            <a:endParaRPr lang="en-GB"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27110"/>
            <a:ext cx="42386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11300" y="2636838"/>
            <a:ext cx="2376488" cy="115887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6" name="Title 1"/>
          <p:cNvSpPr>
            <a:spLocks noGrp="1"/>
          </p:cNvSpPr>
          <p:nvPr>
            <p:ph type="title"/>
          </p:nvPr>
        </p:nvSpPr>
        <p:spPr>
          <a:xfrm>
            <a:off x="-108520" y="620688"/>
            <a:ext cx="9144000" cy="1143000"/>
          </a:xfrm>
        </p:spPr>
        <p:txBody>
          <a:bodyPr/>
          <a:lstStyle/>
          <a:p>
            <a:pPr eaLnBrk="1" hangingPunct="1"/>
            <a:r>
              <a:rPr lang="en-GB" altLang="en-US" sz="3200" b="1" dirty="0"/>
              <a:t>Diagnosis of Cow’s Milk Protein Allergy</a:t>
            </a:r>
          </a:p>
        </p:txBody>
      </p:sp>
      <p:sp>
        <p:nvSpPr>
          <p:cNvPr id="5123" name="Content Placeholder 2"/>
          <p:cNvSpPr>
            <a:spLocks noGrp="1"/>
          </p:cNvSpPr>
          <p:nvPr>
            <p:ph idx="1"/>
          </p:nvPr>
        </p:nvSpPr>
        <p:spPr>
          <a:xfrm>
            <a:off x="457200" y="1600200"/>
            <a:ext cx="8229600" cy="676275"/>
          </a:xfrm>
        </p:spPr>
        <p:txBody>
          <a:bodyPr/>
          <a:lstStyle/>
          <a:p>
            <a:pPr marL="0" indent="0" algn="ctr" eaLnBrk="1" hangingPunct="1">
              <a:lnSpc>
                <a:spcPct val="150000"/>
              </a:lnSpc>
              <a:buFont typeface="Arial" charset="0"/>
              <a:buNone/>
              <a:defRPr/>
            </a:pPr>
            <a:r>
              <a:rPr lang="en-GB" altLang="en-US" sz="2800" dirty="0"/>
              <a:t>Dependent on type of allergy</a:t>
            </a:r>
          </a:p>
          <a:p>
            <a:pPr eaLnBrk="1" hangingPunct="1">
              <a:lnSpc>
                <a:spcPct val="150000"/>
              </a:lnSpc>
              <a:defRPr/>
            </a:pPr>
            <a:endParaRPr lang="en-GB" altLang="en-US" dirty="0"/>
          </a:p>
          <a:p>
            <a:pPr eaLnBrk="1" hangingPunct="1">
              <a:lnSpc>
                <a:spcPct val="150000"/>
              </a:lnSpc>
              <a:defRPr/>
            </a:pPr>
            <a:endParaRPr lang="en-GB" altLang="en-US" dirty="0"/>
          </a:p>
          <a:p>
            <a:pPr marL="0" indent="0" eaLnBrk="1" hangingPunct="1">
              <a:lnSpc>
                <a:spcPct val="150000"/>
              </a:lnSpc>
              <a:buFont typeface="Arial" charset="0"/>
              <a:buNone/>
              <a:defRPr/>
            </a:pPr>
            <a:endParaRPr lang="en-GB" altLang="en-US" dirty="0"/>
          </a:p>
          <a:p>
            <a:pPr marL="0" indent="0" eaLnBrk="1" hangingPunct="1">
              <a:lnSpc>
                <a:spcPct val="150000"/>
              </a:lnSpc>
              <a:buFont typeface="Arial" charset="0"/>
              <a:buNone/>
              <a:defRPr/>
            </a:pPr>
            <a:endParaRPr lang="en-GB" altLang="en-US" dirty="0"/>
          </a:p>
          <a:p>
            <a:pPr marL="0" indent="0" eaLnBrk="1" hangingPunct="1">
              <a:lnSpc>
                <a:spcPct val="150000"/>
              </a:lnSpc>
              <a:buFont typeface="Arial" charset="0"/>
              <a:buNone/>
              <a:defRPr/>
            </a:pPr>
            <a:endParaRPr lang="en-GB" altLang="en-US" dirty="0"/>
          </a:p>
        </p:txBody>
      </p:sp>
      <p:sp>
        <p:nvSpPr>
          <p:cNvPr id="6148" name="TextBox 3"/>
          <p:cNvSpPr txBox="1">
            <a:spLocks noChangeArrowheads="1"/>
          </p:cNvSpPr>
          <p:nvPr/>
        </p:nvSpPr>
        <p:spPr bwMode="auto">
          <a:xfrm>
            <a:off x="1547813" y="2636838"/>
            <a:ext cx="23034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dirty="0"/>
              <a:t>Immediate reactions </a:t>
            </a:r>
          </a:p>
          <a:p>
            <a:pPr algn="ctr" eaLnBrk="1" hangingPunct="1">
              <a:spcBef>
                <a:spcPct val="0"/>
              </a:spcBef>
              <a:buFontTx/>
              <a:buNone/>
            </a:pPr>
            <a:r>
              <a:rPr lang="en-GB" altLang="en-US" sz="2200" dirty="0"/>
              <a:t>(</a:t>
            </a:r>
            <a:r>
              <a:rPr lang="en-GB" altLang="en-US" sz="2200" dirty="0" err="1"/>
              <a:t>IgE</a:t>
            </a:r>
            <a:r>
              <a:rPr lang="en-GB" altLang="en-US" sz="2200" dirty="0"/>
              <a:t> mediated)</a:t>
            </a:r>
          </a:p>
        </p:txBody>
      </p:sp>
      <p:sp>
        <p:nvSpPr>
          <p:cNvPr id="6149" name="TextBox 4"/>
          <p:cNvSpPr txBox="1">
            <a:spLocks noChangeArrowheads="1"/>
          </p:cNvSpPr>
          <p:nvPr/>
        </p:nvSpPr>
        <p:spPr bwMode="auto">
          <a:xfrm>
            <a:off x="5219700" y="2781300"/>
            <a:ext cx="2736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a:t>Delayed reactions </a:t>
            </a:r>
          </a:p>
          <a:p>
            <a:pPr algn="ctr" eaLnBrk="1" hangingPunct="1">
              <a:spcBef>
                <a:spcPct val="0"/>
              </a:spcBef>
              <a:buFontTx/>
              <a:buNone/>
            </a:pPr>
            <a:r>
              <a:rPr lang="en-GB" altLang="en-US" sz="2200"/>
              <a:t>(non-IgE mediated)</a:t>
            </a:r>
          </a:p>
          <a:p>
            <a:pPr eaLnBrk="1" hangingPunct="1">
              <a:spcBef>
                <a:spcPct val="0"/>
              </a:spcBef>
              <a:buFontTx/>
              <a:buNone/>
            </a:pPr>
            <a:endParaRPr lang="en-GB" altLang="en-US" sz="2200"/>
          </a:p>
        </p:txBody>
      </p:sp>
      <p:sp>
        <p:nvSpPr>
          <p:cNvPr id="6" name="Down Arrow 5"/>
          <p:cNvSpPr/>
          <p:nvPr/>
        </p:nvSpPr>
        <p:spPr>
          <a:xfrm>
            <a:off x="2484438" y="4032250"/>
            <a:ext cx="431800" cy="104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Down Arrow 8"/>
          <p:cNvSpPr/>
          <p:nvPr/>
        </p:nvSpPr>
        <p:spPr>
          <a:xfrm>
            <a:off x="6372225" y="3952875"/>
            <a:ext cx="431800" cy="1123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52" name="TextBox 6"/>
          <p:cNvSpPr txBox="1">
            <a:spLocks noChangeArrowheads="1"/>
          </p:cNvSpPr>
          <p:nvPr/>
        </p:nvSpPr>
        <p:spPr bwMode="auto">
          <a:xfrm>
            <a:off x="1566863" y="5284788"/>
            <a:ext cx="2303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t>Blood tests (RAST test)</a:t>
            </a:r>
          </a:p>
          <a:p>
            <a:pPr algn="ctr" eaLnBrk="1" hangingPunct="1">
              <a:spcBef>
                <a:spcPct val="0"/>
              </a:spcBef>
              <a:buFontTx/>
              <a:buNone/>
            </a:pPr>
            <a:endParaRPr lang="en-GB" altLang="en-US" sz="1800"/>
          </a:p>
          <a:p>
            <a:pPr algn="ctr" eaLnBrk="1" hangingPunct="1">
              <a:spcBef>
                <a:spcPct val="0"/>
              </a:spcBef>
              <a:buFontTx/>
              <a:buNone/>
            </a:pPr>
            <a:r>
              <a:rPr lang="en-GB" altLang="en-US" sz="1800"/>
              <a:t>Skin prick test</a:t>
            </a:r>
          </a:p>
        </p:txBody>
      </p:sp>
      <p:sp>
        <p:nvSpPr>
          <p:cNvPr id="6153" name="TextBox 7"/>
          <p:cNvSpPr txBox="1">
            <a:spLocks noChangeArrowheads="1"/>
          </p:cNvSpPr>
          <p:nvPr/>
        </p:nvSpPr>
        <p:spPr bwMode="auto">
          <a:xfrm>
            <a:off x="5616575" y="5373688"/>
            <a:ext cx="1943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t>Food exclusion &amp;</a:t>
            </a:r>
          </a:p>
          <a:p>
            <a:pPr algn="ctr" eaLnBrk="1" hangingPunct="1">
              <a:spcBef>
                <a:spcPct val="0"/>
              </a:spcBef>
              <a:buFontTx/>
              <a:buNone/>
            </a:pPr>
            <a:r>
              <a:rPr lang="en-GB" altLang="en-US" sz="1800" dirty="0"/>
              <a:t>reintroduction</a:t>
            </a:r>
          </a:p>
          <a:p>
            <a:pPr eaLnBrk="1" hangingPunct="1">
              <a:spcBef>
                <a:spcPct val="0"/>
              </a:spcBef>
              <a:buFontTx/>
              <a:buNone/>
            </a:pPr>
            <a:endParaRPr lang="en-GB" altLang="en-US" sz="1800" dirty="0"/>
          </a:p>
        </p:txBody>
      </p:sp>
      <p:sp>
        <p:nvSpPr>
          <p:cNvPr id="13" name="Rounded Rectangle 12"/>
          <p:cNvSpPr/>
          <p:nvPr/>
        </p:nvSpPr>
        <p:spPr>
          <a:xfrm>
            <a:off x="5364163" y="2586038"/>
            <a:ext cx="2376487" cy="1158875"/>
          </a:xfrm>
          <a:prstGeom prst="roundRect">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ounded Rectangle 14"/>
          <p:cNvSpPr/>
          <p:nvPr/>
        </p:nvSpPr>
        <p:spPr>
          <a:xfrm>
            <a:off x="1511300" y="5157788"/>
            <a:ext cx="2376488" cy="1157287"/>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ounded Rectangle 15"/>
          <p:cNvSpPr/>
          <p:nvPr/>
        </p:nvSpPr>
        <p:spPr>
          <a:xfrm>
            <a:off x="5420614" y="5156200"/>
            <a:ext cx="2374900" cy="1158875"/>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126" y="44624"/>
            <a:ext cx="42386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Image result for lactofree ran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4427538"/>
            <a:ext cx="25558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457200" y="548680"/>
            <a:ext cx="8229600" cy="1143000"/>
          </a:xfrm>
        </p:spPr>
        <p:txBody>
          <a:bodyPr/>
          <a:lstStyle/>
          <a:p>
            <a:pPr eaLnBrk="1" hangingPunct="1"/>
            <a:r>
              <a:rPr lang="en-GB" altLang="en-US" sz="3200" b="1" dirty="0"/>
              <a:t>Sure its CMPA? What is Lactose Intolerance?</a:t>
            </a:r>
          </a:p>
        </p:txBody>
      </p:sp>
      <p:sp>
        <p:nvSpPr>
          <p:cNvPr id="7172" name="Content Placeholder 2"/>
          <p:cNvSpPr>
            <a:spLocks noGrp="1"/>
          </p:cNvSpPr>
          <p:nvPr>
            <p:ph idx="1"/>
          </p:nvPr>
        </p:nvSpPr>
        <p:spPr>
          <a:xfrm>
            <a:off x="152400" y="1412776"/>
            <a:ext cx="8785225" cy="4814887"/>
          </a:xfrm>
        </p:spPr>
        <p:txBody>
          <a:bodyPr/>
          <a:lstStyle/>
          <a:p>
            <a:pPr eaLnBrk="1" hangingPunct="1"/>
            <a:r>
              <a:rPr lang="en-GB" altLang="en-US" sz="3000" dirty="0"/>
              <a:t>Body cannot digest the sugar in cow’s milk (lactose)</a:t>
            </a:r>
          </a:p>
          <a:p>
            <a:pPr eaLnBrk="1" hangingPunct="1"/>
            <a:r>
              <a:rPr lang="en-GB" altLang="en-US" sz="3000" dirty="0"/>
              <a:t>Often confused with cow’s milk protein allergy</a:t>
            </a:r>
          </a:p>
          <a:p>
            <a:pPr eaLnBrk="1" hangingPunct="1"/>
            <a:r>
              <a:rPr lang="en-GB" altLang="en-US" sz="3000" dirty="0"/>
              <a:t>An intolerance, not an allergy</a:t>
            </a:r>
          </a:p>
          <a:p>
            <a:pPr eaLnBrk="1" hangingPunct="1"/>
            <a:r>
              <a:rPr lang="en-GB" altLang="en-US" sz="3000" dirty="0"/>
              <a:t>Very rare – affects 1% of UK population</a:t>
            </a:r>
          </a:p>
          <a:p>
            <a:pPr eaLnBrk="1" hangingPunct="1"/>
            <a:r>
              <a:rPr lang="en-GB" altLang="en-US" sz="3000" dirty="0"/>
              <a:t>Can be temporary following an upset tummy/ gastro bug/antibiotics </a:t>
            </a:r>
          </a:p>
          <a:p>
            <a:pPr eaLnBrk="1" hangingPunct="1"/>
            <a:r>
              <a:rPr lang="en-GB" altLang="en-US" sz="3000" dirty="0"/>
              <a:t>Symptoms are very similar to cow’s milk             protein allergy:</a:t>
            </a:r>
          </a:p>
          <a:p>
            <a:pPr lvl="1" eaLnBrk="1" hangingPunct="1">
              <a:buFont typeface="Calibri" pitchFamily="34" charset="0"/>
              <a:buChar char="₋"/>
            </a:pPr>
            <a:r>
              <a:rPr lang="en-GB" altLang="en-US" sz="2600" dirty="0"/>
              <a:t>Diarrhoea, nausea &amp; occasional vomiting,                      wind, tummy ache </a:t>
            </a:r>
          </a:p>
        </p:txBody>
      </p:sp>
      <p:sp>
        <p:nvSpPr>
          <p:cNvPr id="7173" name="AutoShape 5" descr="Image result for lactofree range"/>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7174" name="AutoShape 7" descr="Image result for lactofree range"/>
          <p:cNvSpPr>
            <a:spLocks noChangeAspect="1" noChangeArrowheads="1"/>
          </p:cNvSpPr>
          <p:nvPr/>
        </p:nvSpPr>
        <p:spPr bwMode="auto">
          <a:xfrm>
            <a:off x="1524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75" y="15875"/>
            <a:ext cx="42386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lstStyle/>
          <a:p>
            <a:r>
              <a:rPr lang="en-GB" dirty="0"/>
              <a:t>Breastfeeding </a:t>
            </a:r>
          </a:p>
        </p:txBody>
      </p:sp>
      <p:sp>
        <p:nvSpPr>
          <p:cNvPr id="3" name="Content Placeholder 2"/>
          <p:cNvSpPr>
            <a:spLocks noGrp="1"/>
          </p:cNvSpPr>
          <p:nvPr>
            <p:ph idx="1"/>
          </p:nvPr>
        </p:nvSpPr>
        <p:spPr>
          <a:xfrm>
            <a:off x="467544" y="1412776"/>
            <a:ext cx="8229600" cy="4525963"/>
          </a:xfrm>
        </p:spPr>
        <p:txBody>
          <a:bodyPr/>
          <a:lstStyle/>
          <a:p>
            <a:r>
              <a:rPr lang="en-GB" sz="2800" dirty="0"/>
              <a:t>Symptoms from non-</a:t>
            </a:r>
            <a:r>
              <a:rPr lang="en-GB" sz="2800" dirty="0" err="1"/>
              <a:t>IgE</a:t>
            </a:r>
            <a:r>
              <a:rPr lang="en-GB" sz="2800" dirty="0"/>
              <a:t> CMPA in exclusively breastfed babies is uncommon so its not a reason to stop</a:t>
            </a:r>
          </a:p>
          <a:p>
            <a:r>
              <a:rPr lang="en-GB" sz="2800" dirty="0"/>
              <a:t>If your baby’s symptoms only began when you introduced a top-up infant formula try to revert back to breastfeeding/EBM only if possible</a:t>
            </a:r>
          </a:p>
          <a:p>
            <a:r>
              <a:rPr lang="en-GB" sz="2800" dirty="0"/>
              <a:t>Non-</a:t>
            </a:r>
            <a:r>
              <a:rPr lang="en-GB" sz="2800" dirty="0" err="1"/>
              <a:t>IgE</a:t>
            </a:r>
            <a:r>
              <a:rPr lang="en-GB" sz="2800" dirty="0"/>
              <a:t> mediated CMPA can only be diagnosed through an elimination diet, followed by the reintroduction of cow’s milk into the breastfeeding mother’s diet (to confirm a return of symptoms).</a:t>
            </a:r>
          </a:p>
          <a:p>
            <a:endParaRPr lang="en-GB" sz="2800" dirty="0"/>
          </a:p>
        </p:txBody>
      </p:sp>
      <p:pic>
        <p:nvPicPr>
          <p:cNvPr id="3074" name="Picture 2" descr="C:\Users\victoria.bittle\AppData\Local\Microsoft\Windows\INetCache\IE\UE8IY8GC\pzgzvzy5-13753246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37008" cy="120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2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Maternal Cow’s milk exclusion </a:t>
            </a:r>
          </a:p>
        </p:txBody>
      </p:sp>
      <p:sp>
        <p:nvSpPr>
          <p:cNvPr id="3" name="Content Placeholder 2"/>
          <p:cNvSpPr>
            <a:spLocks noGrp="1"/>
          </p:cNvSpPr>
          <p:nvPr>
            <p:ph idx="1"/>
          </p:nvPr>
        </p:nvSpPr>
        <p:spPr>
          <a:xfrm>
            <a:off x="899591" y="1372357"/>
            <a:ext cx="7344817" cy="4525963"/>
          </a:xfrm>
        </p:spPr>
        <p:txBody>
          <a:bodyPr/>
          <a:lstStyle/>
          <a:p>
            <a:r>
              <a:rPr lang="en-GB" sz="2800" dirty="0"/>
              <a:t>When CMPA is suspected a strict maternal dairy free exclusion is advised.</a:t>
            </a:r>
          </a:p>
          <a:p>
            <a:r>
              <a:rPr lang="en-GB" sz="2800" dirty="0"/>
              <a:t>Re-introduction recommended after 4 weeks to confirm diagnosis.</a:t>
            </a:r>
          </a:p>
          <a:p>
            <a:r>
              <a:rPr lang="en-GB" sz="2800" dirty="0"/>
              <a:t>10ug vitamin D and 1250mg calcium supplement recommended   </a:t>
            </a:r>
          </a:p>
          <a:p>
            <a:pPr marL="0" indent="0">
              <a:buNone/>
            </a:pPr>
            <a:endParaRPr lang="en-GB" sz="2800" dirty="0"/>
          </a:p>
        </p:txBody>
      </p:sp>
      <p:grpSp>
        <p:nvGrpSpPr>
          <p:cNvPr id="4" name="Group 4"/>
          <p:cNvGrpSpPr>
            <a:grpSpLocks/>
          </p:cNvGrpSpPr>
          <p:nvPr/>
        </p:nvGrpSpPr>
        <p:grpSpPr bwMode="auto">
          <a:xfrm>
            <a:off x="7475462" y="4725144"/>
            <a:ext cx="1703972" cy="1562159"/>
            <a:chOff x="-490107" y="1078627"/>
            <a:chExt cx="2669541" cy="3116875"/>
          </a:xfrm>
        </p:grpSpPr>
        <p:pic>
          <p:nvPicPr>
            <p:cNvPr id="5" name="Picture 11" descr="Image result for co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2" y="1772816"/>
              <a:ext cx="1752372" cy="187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ultiply 5"/>
            <p:cNvSpPr/>
            <p:nvPr/>
          </p:nvSpPr>
          <p:spPr>
            <a:xfrm>
              <a:off x="-490107" y="1078627"/>
              <a:ext cx="2669541" cy="3116875"/>
            </a:xfrm>
            <a:prstGeom prst="mathMultiply">
              <a:avLst>
                <a:gd name="adj1" fmla="val 7169"/>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8" name="Picture 7">
            <a:extLst>
              <a:ext uri="{FF2B5EF4-FFF2-40B4-BE49-F238E27FC236}">
                <a16:creationId xmlns:a16="http://schemas.microsoft.com/office/drawing/2014/main" id="{B563DAA0-C551-4C42-949D-1AAAC76E2A48}"/>
              </a:ext>
            </a:extLst>
          </p:cNvPr>
          <p:cNvPicPr>
            <a:picLocks noChangeAspect="1"/>
          </p:cNvPicPr>
          <p:nvPr/>
        </p:nvPicPr>
        <p:blipFill>
          <a:blip r:embed="rId5"/>
          <a:stretch>
            <a:fillRect/>
          </a:stretch>
        </p:blipFill>
        <p:spPr>
          <a:xfrm>
            <a:off x="1158047" y="4249860"/>
            <a:ext cx="6173371" cy="2471565"/>
          </a:xfrm>
          <a:prstGeom prst="rect">
            <a:avLst/>
          </a:prstGeom>
        </p:spPr>
      </p:pic>
    </p:spTree>
    <p:extLst>
      <p:ext uri="{BB962C8B-B14F-4D97-AF65-F5344CB8AC3E}">
        <p14:creationId xmlns:p14="http://schemas.microsoft.com/office/powerpoint/2010/main" val="360621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2203</TotalTime>
  <Words>4090</Words>
  <Application>Microsoft Office PowerPoint</Application>
  <PresentationFormat>On-screen Show (4:3)</PresentationFormat>
  <Paragraphs>402</Paragraphs>
  <Slides>31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Cow’s Milk Protein Allergy:  How to Wean Your Baby milk free and reintroduce dairy  </vt:lpstr>
      <vt:lpstr>Outline of Session</vt:lpstr>
      <vt:lpstr>What is Cows milk allergy (CMPA)</vt:lpstr>
      <vt:lpstr>CMPA</vt:lpstr>
      <vt:lpstr>Symptoms of Cow’s Milk Protein Allergy</vt:lpstr>
      <vt:lpstr>Diagnosis of Cow’s Milk Protein Allergy</vt:lpstr>
      <vt:lpstr>Sure its CMPA? What is Lactose Intolerance?</vt:lpstr>
      <vt:lpstr>Breastfeeding </vt:lpstr>
      <vt:lpstr>Maternal Cow’s milk exclusion </vt:lpstr>
      <vt:lpstr>Treatment for suspected CMPA</vt:lpstr>
      <vt:lpstr>Soya </vt:lpstr>
      <vt:lpstr>Suitable Formulas for Cow’s Milk Protein Allergy</vt:lpstr>
      <vt:lpstr>Food Labelling</vt:lpstr>
      <vt:lpstr>Top Tips</vt:lpstr>
      <vt:lpstr>Cow’s Milk Protein Free Weaning</vt:lpstr>
      <vt:lpstr>PowerPoint Presentation</vt:lpstr>
      <vt:lpstr>PowerPoint Presentation</vt:lpstr>
      <vt:lpstr>Introduction Of Other Common Allergenic Foods</vt:lpstr>
      <vt:lpstr>PowerPoint Presentation</vt:lpstr>
      <vt:lpstr>Other Cow’s Milk Free Alternative Products</vt:lpstr>
      <vt:lpstr>Will My Child Grow Out Of Their Cow’s Milk Protein Allergy?</vt:lpstr>
      <vt:lpstr>Reintroducing Cow’s Milk Back Into The Diet</vt:lpstr>
      <vt:lpstr>Meeting Calcium Requirements</vt:lpstr>
      <vt:lpstr>How much calcium? </vt:lpstr>
      <vt:lpstr>How to meet 350mg calcium  </vt:lpstr>
      <vt:lpstr>Vitamins for Children</vt:lpstr>
      <vt:lpstr>Useful Links</vt:lpstr>
      <vt:lpstr>Resources and Support</vt:lpstr>
      <vt:lpstr>Breastfeeding support</vt:lpstr>
      <vt:lpstr>Breastfeeding support</vt:lpstr>
      <vt:lpstr>PowerPoint Presentation</vt:lpstr>
    </vt:vector>
  </TitlesOfParts>
  <Company>UHBrstiol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Pope, Lucy</dc:creator>
  <cp:lastModifiedBy>Stewart Raffaella</cp:lastModifiedBy>
  <cp:revision>366</cp:revision>
  <cp:lastPrinted>2023-02-15T09:48:50Z</cp:lastPrinted>
  <dcterms:created xsi:type="dcterms:W3CDTF">2017-06-14T13:32:15Z</dcterms:created>
  <dcterms:modified xsi:type="dcterms:W3CDTF">2023-09-07T14:12:00Z</dcterms:modified>
</cp:coreProperties>
</file>