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665913" cy="9872663"/>
  <p:defaultTextStyle>
    <a:defPPr>
      <a:defRPr lang="en-US"/>
    </a:defPPr>
    <a:lvl1pPr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159000" indent="-1701800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4319588" indent="-3405188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6480175" indent="-5108575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8640763" indent="-6811963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0" autoAdjust="0"/>
  </p:normalViewPr>
  <p:slideViewPr>
    <p:cSldViewPr>
      <p:cViewPr>
        <p:scale>
          <a:sx n="30" d="100"/>
          <a:sy n="30" d="100"/>
        </p:scale>
        <p:origin x="763" y="29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4EF497-56AC-4A36-A7F0-AB1DADE21192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F31F11-2FF4-474E-B8EC-7D8A75234B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570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9601AD-AB01-41D2-8189-AE49C1D956D7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739775"/>
            <a:ext cx="2776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89475"/>
            <a:ext cx="5332413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3616CBC-8EEF-4F6C-BAAC-7C61F08FB9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232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2159000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4319588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6480175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8640763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A20187-2B8F-4592-A0FD-238F21F963C4}" type="slidenum">
              <a:rPr lang="en-GB" altLang="en-US" sz="120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764D-4FA4-43B6-9F2C-0B46B79C5763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246AC-EE5F-4AE3-97DB-AAD84F4EF5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2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95BBA-D49E-4E96-8ED4-2600D508FBDF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55A54-51FF-4F19-A7DD-93CD91BD7E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43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DBF5-9B29-42CE-A24D-D2EDCD1CA89E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82B5-8495-4F5C-8347-B22B808ED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530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E125B-DFD7-4763-8A1B-C632BC52834E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4E376-110D-4CE3-A9FD-34AE5081DA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25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562D-67B9-45DA-AF6F-473CD7B2F686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490C0-9AF7-4748-9C5A-6B6F6B2D97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30FC-3C37-4804-8127-8D2EACCEFAE2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D67EF-4221-4F12-B28F-E3C34946D7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05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6BE-4DCE-4D76-B751-B4C6415EE9D4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CC3BE-DE07-4619-9A40-7B51E256EB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44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BD78-2AD8-4AC5-82DA-E860156766A6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4F086-9B21-42CF-B73C-3BAC8DF407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32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D5B54-16B1-46E2-9201-CFF7E6934C1F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A496C-EC67-4938-AB9D-A1B899E46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37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1721-1A7F-47E6-8525-6F79415497CD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F107F-5ACF-4FD4-80FE-2CB6E42391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59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F72DE-EB22-43DD-9177-3FF9ED0B3C69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2893F-3A21-4566-A4D7-4DDFFADBCD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586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3B3B48-648D-4A5F-A7F6-3664B9454514}" type="datetimeFigureOut">
              <a:rPr lang="en-GB" altLang="en-US"/>
              <a:pPr>
                <a:defRPr/>
              </a:pPr>
              <a:t>04/10/2024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0E17DD1-FBDC-4A92-AA73-D8325BA13B7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D53DF6D-3FB7-9D4A-DAD3-9659057199C0}"/>
              </a:ext>
            </a:extLst>
          </p:cNvPr>
          <p:cNvSpPr/>
          <p:nvPr/>
        </p:nvSpPr>
        <p:spPr>
          <a:xfrm>
            <a:off x="16690916" y="18632304"/>
            <a:ext cx="14723137" cy="4050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E90234-74A9-70C7-4741-63FCB6B7F250}"/>
              </a:ext>
            </a:extLst>
          </p:cNvPr>
          <p:cNvSpPr/>
          <p:nvPr/>
        </p:nvSpPr>
        <p:spPr>
          <a:xfrm>
            <a:off x="558479" y="38620252"/>
            <a:ext cx="30855574" cy="2801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C36B41-113D-969B-36BC-4678DD2737E8}"/>
              </a:ext>
            </a:extLst>
          </p:cNvPr>
          <p:cNvSpPr/>
          <p:nvPr/>
        </p:nvSpPr>
        <p:spPr>
          <a:xfrm>
            <a:off x="558479" y="22556678"/>
            <a:ext cx="14653414" cy="8121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70B67F-A0D4-A389-1A4F-9FFBBCB85605}"/>
              </a:ext>
            </a:extLst>
          </p:cNvPr>
          <p:cNvSpPr/>
          <p:nvPr/>
        </p:nvSpPr>
        <p:spPr>
          <a:xfrm>
            <a:off x="12397949" y="18232893"/>
            <a:ext cx="2813944" cy="41793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A0BFB4-42A3-4E59-8C97-AA135853CFAA}"/>
              </a:ext>
            </a:extLst>
          </p:cNvPr>
          <p:cNvSpPr/>
          <p:nvPr/>
        </p:nvSpPr>
        <p:spPr>
          <a:xfrm>
            <a:off x="558479" y="17377779"/>
            <a:ext cx="11953053" cy="5034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D7719-8E1B-FF2A-B90D-016A36A89F94}"/>
              </a:ext>
            </a:extLst>
          </p:cNvPr>
          <p:cNvSpPr/>
          <p:nvPr/>
        </p:nvSpPr>
        <p:spPr>
          <a:xfrm>
            <a:off x="497589" y="14286801"/>
            <a:ext cx="12013943" cy="284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6690BB-DB51-7239-EF31-9560D824EE11}"/>
              </a:ext>
            </a:extLst>
          </p:cNvPr>
          <p:cNvSpPr/>
          <p:nvPr/>
        </p:nvSpPr>
        <p:spPr>
          <a:xfrm>
            <a:off x="489492" y="6463447"/>
            <a:ext cx="12022041" cy="7623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80015" y="22682844"/>
            <a:ext cx="13981818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  <a:p>
            <a:pPr eaLnBrk="1" hangingPunct="1">
              <a:defRPr/>
            </a:pPr>
            <a:endParaRPr lang="en-GB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average number of correct L&amp;S BP calculations did not increase by 20% on any of the wards involved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most improvement was seen in PDSA cycle 2 (education sessions)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There was a shift of 7 points above the mean on the Renal ward following the education being provided by the Falls Team on away days</a:t>
            </a:r>
          </a:p>
          <a:p>
            <a:pPr eaLnBrk="1" hangingPunct="1">
              <a:defRPr/>
            </a:pPr>
            <a:endParaRPr lang="en-GB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Though there was no significant improvement in correct calculations, the project did support education being a key intervention. It also indicates that the way in which education is delivered is likely to be important in how successful a change in practice is. This could include a safe learning environment and the background of the facilitators.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0015" y="6662017"/>
            <a:ext cx="11281458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L&amp;S BP is the assessment used to identify Orthostatic Hypotension (OH); a drop in blood pressure of 20mmHg systolic and/or 10mmHg from a lying to standing position within 3 minutes. Symptoms include light-headedness and blurring of vision, which can lead to syncope and falls. 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National Audit of Inpatient Falls (NAIF, 2023) report found that only 39% of patients who sustained a hip fracture from an inpatient fall had a L&amp;S BP taken prior to the incident (NAIF, 2023). NAIF recommended targeted improvement projects focused on L&amp;S BP measurements to help address this (NAIF, 2023).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0015" y="14376814"/>
            <a:ext cx="1173151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increase the average number of correct L&amp;S BP calculations by 20% on 2 medical wards and 1 surgical ward within six months.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85164" y="19386579"/>
            <a:ext cx="1372033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en-GB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Prompt cards on how to calculate a L&amp;S BP and what signifies a drop put in all bays on the ward 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Education session provided to staff (By Falls Links &amp; CNEs on Vascular &amp; Respiratory on the ward and by the Falls Team on Renal away days)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" y="41779007"/>
            <a:ext cx="32399492" cy="1426393"/>
          </a:xfrm>
          <a:prstGeom prst="rect">
            <a:avLst/>
          </a:prstGeom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040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6148" y="89832"/>
            <a:ext cx="9995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Gloucestershire Safety and Quality Improvement Academy 2024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889" y="1630907"/>
            <a:ext cx="25429337" cy="4224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n-GB" altLang="en-US" sz="72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Improving Lying &amp; Standing Blood Pressure (L&amp;S BP) calculations</a:t>
            </a: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Falls Prevention Team – Nadine Jordan (Falls Specialist Nurse)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&amp; Brianna Grimsell (Falls Prevention Practitioner/Physio)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n-GB" altLang="en-US" sz="4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Ward Teams from 4b, Respiratory Unit and 7b</a:t>
            </a:r>
            <a:endParaRPr kumimoji="0" lang="en-GB" altLang="en-US" sz="44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GHNHSFT-CMYK-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399" y="719916"/>
            <a:ext cx="8621278" cy="116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464" y="2439491"/>
            <a:ext cx="4302035" cy="35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804004" y="42035003"/>
            <a:ext cx="480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#TheGSQIAWay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7F5422-AE5D-7974-97B5-E8159575224B}"/>
              </a:ext>
            </a:extLst>
          </p:cNvPr>
          <p:cNvSpPr txBox="1"/>
          <p:nvPr/>
        </p:nvSpPr>
        <p:spPr>
          <a:xfrm>
            <a:off x="759528" y="17578932"/>
            <a:ext cx="14580872" cy="4773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Challenges &amp; Limitations</a:t>
            </a:r>
          </a:p>
          <a:p>
            <a:pPr eaLnBrk="1" hangingPunct="1">
              <a:defRPr/>
            </a:pPr>
            <a:endParaRPr lang="en-GB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L&amp;S BPs were often not being completed – multiple reasons why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prompt cards were not distributed effectively on the wards  – on one ward, they were not put out at all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ward based session often cancelled due to clinical escalation demands – not all staff received the education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Due to the Falls Team capacity, data was only able to be collected on a weekly basis – some L&amp;S BPs will have been missed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02FCF63-4EAE-DD2D-7D5D-5C63D1DE9397}"/>
              </a:ext>
            </a:extLst>
          </p:cNvPr>
          <p:cNvGrpSpPr/>
          <p:nvPr/>
        </p:nvGrpSpPr>
        <p:grpSpPr>
          <a:xfrm>
            <a:off x="16761733" y="23225516"/>
            <a:ext cx="14652320" cy="7576182"/>
            <a:chOff x="16535401" y="15800715"/>
            <a:chExt cx="15238411" cy="742047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81D62BC-76FA-F740-76A2-9C22F33D2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6535401" y="15800715"/>
              <a:ext cx="15238411" cy="7420479"/>
            </a:xfrm>
            <a:prstGeom prst="rect">
              <a:avLst/>
            </a:prstGeom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E90E53A-3106-4615-88B0-0784ACF9645B}"/>
                </a:ext>
              </a:extLst>
            </p:cNvPr>
            <p:cNvSpPr/>
            <p:nvPr/>
          </p:nvSpPr>
          <p:spPr>
            <a:xfrm>
              <a:off x="21332709" y="18396838"/>
              <a:ext cx="270036" cy="22649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7CA2BAF-E0AB-7513-7FDA-668AC93A3E92}"/>
                </a:ext>
              </a:extLst>
            </p:cNvPr>
            <p:cNvSpPr/>
            <p:nvPr/>
          </p:nvSpPr>
          <p:spPr>
            <a:xfrm>
              <a:off x="25023201" y="18928314"/>
              <a:ext cx="270036" cy="2264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FBABCFD-D1F2-626B-A412-62CF2A61846D}"/>
              </a:ext>
            </a:extLst>
          </p:cNvPr>
          <p:cNvGrpSpPr/>
          <p:nvPr/>
        </p:nvGrpSpPr>
        <p:grpSpPr>
          <a:xfrm>
            <a:off x="559573" y="31043763"/>
            <a:ext cx="14652320" cy="7211323"/>
            <a:chOff x="635595" y="15803283"/>
            <a:chExt cx="15233055" cy="7417911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96B2ECD-5EDA-A8DB-F547-A2FCC39041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35595" y="15803283"/>
              <a:ext cx="15233055" cy="7417911"/>
            </a:xfrm>
            <a:prstGeom prst="rect">
              <a:avLst/>
            </a:prstGeom>
          </p:spPr>
        </p:pic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4EFF169-D1E0-B056-F859-6FD051F1F237}"/>
                </a:ext>
              </a:extLst>
            </p:cNvPr>
            <p:cNvSpPr/>
            <p:nvPr/>
          </p:nvSpPr>
          <p:spPr>
            <a:xfrm>
              <a:off x="9181089" y="16621323"/>
              <a:ext cx="270036" cy="2264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D221EB5-5325-41C6-4B70-B0464F9B6EC7}"/>
                </a:ext>
              </a:extLst>
            </p:cNvPr>
            <p:cNvSpPr/>
            <p:nvPr/>
          </p:nvSpPr>
          <p:spPr>
            <a:xfrm>
              <a:off x="6210693" y="18928314"/>
              <a:ext cx="270036" cy="22649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4B19FE5-C441-E19F-C52A-94753CCDEF96}"/>
              </a:ext>
            </a:extLst>
          </p:cNvPr>
          <p:cNvGrpSpPr/>
          <p:nvPr/>
        </p:nvGrpSpPr>
        <p:grpSpPr>
          <a:xfrm>
            <a:off x="16761733" y="31022337"/>
            <a:ext cx="14652320" cy="7232749"/>
            <a:chOff x="630237" y="23751632"/>
            <a:chExt cx="15233055" cy="7388028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837AC5F8-1745-6512-517F-9539D79D4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0237" y="23751632"/>
              <a:ext cx="15233055" cy="7388028"/>
            </a:xfrm>
            <a:prstGeom prst="rect">
              <a:avLst/>
            </a:prstGeom>
          </p:spPr>
        </p:pic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E90D985-A0D9-1897-C428-F09FA60D3E50}"/>
                </a:ext>
              </a:extLst>
            </p:cNvPr>
            <p:cNvSpPr/>
            <p:nvPr/>
          </p:nvSpPr>
          <p:spPr>
            <a:xfrm>
              <a:off x="10217228" y="26629572"/>
              <a:ext cx="270036" cy="2264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8DF14E3-492A-61A3-A3BE-34C0AD1C3378}"/>
                </a:ext>
              </a:extLst>
            </p:cNvPr>
            <p:cNvSpPr/>
            <p:nvPr/>
          </p:nvSpPr>
          <p:spPr>
            <a:xfrm>
              <a:off x="6210693" y="28677153"/>
              <a:ext cx="270036" cy="22649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GB" sz="110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584D170-2110-5C04-8FE2-C19A76668769}"/>
              </a:ext>
            </a:extLst>
          </p:cNvPr>
          <p:cNvSpPr txBox="1"/>
          <p:nvPr/>
        </p:nvSpPr>
        <p:spPr>
          <a:xfrm>
            <a:off x="759528" y="38760783"/>
            <a:ext cx="3038448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For the future</a:t>
            </a:r>
          </a:p>
          <a:p>
            <a:pPr>
              <a:defRPr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Consider ways of improving the completion of L&amp;S BPs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Explore the impact of education delivery and how this could help facilitate further learning, both in relation to L&amp;S BP calculations and other education across the Trust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Continue covering Orthostatic Hypotension as part of the monthly Falls Prevention training sessions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F5930B0-F06F-7F10-2FB6-B7DFFDDF1D23}"/>
              </a:ext>
            </a:extLst>
          </p:cNvPr>
          <p:cNvSpPr/>
          <p:nvPr/>
        </p:nvSpPr>
        <p:spPr>
          <a:xfrm rot="6185226">
            <a:off x="16954824" y="20194994"/>
            <a:ext cx="460385" cy="462108"/>
          </a:xfrm>
          <a:prstGeom prst="ellipse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1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919A0A-75DD-BF85-5FAE-E3214DDEF444}"/>
              </a:ext>
            </a:extLst>
          </p:cNvPr>
          <p:cNvSpPr txBox="1"/>
          <p:nvPr/>
        </p:nvSpPr>
        <p:spPr>
          <a:xfrm>
            <a:off x="16907840" y="19098971"/>
            <a:ext cx="3698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PDSA cycles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B473B7-627A-0A5B-6E1A-67447C51F4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53683" y="6480684"/>
            <a:ext cx="18952778" cy="11566904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5256100B-2CC2-A5AA-40AB-24729B1756D5}"/>
              </a:ext>
            </a:extLst>
          </p:cNvPr>
          <p:cNvSpPr/>
          <p:nvPr/>
        </p:nvSpPr>
        <p:spPr>
          <a:xfrm rot="6415531">
            <a:off x="16979990" y="21624230"/>
            <a:ext cx="460385" cy="462108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2829</TotalTime>
  <Words>517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Abi</dc:creator>
  <cp:lastModifiedBy>Yingyan</cp:lastModifiedBy>
  <cp:revision>237</cp:revision>
  <cp:lastPrinted>2012-10-12T16:18:20Z</cp:lastPrinted>
  <dcterms:created xsi:type="dcterms:W3CDTF">2011-03-01T17:55:15Z</dcterms:created>
  <dcterms:modified xsi:type="dcterms:W3CDTF">2024-10-04T09:30:17Z</dcterms:modified>
</cp:coreProperties>
</file>