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2" d="100"/>
          <a:sy n="82" d="100"/>
        </p:scale>
        <p:origin x="1474" y="48"/>
      </p:cViewPr>
      <p:guideLst>
        <p:guide orient="horz" pos="2160"/>
        <p:guide pos="2880"/>
      </p:guideLst>
    </p:cSldViewPr>
  </p:slideViewPr>
  <p:notesTextViewPr>
    <p:cViewPr>
      <p:scale>
        <a:sx n="100" d="100"/>
        <a:sy n="100" d="100"/>
      </p:scale>
      <p:origin x="0" y="0"/>
    </p:cViewPr>
  </p:notesTextViewPr>
  <p:notesViewPr>
    <p:cSldViewPr showGuides="1">
      <p:cViewPr varScale="1">
        <p:scale>
          <a:sx n="65" d="100"/>
          <a:sy n="65" d="100"/>
        </p:scale>
        <p:origin x="3154"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A259B-0527-4A7B-8A2A-B9EFCCDEE206}" type="datetimeFigureOut">
              <a:rPr lang="en-GB" smtClean="0"/>
              <a:t>05/04/2024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1CDD11F-04D5-402B-9AC3-06FC6F09AE52}" type="slidenum">
              <a:rPr lang="en-GB" smtClean="0"/>
              <a:t>‹#›</a:t>
            </a:fld>
            <a:endParaRPr lang="en-GB"/>
          </a:p>
        </p:txBody>
      </p:sp>
    </p:spTree>
    <p:extLst>
      <p:ext uri="{BB962C8B-B14F-4D97-AF65-F5344CB8AC3E}">
        <p14:creationId xmlns:p14="http://schemas.microsoft.com/office/powerpoint/2010/main" val="2274076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Tree>
    <p:extLst>
      <p:ext uri="{BB962C8B-B14F-4D97-AF65-F5344CB8AC3E}">
        <p14:creationId xmlns:p14="http://schemas.microsoft.com/office/powerpoint/2010/main" val="1807150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GB"/>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B61B196-4E73-4BA5-9996-A66EE4981685}" type="slidenum">
              <a:rPr lang="en-GB" smtClean="0"/>
              <a:t>2</a:t>
            </a:fld>
            <a:endParaRPr lang="en-GB"/>
          </a:p>
        </p:txBody>
      </p:sp>
    </p:spTree>
    <p:extLst>
      <p:ext uri="{BB962C8B-B14F-4D97-AF65-F5344CB8AC3E}">
        <p14:creationId xmlns:p14="http://schemas.microsoft.com/office/powerpoint/2010/main" val="693616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GB"/>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B61B196-4E73-4BA5-9996-A66EE4981685}" type="slidenum">
              <a:rPr lang="en-GB" smtClean="0"/>
              <a:t>3</a:t>
            </a:fld>
            <a:endParaRPr lang="en-GB"/>
          </a:p>
        </p:txBody>
      </p:sp>
    </p:spTree>
    <p:extLst>
      <p:ext uri="{BB962C8B-B14F-4D97-AF65-F5344CB8AC3E}">
        <p14:creationId xmlns:p14="http://schemas.microsoft.com/office/powerpoint/2010/main" val="1209670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GB"/>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B61B196-4E73-4BA5-9996-A66EE4981685}" type="slidenum">
              <a:rPr lang="en-GB" smtClean="0"/>
              <a:t>4</a:t>
            </a:fld>
            <a:endParaRPr lang="en-GB"/>
          </a:p>
        </p:txBody>
      </p:sp>
    </p:spTree>
    <p:extLst>
      <p:ext uri="{BB962C8B-B14F-4D97-AF65-F5344CB8AC3E}">
        <p14:creationId xmlns:p14="http://schemas.microsoft.com/office/powerpoint/2010/main" val="3487505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GB"/>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B61B196-4E73-4BA5-9996-A66EE4981685}" type="slidenum">
              <a:rPr lang="en-GB" smtClean="0"/>
              <a:t>5</a:t>
            </a:fld>
            <a:endParaRPr lang="en-GB"/>
          </a:p>
        </p:txBody>
      </p:sp>
    </p:spTree>
    <p:extLst>
      <p:ext uri="{BB962C8B-B14F-4D97-AF65-F5344CB8AC3E}">
        <p14:creationId xmlns:p14="http://schemas.microsoft.com/office/powerpoint/2010/main" val="3861393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GB"/>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B61B196-4E73-4BA5-9996-A66EE4981685}" type="slidenum">
              <a:rPr lang="en-GB" smtClean="0"/>
              <a:t>6</a:t>
            </a:fld>
            <a:endParaRPr lang="en-GB"/>
          </a:p>
        </p:txBody>
      </p:sp>
    </p:spTree>
    <p:extLst>
      <p:ext uri="{BB962C8B-B14F-4D97-AF65-F5344CB8AC3E}">
        <p14:creationId xmlns:p14="http://schemas.microsoft.com/office/powerpoint/2010/main" val="2637039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GB"/>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B61B196-4E73-4BA5-9996-A66EE4981685}" type="slidenum">
              <a:rPr lang="en-GB" smtClean="0"/>
              <a:t>8</a:t>
            </a:fld>
            <a:endParaRPr lang="en-GB"/>
          </a:p>
        </p:txBody>
      </p:sp>
    </p:spTree>
    <p:extLst>
      <p:ext uri="{BB962C8B-B14F-4D97-AF65-F5344CB8AC3E}">
        <p14:creationId xmlns:p14="http://schemas.microsoft.com/office/powerpoint/2010/main" val="3485602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GB"/>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B61B196-4E73-4BA5-9996-A66EE4981685}" type="slidenum">
              <a:rPr lang="en-GB" smtClean="0"/>
              <a:t>9</a:t>
            </a:fld>
            <a:endParaRPr lang="en-GB"/>
          </a:p>
        </p:txBody>
      </p:sp>
    </p:spTree>
    <p:extLst>
      <p:ext uri="{BB962C8B-B14F-4D97-AF65-F5344CB8AC3E}">
        <p14:creationId xmlns:p14="http://schemas.microsoft.com/office/powerpoint/2010/main" val="3413351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GB"/>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6B61B196-4E73-4BA5-9996-A66EE4981685}" type="slidenum">
              <a:rPr lang="en-GB" smtClean="0"/>
              <a:t>10</a:t>
            </a:fld>
            <a:endParaRPr lang="en-GB"/>
          </a:p>
        </p:txBody>
      </p:sp>
    </p:spTree>
    <p:extLst>
      <p:ext uri="{BB962C8B-B14F-4D97-AF65-F5344CB8AC3E}">
        <p14:creationId xmlns:p14="http://schemas.microsoft.com/office/powerpoint/2010/main" val="23206864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95536" y="5517232"/>
            <a:ext cx="6400800" cy="504056"/>
          </a:xfrm>
          <a:prstGeom prst="rect">
            <a:avLst/>
          </a:prstGeom>
        </p:spPr>
        <p:txBody>
          <a:bodyPr>
            <a:noAutofit/>
          </a:bodyPr>
          <a:lstStyle>
            <a:lvl1pPr marL="0" indent="0" algn="l">
              <a:buNone/>
              <a:defRPr sz="24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title goes here</a:t>
            </a:r>
            <a:endParaRPr lang="en-GB" dirty="0"/>
          </a:p>
        </p:txBody>
      </p:sp>
      <p:sp>
        <p:nvSpPr>
          <p:cNvPr id="6" name="TextBox 5"/>
          <p:cNvSpPr txBox="1"/>
          <p:nvPr userDrawn="1"/>
        </p:nvSpPr>
        <p:spPr>
          <a:xfrm>
            <a:off x="395536" y="4365104"/>
            <a:ext cx="5544616" cy="830997"/>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Gloucestershire Safety &amp;</a:t>
            </a:r>
            <a:br>
              <a:rPr lang="en-US" sz="2400" b="1" dirty="0">
                <a:solidFill>
                  <a:schemeClr val="bg1"/>
                </a:solidFill>
                <a:latin typeface="Arial" panose="020B0604020202020204" pitchFamily="34" charset="0"/>
                <a:cs typeface="Arial" panose="020B0604020202020204" pitchFamily="34" charset="0"/>
              </a:rPr>
            </a:br>
            <a:r>
              <a:rPr lang="en-US" sz="2400" b="1" dirty="0">
                <a:solidFill>
                  <a:schemeClr val="bg1"/>
                </a:solidFill>
                <a:latin typeface="Arial" panose="020B0604020202020204" pitchFamily="34" charset="0"/>
                <a:cs typeface="Arial" panose="020B0604020202020204" pitchFamily="34" charset="0"/>
              </a:rPr>
              <a:t>Quality Improvement  Academy</a:t>
            </a:r>
            <a:endParaRPr lang="en-GB" sz="2400" b="1" dirty="0">
              <a:solidFill>
                <a:schemeClr val="bg1"/>
              </a:solidFill>
              <a:latin typeface="Arial" panose="020B0604020202020204" pitchFamily="34" charset="0"/>
              <a:cs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143000"/>
          </a:xfrm>
          <a:prstGeom prst="rect">
            <a:avLst/>
          </a:prstGeom>
        </p:spPr>
        <p:txBody>
          <a:bodyPr/>
          <a:lstStyle>
            <a:lvl1pPr algn="l">
              <a:defRPr>
                <a:latin typeface="Arial" pitchFamily="34" charset="0"/>
                <a:cs typeface="Arial"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2276873"/>
            <a:ext cx="8291264" cy="4032447"/>
          </a:xfrm>
          <a:prstGeom prst="rect">
            <a:avLst/>
          </a:prstGeo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Title 1"/>
          <p:cNvSpPr txBox="1">
            <a:spLocks/>
          </p:cNvSpPr>
          <p:nvPr userDrawn="1"/>
        </p:nvSpPr>
        <p:spPr>
          <a:xfrm>
            <a:off x="457200" y="1052736"/>
            <a:ext cx="8229600" cy="1143000"/>
          </a:xfrm>
          <a:prstGeom prst="rect">
            <a:avLst/>
          </a:prstGeom>
        </p:spPr>
        <p:txBody>
          <a:bodyPr/>
          <a:lstStyle>
            <a:lvl1pPr algn="l" defTabSz="914400" rtl="0" eaLnBrk="1" latinLnBrk="0" hangingPunct="1">
              <a:spcBef>
                <a:spcPct val="0"/>
              </a:spcBef>
              <a:buNone/>
              <a:defRPr sz="4400" kern="1200">
                <a:solidFill>
                  <a:schemeClr val="tx1"/>
                </a:solidFill>
                <a:latin typeface="Arial" pitchFamily="34" charset="0"/>
                <a:ea typeface="+mj-ea"/>
                <a:cs typeface="Arial" pitchFamily="34" charset="0"/>
              </a:defRPr>
            </a:lvl1pPr>
          </a:lstStyle>
          <a:p>
            <a:endParaRPr lang="en-GB" dirty="0"/>
          </a:p>
        </p:txBody>
      </p:sp>
      <p:sp>
        <p:nvSpPr>
          <p:cNvPr id="12" name="Content Placeholder 2"/>
          <p:cNvSpPr txBox="1">
            <a:spLocks/>
          </p:cNvSpPr>
          <p:nvPr userDrawn="1"/>
        </p:nvSpPr>
        <p:spPr>
          <a:xfrm>
            <a:off x="457200" y="2276873"/>
            <a:ext cx="8291264" cy="40324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5373216"/>
            <a:ext cx="6400800" cy="504056"/>
          </a:xfrm>
        </p:spPr>
        <p:txBody>
          <a:bodyPr/>
          <a:lstStyle/>
          <a:p>
            <a:r>
              <a:rPr lang="en-GB" dirty="0"/>
              <a:t>A Guide to putting your Silver QI Poster together</a:t>
            </a:r>
          </a:p>
        </p:txBody>
      </p:sp>
      <p:sp>
        <p:nvSpPr>
          <p:cNvPr id="4" name="TextBox 3">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264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Next Steps</a:t>
            </a:r>
          </a:p>
        </p:txBody>
      </p:sp>
      <p:sp>
        <p:nvSpPr>
          <p:cNvPr id="3" name="Content Placeholder 2"/>
          <p:cNvSpPr>
            <a:spLocks noGrp="1"/>
          </p:cNvSpPr>
          <p:nvPr>
            <p:ph idx="1"/>
          </p:nvPr>
        </p:nvSpPr>
        <p:spPr/>
        <p:txBody>
          <a:bodyPr/>
          <a:lstStyle/>
          <a:p>
            <a:r>
              <a:rPr lang="en-GB" dirty="0"/>
              <a:t>Briefly mention any planned stages of work that are still to be completed, </a:t>
            </a:r>
          </a:p>
          <a:p>
            <a:r>
              <a:rPr lang="en-GB" dirty="0"/>
              <a:t>Think about opportunities to spread your improvement to other areas of the Trust.</a:t>
            </a:r>
          </a:p>
        </p:txBody>
      </p:sp>
      <p:sp>
        <p:nvSpPr>
          <p:cNvPr id="4" name="TextBox 3"/>
          <p:cNvSpPr txBox="1"/>
          <p:nvPr/>
        </p:nvSpPr>
        <p:spPr>
          <a:xfrm>
            <a:off x="323528" y="6309320"/>
            <a:ext cx="1296144" cy="215444"/>
          </a:xfrm>
          <a:prstGeom prst="rect">
            <a:avLst/>
          </a:prstGeom>
          <a:noFill/>
        </p:spPr>
        <p:txBody>
          <a:bodyPr wrap="square" rtlCol="0">
            <a:spAutoFit/>
          </a:bodyPr>
          <a:lstStyle/>
          <a:p>
            <a:r>
              <a:rPr lang="en-GB" sz="800" dirty="0"/>
              <a:t>SH002 Issue 1 22/05/15</a:t>
            </a:r>
          </a:p>
        </p:txBody>
      </p:sp>
      <p:sp>
        <p:nvSpPr>
          <p:cNvPr id="5" name="TextBox 4">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0573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consider</a:t>
            </a:r>
          </a:p>
        </p:txBody>
      </p:sp>
      <p:sp>
        <p:nvSpPr>
          <p:cNvPr id="3" name="Content Placeholder 2"/>
          <p:cNvSpPr>
            <a:spLocks noGrp="1"/>
          </p:cNvSpPr>
          <p:nvPr>
            <p:ph idx="1"/>
          </p:nvPr>
        </p:nvSpPr>
        <p:spPr/>
        <p:txBody>
          <a:bodyPr>
            <a:normAutofit fontScale="85000" lnSpcReduction="20000"/>
          </a:bodyPr>
          <a:lstStyle/>
          <a:p>
            <a:r>
              <a:rPr lang="en-GB" dirty="0"/>
              <a:t>You can change the titles etc. to suit, the headings are just prompts for the key information to be included in your poster, the style and layout is up to you!</a:t>
            </a:r>
          </a:p>
          <a:p>
            <a:r>
              <a:rPr lang="en-GB" dirty="0"/>
              <a:t>You will be presenting to a mixed audience so ensure your information is clear and technical terms are explained.</a:t>
            </a:r>
          </a:p>
          <a:p>
            <a:r>
              <a:rPr lang="en-GB" dirty="0"/>
              <a:t>Make sure you can keep to your time slot as you will be prompted to finish on time.</a:t>
            </a:r>
          </a:p>
          <a:p>
            <a:r>
              <a:rPr lang="en-GB" dirty="0"/>
              <a:t>Check that there is no patient identifiable information included in any data that you present.</a:t>
            </a:r>
          </a:p>
          <a:p>
            <a:pPr marL="0" indent="0">
              <a:buNone/>
            </a:pPr>
            <a:endParaRPr lang="en-GB" dirty="0"/>
          </a:p>
        </p:txBody>
      </p:sp>
      <p:sp>
        <p:nvSpPr>
          <p:cNvPr id="4" name="TextBox 3">
            <a:extLst>
              <a:ext uri="{FF2B5EF4-FFF2-40B4-BE49-F238E27FC236}">
                <a16:creationId xmlns:a16="http://schemas.microsoft.com/office/drawing/2014/main" id="{7165C0DB-A871-431A-A416-D2E092904A71}"/>
              </a:ext>
            </a:extLst>
          </p:cNvPr>
          <p:cNvSpPr txBox="1"/>
          <p:nvPr/>
        </p:nvSpPr>
        <p:spPr>
          <a:xfrm>
            <a:off x="3716253" y="6453336"/>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581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Safety Concern</a:t>
            </a:r>
          </a:p>
        </p:txBody>
      </p:sp>
      <p:sp>
        <p:nvSpPr>
          <p:cNvPr id="3" name="Content Placeholder 2"/>
          <p:cNvSpPr>
            <a:spLocks noGrp="1"/>
          </p:cNvSpPr>
          <p:nvPr>
            <p:ph idx="1"/>
          </p:nvPr>
        </p:nvSpPr>
        <p:spPr/>
        <p:txBody>
          <a:bodyPr/>
          <a:lstStyle/>
          <a:p>
            <a:r>
              <a:rPr lang="en-GB" dirty="0"/>
              <a:t>(what is the problem that your QI is trying to solve and why is it important?)</a:t>
            </a:r>
          </a:p>
        </p:txBody>
      </p:sp>
      <p:sp>
        <p:nvSpPr>
          <p:cNvPr id="4" name="TextBox 3">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557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Aim </a:t>
            </a:r>
          </a:p>
        </p:txBody>
      </p:sp>
      <p:sp>
        <p:nvSpPr>
          <p:cNvPr id="3" name="Content Placeholder 2"/>
          <p:cNvSpPr>
            <a:spLocks noGrp="1"/>
          </p:cNvSpPr>
          <p:nvPr>
            <p:ph idx="1"/>
          </p:nvPr>
        </p:nvSpPr>
        <p:spPr/>
        <p:txBody>
          <a:bodyPr/>
          <a:lstStyle/>
          <a:p>
            <a:r>
              <a:rPr lang="en-GB" dirty="0"/>
              <a:t>State your aim statement (make sure it is SMART!)</a:t>
            </a:r>
          </a:p>
        </p:txBody>
      </p:sp>
      <p:sp>
        <p:nvSpPr>
          <p:cNvPr id="4" name="TextBox 3">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292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QI Team </a:t>
            </a:r>
          </a:p>
        </p:txBody>
      </p:sp>
      <p:sp>
        <p:nvSpPr>
          <p:cNvPr id="3" name="Content Placeholder 2"/>
          <p:cNvSpPr>
            <a:spLocks noGrp="1"/>
          </p:cNvSpPr>
          <p:nvPr>
            <p:ph idx="1"/>
          </p:nvPr>
        </p:nvSpPr>
        <p:spPr/>
        <p:txBody>
          <a:bodyPr/>
          <a:lstStyle/>
          <a:p>
            <a:r>
              <a:rPr lang="en-GB" dirty="0"/>
              <a:t>Include key team members or areas represented, if you have lots, group them, you don’t need to do a full roll call!</a:t>
            </a:r>
          </a:p>
        </p:txBody>
      </p:sp>
      <p:sp>
        <p:nvSpPr>
          <p:cNvPr id="4" name="TextBox 3">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312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Driver Diagram </a:t>
            </a:r>
          </a:p>
        </p:txBody>
      </p:sp>
      <p:sp>
        <p:nvSpPr>
          <p:cNvPr id="3" name="Content Placeholder 2"/>
          <p:cNvSpPr>
            <a:spLocks noGrp="1"/>
          </p:cNvSpPr>
          <p:nvPr>
            <p:ph idx="1"/>
          </p:nvPr>
        </p:nvSpPr>
        <p:spPr/>
        <p:txBody>
          <a:bodyPr/>
          <a:lstStyle/>
          <a:p>
            <a:r>
              <a:rPr lang="en-GB" dirty="0"/>
              <a:t>Include a copy of your driver diagram, displayed in the best way to ensure it is readable on your poster</a:t>
            </a:r>
          </a:p>
        </p:txBody>
      </p:sp>
      <p:sp>
        <p:nvSpPr>
          <p:cNvPr id="4" name="TextBox 3">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0866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Measures</a:t>
            </a:r>
          </a:p>
        </p:txBody>
      </p:sp>
      <p:sp>
        <p:nvSpPr>
          <p:cNvPr id="3" name="Content Placeholder 2"/>
          <p:cNvSpPr>
            <a:spLocks noGrp="1"/>
          </p:cNvSpPr>
          <p:nvPr>
            <p:ph idx="1"/>
          </p:nvPr>
        </p:nvSpPr>
        <p:spPr/>
        <p:txBody>
          <a:bodyPr/>
          <a:lstStyle/>
          <a:p>
            <a:r>
              <a:rPr lang="en-GB" dirty="0"/>
              <a:t>Outcome</a:t>
            </a:r>
          </a:p>
          <a:p>
            <a:r>
              <a:rPr lang="en-GB" dirty="0"/>
              <a:t>Process</a:t>
            </a:r>
          </a:p>
          <a:p>
            <a:r>
              <a:rPr lang="en-GB" dirty="0"/>
              <a:t>Balancing</a:t>
            </a:r>
          </a:p>
        </p:txBody>
      </p:sp>
      <p:sp>
        <p:nvSpPr>
          <p:cNvPr id="4" name="TextBox 3">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1527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PDSA Cycles</a:t>
            </a:r>
          </a:p>
        </p:txBody>
      </p:sp>
      <p:grpSp>
        <p:nvGrpSpPr>
          <p:cNvPr id="4" name="Group 4"/>
          <p:cNvGrpSpPr>
            <a:grpSpLocks/>
          </p:cNvGrpSpPr>
          <p:nvPr/>
        </p:nvGrpSpPr>
        <p:grpSpPr bwMode="auto">
          <a:xfrm>
            <a:off x="415764" y="1594728"/>
            <a:ext cx="4710113" cy="4342861"/>
            <a:chOff x="536" y="1015"/>
            <a:chExt cx="3391" cy="2345"/>
          </a:xfrm>
          <a:solidFill>
            <a:schemeClr val="accent1">
              <a:lumMod val="60000"/>
              <a:lumOff val="40000"/>
            </a:schemeClr>
          </a:solidFill>
        </p:grpSpPr>
        <p:sp>
          <p:nvSpPr>
            <p:cNvPr id="5" name="Line 5"/>
            <p:cNvSpPr>
              <a:spLocks noChangeShapeType="1"/>
            </p:cNvSpPr>
            <p:nvPr/>
          </p:nvSpPr>
          <p:spPr bwMode="auto">
            <a:xfrm flipV="1">
              <a:off x="709" y="1604"/>
              <a:ext cx="3218" cy="1756"/>
            </a:xfrm>
            <a:prstGeom prst="line">
              <a:avLst/>
            </a:prstGeom>
            <a:grpFill/>
            <a:ln w="508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grpSp>
          <p:nvGrpSpPr>
            <p:cNvPr id="6" name="Group 6"/>
            <p:cNvGrpSpPr>
              <a:grpSpLocks/>
            </p:cNvGrpSpPr>
            <p:nvPr/>
          </p:nvGrpSpPr>
          <p:grpSpPr bwMode="auto">
            <a:xfrm>
              <a:off x="617" y="2680"/>
              <a:ext cx="515" cy="482"/>
              <a:chOff x="617" y="2680"/>
              <a:chExt cx="515" cy="482"/>
            </a:xfrm>
            <a:grpFill/>
          </p:grpSpPr>
          <p:grpSp>
            <p:nvGrpSpPr>
              <p:cNvPr id="46" name="Group 7"/>
              <p:cNvGrpSpPr>
                <a:grpSpLocks/>
              </p:cNvGrpSpPr>
              <p:nvPr/>
            </p:nvGrpSpPr>
            <p:grpSpPr bwMode="auto">
              <a:xfrm>
                <a:off x="617" y="2680"/>
                <a:ext cx="515" cy="472"/>
                <a:chOff x="617" y="2680"/>
                <a:chExt cx="515" cy="472"/>
              </a:xfrm>
              <a:grpFill/>
            </p:grpSpPr>
            <p:sp>
              <p:nvSpPr>
                <p:cNvPr id="51" name="Oval 8"/>
                <p:cNvSpPr>
                  <a:spLocks noChangeArrowheads="1"/>
                </p:cNvSpPr>
                <p:nvPr/>
              </p:nvSpPr>
              <p:spPr bwMode="auto">
                <a:xfrm>
                  <a:off x="617" y="2680"/>
                  <a:ext cx="514" cy="472"/>
                </a:xfrm>
                <a:prstGeom prst="ellips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52" name="Line 9"/>
                <p:cNvSpPr>
                  <a:spLocks noChangeShapeType="1"/>
                </p:cNvSpPr>
                <p:nvPr/>
              </p:nvSpPr>
              <p:spPr bwMode="auto">
                <a:xfrm>
                  <a:off x="617" y="2916"/>
                  <a:ext cx="515" cy="0"/>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53" name="Line 10"/>
                <p:cNvSpPr>
                  <a:spLocks noChangeShapeType="1"/>
                </p:cNvSpPr>
                <p:nvPr/>
              </p:nvSpPr>
              <p:spPr bwMode="auto">
                <a:xfrm>
                  <a:off x="873" y="2681"/>
                  <a:ext cx="0" cy="468"/>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grpSp>
          <p:sp>
            <p:nvSpPr>
              <p:cNvPr id="47" name="Rectangle 11"/>
              <p:cNvSpPr>
                <a:spLocks noChangeArrowheads="1"/>
              </p:cNvSpPr>
              <p:nvPr/>
            </p:nvSpPr>
            <p:spPr bwMode="auto">
              <a:xfrm>
                <a:off x="682" y="2711"/>
                <a:ext cx="153"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A</a:t>
                </a:r>
              </a:p>
            </p:txBody>
          </p:sp>
          <p:sp>
            <p:nvSpPr>
              <p:cNvPr id="48" name="Rectangle 12"/>
              <p:cNvSpPr>
                <a:spLocks noChangeArrowheads="1"/>
              </p:cNvSpPr>
              <p:nvPr/>
            </p:nvSpPr>
            <p:spPr bwMode="auto">
              <a:xfrm>
                <a:off x="885" y="2711"/>
                <a:ext cx="204"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P</a:t>
                </a:r>
              </a:p>
            </p:txBody>
          </p:sp>
          <p:sp>
            <p:nvSpPr>
              <p:cNvPr id="49" name="Rectangle 13"/>
              <p:cNvSpPr>
                <a:spLocks noChangeArrowheads="1"/>
              </p:cNvSpPr>
              <p:nvPr/>
            </p:nvSpPr>
            <p:spPr bwMode="auto">
              <a:xfrm>
                <a:off x="682" y="2912"/>
                <a:ext cx="153"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S</a:t>
                </a:r>
              </a:p>
            </p:txBody>
          </p:sp>
          <p:sp>
            <p:nvSpPr>
              <p:cNvPr id="50" name="Rectangle 14"/>
              <p:cNvSpPr>
                <a:spLocks noChangeArrowheads="1"/>
              </p:cNvSpPr>
              <p:nvPr/>
            </p:nvSpPr>
            <p:spPr bwMode="auto">
              <a:xfrm>
                <a:off x="885" y="2912"/>
                <a:ext cx="204"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dirty="0">
                    <a:solidFill>
                      <a:srgbClr val="0070C0"/>
                    </a:solidFill>
                    <a:latin typeface="TradeGothic" charset="0"/>
                    <a:cs typeface="+mn-cs"/>
                  </a:rPr>
                  <a:t>D</a:t>
                </a:r>
              </a:p>
            </p:txBody>
          </p:sp>
        </p:grpSp>
        <p:grpSp>
          <p:nvGrpSpPr>
            <p:cNvPr id="7" name="Group 15"/>
            <p:cNvGrpSpPr>
              <a:grpSpLocks/>
            </p:cNvGrpSpPr>
            <p:nvPr/>
          </p:nvGrpSpPr>
          <p:grpSpPr bwMode="auto">
            <a:xfrm>
              <a:off x="1309" y="2312"/>
              <a:ext cx="528" cy="530"/>
              <a:chOff x="1309" y="2312"/>
              <a:chExt cx="528" cy="530"/>
            </a:xfrm>
            <a:grpFill/>
          </p:grpSpPr>
          <p:grpSp>
            <p:nvGrpSpPr>
              <p:cNvPr id="38" name="Group 16"/>
              <p:cNvGrpSpPr>
                <a:grpSpLocks/>
              </p:cNvGrpSpPr>
              <p:nvPr/>
            </p:nvGrpSpPr>
            <p:grpSpPr bwMode="auto">
              <a:xfrm>
                <a:off x="1309" y="2341"/>
                <a:ext cx="528" cy="453"/>
                <a:chOff x="1309" y="2341"/>
                <a:chExt cx="528" cy="453"/>
              </a:xfrm>
              <a:grpFill/>
            </p:grpSpPr>
            <p:sp>
              <p:nvSpPr>
                <p:cNvPr id="43" name="Oval 17"/>
                <p:cNvSpPr>
                  <a:spLocks noChangeArrowheads="1"/>
                </p:cNvSpPr>
                <p:nvPr/>
              </p:nvSpPr>
              <p:spPr bwMode="auto">
                <a:xfrm rot="2340000">
                  <a:off x="1309" y="2341"/>
                  <a:ext cx="528" cy="453"/>
                </a:xfrm>
                <a:prstGeom prst="ellips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44" name="Line 18"/>
                <p:cNvSpPr>
                  <a:spLocks noChangeShapeType="1"/>
                </p:cNvSpPr>
                <p:nvPr/>
              </p:nvSpPr>
              <p:spPr bwMode="auto">
                <a:xfrm>
                  <a:off x="1369" y="2429"/>
                  <a:ext cx="409" cy="280"/>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45" name="Line 19"/>
                <p:cNvSpPr>
                  <a:spLocks noChangeShapeType="1"/>
                </p:cNvSpPr>
                <p:nvPr/>
              </p:nvSpPr>
              <p:spPr bwMode="auto">
                <a:xfrm flipH="1">
                  <a:off x="1403" y="2393"/>
                  <a:ext cx="343" cy="349"/>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grpSp>
          <p:sp>
            <p:nvSpPr>
              <p:cNvPr id="39" name="Rectangle 20"/>
              <p:cNvSpPr>
                <a:spLocks noChangeArrowheads="1"/>
              </p:cNvSpPr>
              <p:nvPr/>
            </p:nvSpPr>
            <p:spPr bwMode="auto">
              <a:xfrm rot="2340000">
                <a:off x="1452" y="2312"/>
                <a:ext cx="158"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A</a:t>
                </a:r>
              </a:p>
            </p:txBody>
          </p:sp>
          <p:sp>
            <p:nvSpPr>
              <p:cNvPr id="40" name="Rectangle 21"/>
              <p:cNvSpPr>
                <a:spLocks noChangeArrowheads="1"/>
              </p:cNvSpPr>
              <p:nvPr/>
            </p:nvSpPr>
            <p:spPr bwMode="auto">
              <a:xfrm rot="2340000">
                <a:off x="1605" y="2441"/>
                <a:ext cx="210"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P</a:t>
                </a:r>
              </a:p>
            </p:txBody>
          </p:sp>
          <p:sp>
            <p:nvSpPr>
              <p:cNvPr id="41" name="Rectangle 22"/>
              <p:cNvSpPr>
                <a:spLocks noChangeArrowheads="1"/>
              </p:cNvSpPr>
              <p:nvPr/>
            </p:nvSpPr>
            <p:spPr bwMode="auto">
              <a:xfrm rot="2340000">
                <a:off x="1310" y="2463"/>
                <a:ext cx="157"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dirty="0">
                    <a:solidFill>
                      <a:srgbClr val="0070C0"/>
                    </a:solidFill>
                    <a:latin typeface="TradeGothic" charset="0"/>
                    <a:cs typeface="+mn-cs"/>
                  </a:rPr>
                  <a:t>S</a:t>
                </a:r>
              </a:p>
            </p:txBody>
          </p:sp>
          <p:sp>
            <p:nvSpPr>
              <p:cNvPr id="42" name="Rectangle 23"/>
              <p:cNvSpPr>
                <a:spLocks noChangeArrowheads="1"/>
              </p:cNvSpPr>
              <p:nvPr/>
            </p:nvSpPr>
            <p:spPr bwMode="auto">
              <a:xfrm rot="2340000">
                <a:off x="1464" y="2592"/>
                <a:ext cx="211"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D</a:t>
                </a:r>
              </a:p>
            </p:txBody>
          </p:sp>
        </p:grpSp>
        <p:grpSp>
          <p:nvGrpSpPr>
            <p:cNvPr id="8" name="Group 24"/>
            <p:cNvGrpSpPr>
              <a:grpSpLocks/>
            </p:cNvGrpSpPr>
            <p:nvPr/>
          </p:nvGrpSpPr>
          <p:grpSpPr bwMode="auto">
            <a:xfrm>
              <a:off x="2531" y="1672"/>
              <a:ext cx="545" cy="476"/>
              <a:chOff x="2531" y="1672"/>
              <a:chExt cx="545" cy="476"/>
            </a:xfrm>
            <a:grpFill/>
          </p:grpSpPr>
          <p:grpSp>
            <p:nvGrpSpPr>
              <p:cNvPr id="30" name="Group 25"/>
              <p:cNvGrpSpPr>
                <a:grpSpLocks/>
              </p:cNvGrpSpPr>
              <p:nvPr/>
            </p:nvGrpSpPr>
            <p:grpSpPr bwMode="auto">
              <a:xfrm>
                <a:off x="2531" y="1672"/>
                <a:ext cx="545" cy="460"/>
                <a:chOff x="2531" y="1672"/>
                <a:chExt cx="545" cy="460"/>
              </a:xfrm>
              <a:grpFill/>
            </p:grpSpPr>
            <p:sp>
              <p:nvSpPr>
                <p:cNvPr id="35" name="Oval 26"/>
                <p:cNvSpPr>
                  <a:spLocks noChangeArrowheads="1"/>
                </p:cNvSpPr>
                <p:nvPr/>
              </p:nvSpPr>
              <p:spPr bwMode="auto">
                <a:xfrm>
                  <a:off x="2531" y="1672"/>
                  <a:ext cx="544" cy="460"/>
                </a:xfrm>
                <a:prstGeom prst="ellips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36" name="Line 27"/>
                <p:cNvSpPr>
                  <a:spLocks noChangeShapeType="1"/>
                </p:cNvSpPr>
                <p:nvPr/>
              </p:nvSpPr>
              <p:spPr bwMode="auto">
                <a:xfrm>
                  <a:off x="2531" y="1902"/>
                  <a:ext cx="545" cy="0"/>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37" name="Line 28"/>
                <p:cNvSpPr>
                  <a:spLocks noChangeShapeType="1"/>
                </p:cNvSpPr>
                <p:nvPr/>
              </p:nvSpPr>
              <p:spPr bwMode="auto">
                <a:xfrm>
                  <a:off x="2803" y="1673"/>
                  <a:ext cx="0" cy="456"/>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grpSp>
          <p:sp>
            <p:nvSpPr>
              <p:cNvPr id="31" name="Rectangle 29"/>
              <p:cNvSpPr>
                <a:spLocks noChangeArrowheads="1"/>
              </p:cNvSpPr>
              <p:nvPr/>
            </p:nvSpPr>
            <p:spPr bwMode="auto">
              <a:xfrm>
                <a:off x="2599" y="1702"/>
                <a:ext cx="164"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A</a:t>
                </a:r>
              </a:p>
            </p:txBody>
          </p:sp>
          <p:sp>
            <p:nvSpPr>
              <p:cNvPr id="32" name="Rectangle 30"/>
              <p:cNvSpPr>
                <a:spLocks noChangeArrowheads="1"/>
              </p:cNvSpPr>
              <p:nvPr/>
            </p:nvSpPr>
            <p:spPr bwMode="auto">
              <a:xfrm>
                <a:off x="2814" y="1702"/>
                <a:ext cx="215"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dirty="0">
                    <a:solidFill>
                      <a:srgbClr val="0070C0"/>
                    </a:solidFill>
                    <a:latin typeface="TradeGothic" charset="0"/>
                    <a:cs typeface="+mn-cs"/>
                  </a:rPr>
                  <a:t>P</a:t>
                </a:r>
              </a:p>
            </p:txBody>
          </p:sp>
          <p:sp>
            <p:nvSpPr>
              <p:cNvPr id="33" name="Rectangle 31"/>
              <p:cNvSpPr>
                <a:spLocks noChangeArrowheads="1"/>
              </p:cNvSpPr>
              <p:nvPr/>
            </p:nvSpPr>
            <p:spPr bwMode="auto">
              <a:xfrm>
                <a:off x="2599" y="1898"/>
                <a:ext cx="164"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S</a:t>
                </a:r>
              </a:p>
            </p:txBody>
          </p:sp>
          <p:sp>
            <p:nvSpPr>
              <p:cNvPr id="34" name="Rectangle 32"/>
              <p:cNvSpPr>
                <a:spLocks noChangeArrowheads="1"/>
              </p:cNvSpPr>
              <p:nvPr/>
            </p:nvSpPr>
            <p:spPr bwMode="auto">
              <a:xfrm>
                <a:off x="2814" y="1898"/>
                <a:ext cx="215"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D</a:t>
                </a:r>
              </a:p>
            </p:txBody>
          </p:sp>
        </p:grpSp>
        <p:grpSp>
          <p:nvGrpSpPr>
            <p:cNvPr id="9" name="Group 33"/>
            <p:cNvGrpSpPr>
              <a:grpSpLocks/>
            </p:cNvGrpSpPr>
            <p:nvPr/>
          </p:nvGrpSpPr>
          <p:grpSpPr bwMode="auto">
            <a:xfrm>
              <a:off x="1906" y="2003"/>
              <a:ext cx="519" cy="480"/>
              <a:chOff x="1906" y="2003"/>
              <a:chExt cx="519" cy="480"/>
            </a:xfrm>
            <a:grpFill/>
          </p:grpSpPr>
          <p:grpSp>
            <p:nvGrpSpPr>
              <p:cNvPr id="22" name="Group 34"/>
              <p:cNvGrpSpPr>
                <a:grpSpLocks/>
              </p:cNvGrpSpPr>
              <p:nvPr/>
            </p:nvGrpSpPr>
            <p:grpSpPr bwMode="auto">
              <a:xfrm>
                <a:off x="1906" y="2008"/>
                <a:ext cx="519" cy="441"/>
                <a:chOff x="1906" y="2008"/>
                <a:chExt cx="519" cy="441"/>
              </a:xfrm>
              <a:grpFill/>
            </p:grpSpPr>
            <p:sp>
              <p:nvSpPr>
                <p:cNvPr id="27" name="Oval 35"/>
                <p:cNvSpPr>
                  <a:spLocks noChangeArrowheads="1"/>
                </p:cNvSpPr>
                <p:nvPr/>
              </p:nvSpPr>
              <p:spPr bwMode="auto">
                <a:xfrm rot="840000">
                  <a:off x="1906" y="2008"/>
                  <a:ext cx="519" cy="441"/>
                </a:xfrm>
                <a:prstGeom prst="ellips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28" name="Line 36"/>
                <p:cNvSpPr>
                  <a:spLocks noChangeShapeType="1"/>
                </p:cNvSpPr>
                <p:nvPr/>
              </p:nvSpPr>
              <p:spPr bwMode="auto">
                <a:xfrm>
                  <a:off x="1914" y="2179"/>
                  <a:ext cx="504" cy="100"/>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29" name="Line 37"/>
                <p:cNvSpPr>
                  <a:spLocks noChangeShapeType="1"/>
                </p:cNvSpPr>
                <p:nvPr/>
              </p:nvSpPr>
              <p:spPr bwMode="auto">
                <a:xfrm flipH="1">
                  <a:off x="2099" y="2015"/>
                  <a:ext cx="134" cy="426"/>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grpSp>
          <p:sp>
            <p:nvSpPr>
              <p:cNvPr id="23" name="Rectangle 38"/>
              <p:cNvSpPr>
                <a:spLocks noChangeArrowheads="1"/>
              </p:cNvSpPr>
              <p:nvPr/>
            </p:nvSpPr>
            <p:spPr bwMode="auto">
              <a:xfrm rot="840000">
                <a:off x="1999" y="2003"/>
                <a:ext cx="156"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D</a:t>
                </a:r>
              </a:p>
            </p:txBody>
          </p:sp>
          <p:sp>
            <p:nvSpPr>
              <p:cNvPr id="24" name="Rectangle 39"/>
              <p:cNvSpPr>
                <a:spLocks noChangeArrowheads="1"/>
              </p:cNvSpPr>
              <p:nvPr/>
            </p:nvSpPr>
            <p:spPr bwMode="auto">
              <a:xfrm rot="840000">
                <a:off x="2199" y="2049"/>
                <a:ext cx="205"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S</a:t>
                </a:r>
              </a:p>
            </p:txBody>
          </p:sp>
          <p:sp>
            <p:nvSpPr>
              <p:cNvPr id="25" name="Rectangle 40"/>
              <p:cNvSpPr>
                <a:spLocks noChangeArrowheads="1"/>
              </p:cNvSpPr>
              <p:nvPr/>
            </p:nvSpPr>
            <p:spPr bwMode="auto">
              <a:xfrm rot="840000">
                <a:off x="1946" y="2186"/>
                <a:ext cx="155"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P</a:t>
                </a:r>
              </a:p>
            </p:txBody>
          </p:sp>
          <p:sp>
            <p:nvSpPr>
              <p:cNvPr id="26" name="Rectangle 41"/>
              <p:cNvSpPr>
                <a:spLocks noChangeArrowheads="1"/>
              </p:cNvSpPr>
              <p:nvPr/>
            </p:nvSpPr>
            <p:spPr bwMode="auto">
              <a:xfrm rot="840000">
                <a:off x="2145" y="2233"/>
                <a:ext cx="205"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dirty="0">
                    <a:solidFill>
                      <a:srgbClr val="0070C0"/>
                    </a:solidFill>
                    <a:latin typeface="TradeGothic" charset="0"/>
                    <a:cs typeface="+mn-cs"/>
                  </a:rPr>
                  <a:t>A</a:t>
                </a:r>
              </a:p>
            </p:txBody>
          </p:sp>
        </p:grpSp>
        <p:sp>
          <p:nvSpPr>
            <p:cNvPr id="10" name="Line 42"/>
            <p:cNvSpPr>
              <a:spLocks noChangeShapeType="1"/>
            </p:cNvSpPr>
            <p:nvPr/>
          </p:nvSpPr>
          <p:spPr bwMode="auto">
            <a:xfrm flipV="1">
              <a:off x="536" y="1945"/>
              <a:ext cx="710" cy="402"/>
            </a:xfrm>
            <a:prstGeom prst="line">
              <a:avLst/>
            </a:prstGeom>
            <a:grpFill/>
            <a:ln w="25400">
              <a:solidFill>
                <a:srgbClr val="7030A0"/>
              </a:solidFill>
              <a:round/>
              <a:headEnd/>
              <a:tailEnd type="triangle" w="med" len="med"/>
            </a:ln>
          </p:spPr>
          <p:txBody>
            <a:bodyPr wrap="none" anchor="ctr"/>
            <a:lstStyle/>
            <a:p>
              <a:pPr>
                <a:defRPr/>
              </a:pPr>
              <a:endParaRPr lang="en-US" sz="2000">
                <a:solidFill>
                  <a:srgbClr val="0070C0"/>
                </a:solidFill>
                <a:latin typeface="Tahoma" pitchFamily="-128" charset="0"/>
                <a:cs typeface="+mn-cs"/>
              </a:endParaRPr>
            </a:p>
          </p:txBody>
        </p:sp>
        <p:sp>
          <p:nvSpPr>
            <p:cNvPr id="11" name="Rectangle 43"/>
            <p:cNvSpPr>
              <a:spLocks noChangeArrowheads="1"/>
            </p:cNvSpPr>
            <p:nvPr/>
          </p:nvSpPr>
          <p:spPr bwMode="auto">
            <a:xfrm rot="19466755">
              <a:off x="1080" y="1540"/>
              <a:ext cx="974" cy="148"/>
            </a:xfrm>
            <a:prstGeom prst="rect">
              <a:avLst/>
            </a:prstGeom>
            <a:grpFill/>
            <a:ln w="12700">
              <a:solidFill>
                <a:srgbClr val="7030A0"/>
              </a:solidFill>
              <a:miter lim="800000"/>
              <a:headEnd/>
              <a:tailEnd/>
            </a:ln>
          </p:spPr>
          <p:txBody>
            <a:bodyPr lIns="90488" tIns="44450" rIns="90488" bIns="44450">
              <a:spAutoFit/>
            </a:bodyPr>
            <a:lstStyle/>
            <a:p>
              <a:pPr algn="ctr" eaLnBrk="0" hangingPunct="0">
                <a:spcBef>
                  <a:spcPct val="50000"/>
                </a:spcBef>
                <a:defRPr/>
              </a:pPr>
              <a:r>
                <a:rPr lang="en-US" sz="1200" b="1" dirty="0">
                  <a:latin typeface="Sabon" charset="0"/>
                  <a:cs typeface="+mn-cs"/>
                </a:rPr>
                <a:t>Improvement</a:t>
              </a:r>
            </a:p>
          </p:txBody>
        </p:sp>
        <p:sp>
          <p:nvSpPr>
            <p:cNvPr id="12" name="Line 44"/>
            <p:cNvSpPr>
              <a:spLocks noChangeShapeType="1"/>
            </p:cNvSpPr>
            <p:nvPr/>
          </p:nvSpPr>
          <p:spPr bwMode="auto">
            <a:xfrm flipV="1">
              <a:off x="2127" y="1015"/>
              <a:ext cx="756" cy="423"/>
            </a:xfrm>
            <a:prstGeom prst="line">
              <a:avLst/>
            </a:prstGeom>
            <a:grpFill/>
            <a:ln w="25400">
              <a:solidFill>
                <a:srgbClr val="7030A0"/>
              </a:solidFill>
              <a:round/>
              <a:headEnd/>
              <a:tailEnd type="triangle" w="med" len="med"/>
            </a:ln>
          </p:spPr>
          <p:txBody>
            <a:bodyPr wrap="none" anchor="ctr"/>
            <a:lstStyle/>
            <a:p>
              <a:pPr>
                <a:defRPr/>
              </a:pPr>
              <a:endParaRPr lang="en-US" sz="2000">
                <a:solidFill>
                  <a:srgbClr val="0070C0"/>
                </a:solidFill>
                <a:latin typeface="Tahoma" pitchFamily="-128" charset="0"/>
                <a:cs typeface="+mn-cs"/>
              </a:endParaRPr>
            </a:p>
          </p:txBody>
        </p:sp>
        <p:grpSp>
          <p:nvGrpSpPr>
            <p:cNvPr id="13" name="Group 45"/>
            <p:cNvGrpSpPr>
              <a:grpSpLocks/>
            </p:cNvGrpSpPr>
            <p:nvPr/>
          </p:nvGrpSpPr>
          <p:grpSpPr bwMode="auto">
            <a:xfrm>
              <a:off x="3203" y="1331"/>
              <a:ext cx="518" cy="480"/>
              <a:chOff x="3203" y="1331"/>
              <a:chExt cx="518" cy="480"/>
            </a:xfrm>
            <a:grpFill/>
          </p:grpSpPr>
          <p:grpSp>
            <p:nvGrpSpPr>
              <p:cNvPr id="14" name="Group 46"/>
              <p:cNvGrpSpPr>
                <a:grpSpLocks/>
              </p:cNvGrpSpPr>
              <p:nvPr/>
            </p:nvGrpSpPr>
            <p:grpSpPr bwMode="auto">
              <a:xfrm>
                <a:off x="3203" y="1336"/>
                <a:ext cx="518" cy="441"/>
                <a:chOff x="3203" y="1336"/>
                <a:chExt cx="518" cy="441"/>
              </a:xfrm>
              <a:grpFill/>
            </p:grpSpPr>
            <p:sp>
              <p:nvSpPr>
                <p:cNvPr id="19" name="Oval 47"/>
                <p:cNvSpPr>
                  <a:spLocks noChangeArrowheads="1"/>
                </p:cNvSpPr>
                <p:nvPr/>
              </p:nvSpPr>
              <p:spPr bwMode="auto">
                <a:xfrm rot="840000">
                  <a:off x="3203" y="1336"/>
                  <a:ext cx="518" cy="441"/>
                </a:xfrm>
                <a:prstGeom prst="ellips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20" name="Line 48"/>
                <p:cNvSpPr>
                  <a:spLocks noChangeShapeType="1"/>
                </p:cNvSpPr>
                <p:nvPr/>
              </p:nvSpPr>
              <p:spPr bwMode="auto">
                <a:xfrm>
                  <a:off x="3211" y="1507"/>
                  <a:ext cx="503" cy="100"/>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sp>
              <p:nvSpPr>
                <p:cNvPr id="21" name="Line 49"/>
                <p:cNvSpPr>
                  <a:spLocks noChangeShapeType="1"/>
                </p:cNvSpPr>
                <p:nvPr/>
              </p:nvSpPr>
              <p:spPr bwMode="auto">
                <a:xfrm flipH="1">
                  <a:off x="3396" y="1343"/>
                  <a:ext cx="133" cy="426"/>
                </a:xfrm>
                <a:prstGeom prst="line">
                  <a:avLst/>
                </a:prstGeom>
                <a:grpFill/>
                <a:ln w="12700">
                  <a:solidFill>
                    <a:srgbClr val="7030A0"/>
                  </a:solidFill>
                  <a:round/>
                  <a:headEnd/>
                  <a:tailEnd/>
                </a:ln>
              </p:spPr>
              <p:txBody>
                <a:bodyPr wrap="none" anchor="ctr"/>
                <a:lstStyle/>
                <a:p>
                  <a:pPr>
                    <a:defRPr/>
                  </a:pPr>
                  <a:endParaRPr lang="en-US" sz="2000">
                    <a:solidFill>
                      <a:srgbClr val="0070C0"/>
                    </a:solidFill>
                    <a:latin typeface="Tahoma" pitchFamily="-128" charset="0"/>
                    <a:cs typeface="+mn-cs"/>
                  </a:endParaRPr>
                </a:p>
              </p:txBody>
            </p:sp>
          </p:grpSp>
          <p:sp>
            <p:nvSpPr>
              <p:cNvPr id="15" name="Rectangle 50"/>
              <p:cNvSpPr>
                <a:spLocks noChangeArrowheads="1"/>
              </p:cNvSpPr>
              <p:nvPr/>
            </p:nvSpPr>
            <p:spPr bwMode="auto">
              <a:xfrm rot="840000">
                <a:off x="3296" y="1331"/>
                <a:ext cx="155"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D</a:t>
                </a:r>
              </a:p>
            </p:txBody>
          </p:sp>
          <p:sp>
            <p:nvSpPr>
              <p:cNvPr id="16" name="Rectangle 51"/>
              <p:cNvSpPr>
                <a:spLocks noChangeArrowheads="1"/>
              </p:cNvSpPr>
              <p:nvPr/>
            </p:nvSpPr>
            <p:spPr bwMode="auto">
              <a:xfrm rot="840000">
                <a:off x="3495" y="1377"/>
                <a:ext cx="205"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S</a:t>
                </a:r>
              </a:p>
            </p:txBody>
          </p:sp>
          <p:sp>
            <p:nvSpPr>
              <p:cNvPr id="17" name="Rectangle 52"/>
              <p:cNvSpPr>
                <a:spLocks noChangeArrowheads="1"/>
              </p:cNvSpPr>
              <p:nvPr/>
            </p:nvSpPr>
            <p:spPr bwMode="auto">
              <a:xfrm rot="840000">
                <a:off x="3243" y="1514"/>
                <a:ext cx="156"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dirty="0">
                    <a:solidFill>
                      <a:srgbClr val="0070C0"/>
                    </a:solidFill>
                    <a:latin typeface="TradeGothic" charset="0"/>
                    <a:cs typeface="+mn-cs"/>
                  </a:rPr>
                  <a:t>P</a:t>
                </a:r>
              </a:p>
            </p:txBody>
          </p:sp>
          <p:sp>
            <p:nvSpPr>
              <p:cNvPr id="18" name="Rectangle 53"/>
              <p:cNvSpPr>
                <a:spLocks noChangeArrowheads="1"/>
              </p:cNvSpPr>
              <p:nvPr/>
            </p:nvSpPr>
            <p:spPr bwMode="auto">
              <a:xfrm rot="840000">
                <a:off x="3441" y="1561"/>
                <a:ext cx="205" cy="250"/>
              </a:xfrm>
              <a:prstGeom prst="rect">
                <a:avLst/>
              </a:prstGeom>
              <a:noFill/>
              <a:ln w="12700">
                <a:noFill/>
                <a:miter lim="800000"/>
                <a:headEnd/>
                <a:tailEnd/>
              </a:ln>
            </p:spPr>
            <p:txBody>
              <a:bodyPr lIns="90488" tIns="44450" rIns="90488" bIns="44450">
                <a:spAutoFit/>
              </a:bodyPr>
              <a:lstStyle/>
              <a:p>
                <a:pPr eaLnBrk="0" hangingPunct="0">
                  <a:spcBef>
                    <a:spcPct val="50000"/>
                  </a:spcBef>
                  <a:defRPr/>
                </a:pPr>
                <a:r>
                  <a:rPr lang="en-US" sz="2000" b="1">
                    <a:solidFill>
                      <a:srgbClr val="0070C0"/>
                    </a:solidFill>
                    <a:latin typeface="TradeGothic" charset="0"/>
                    <a:cs typeface="+mn-cs"/>
                  </a:rPr>
                  <a:t>A</a:t>
                </a:r>
              </a:p>
            </p:txBody>
          </p:sp>
        </p:grpSp>
      </p:grpSp>
      <p:sp>
        <p:nvSpPr>
          <p:cNvPr id="55" name="Rectangle 54"/>
          <p:cNvSpPr>
            <a:spLocks noChangeArrowheads="1"/>
          </p:cNvSpPr>
          <p:nvPr/>
        </p:nvSpPr>
        <p:spPr bwMode="auto">
          <a:xfrm>
            <a:off x="1487537" y="5339404"/>
            <a:ext cx="6684963" cy="70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en-US" sz="2000" b="1" i="0" u="none" strike="noStrike" kern="0" cap="none" spc="0" normalizeH="0" baseline="0" noProof="0" dirty="0">
                <a:ln>
                  <a:noFill/>
                </a:ln>
                <a:solidFill>
                  <a:srgbClr val="000000"/>
                </a:solidFill>
                <a:effectLst/>
                <a:uLnTx/>
                <a:uFillTx/>
                <a:latin typeface="Arial" charset="0"/>
                <a:cs typeface="Arial" charset="0"/>
              </a:rPr>
              <a:t>Cycle 1A: </a:t>
            </a:r>
            <a:r>
              <a:rPr kumimoji="0" lang="en-US" altLang="en-US" sz="2000" i="0" u="none" strike="noStrike" kern="0" cap="none" spc="0" normalizeH="0" baseline="0" noProof="0" dirty="0">
                <a:ln>
                  <a:noFill/>
                </a:ln>
                <a:solidFill>
                  <a:srgbClr val="000000"/>
                </a:solidFill>
                <a:effectLst/>
                <a:uLnTx/>
                <a:uFillTx/>
                <a:cs typeface="Arial" charset="0"/>
              </a:rPr>
              <a:t>add description </a:t>
            </a:r>
            <a:endParaRPr kumimoji="0" lang="en-GB" altLang="en-US" sz="2000" i="0" u="none" strike="noStrike" kern="0" cap="none" spc="0" normalizeH="0" baseline="0" noProof="0" dirty="0">
              <a:ln>
                <a:noFill/>
              </a:ln>
              <a:solidFill>
                <a:srgbClr val="000000"/>
              </a:solidFill>
              <a:effectLst/>
              <a:uLnTx/>
              <a:uFillTx/>
              <a:latin typeface="Tahoma" pitchFamily="34" charset="0"/>
              <a:cs typeface="Arial" charset="0"/>
            </a:endParaRPr>
          </a:p>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en-US" sz="2000" b="0" i="0" u="none" strike="noStrike" kern="0" cap="none" spc="0" normalizeH="0" baseline="0" noProof="0" dirty="0">
              <a:ln>
                <a:noFill/>
              </a:ln>
              <a:solidFill>
                <a:srgbClr val="000000"/>
              </a:solidFill>
              <a:effectLst/>
              <a:uLnTx/>
              <a:uFillTx/>
              <a:latin typeface="Arial" charset="0"/>
              <a:cs typeface="Arial" charset="0"/>
            </a:endParaRPr>
          </a:p>
        </p:txBody>
      </p:sp>
      <p:sp>
        <p:nvSpPr>
          <p:cNvPr id="56" name="Rectangle 55"/>
          <p:cNvSpPr>
            <a:spLocks noChangeArrowheads="1"/>
          </p:cNvSpPr>
          <p:nvPr/>
        </p:nvSpPr>
        <p:spPr bwMode="auto">
          <a:xfrm>
            <a:off x="2405120" y="4634554"/>
            <a:ext cx="6272212"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en-US" sz="2000" b="1" i="0" u="none" strike="noStrike" kern="0" cap="none" spc="0" normalizeH="0" baseline="0" noProof="0" dirty="0">
                <a:ln>
                  <a:noFill/>
                </a:ln>
                <a:solidFill>
                  <a:srgbClr val="000000"/>
                </a:solidFill>
                <a:effectLst/>
                <a:uLnTx/>
                <a:uFillTx/>
                <a:latin typeface="Arial" charset="0"/>
                <a:cs typeface="Arial" charset="0"/>
              </a:rPr>
              <a:t>Cycle 1B: </a:t>
            </a:r>
            <a:r>
              <a:rPr kumimoji="0" lang="en-US" altLang="en-US" sz="2000" b="0" i="0" u="none" strike="noStrike" kern="0" cap="none" spc="0" normalizeH="0" baseline="0" noProof="0" dirty="0">
                <a:ln>
                  <a:noFill/>
                </a:ln>
                <a:solidFill>
                  <a:srgbClr val="000000"/>
                </a:solidFill>
                <a:effectLst/>
                <a:uLnTx/>
                <a:uFillTx/>
                <a:latin typeface="Arial" charset="0"/>
                <a:cs typeface="Arial" charset="0"/>
              </a:rPr>
              <a:t>add description</a:t>
            </a:r>
          </a:p>
        </p:txBody>
      </p:sp>
      <p:sp>
        <p:nvSpPr>
          <p:cNvPr id="57" name="Rectangle 57"/>
          <p:cNvSpPr>
            <a:spLocks noChangeArrowheads="1"/>
          </p:cNvSpPr>
          <p:nvPr/>
        </p:nvSpPr>
        <p:spPr bwMode="auto">
          <a:xfrm>
            <a:off x="3332162" y="3913145"/>
            <a:ext cx="4613275"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en-US" sz="2000" b="1" i="0" u="none" strike="noStrike" kern="0" cap="none" spc="0" normalizeH="0" baseline="0" noProof="0" dirty="0">
                <a:ln>
                  <a:noFill/>
                </a:ln>
                <a:solidFill>
                  <a:srgbClr val="000000"/>
                </a:solidFill>
                <a:effectLst/>
                <a:uLnTx/>
                <a:uFillTx/>
                <a:latin typeface="Arial" charset="0"/>
                <a:cs typeface="Arial" charset="0"/>
              </a:rPr>
              <a:t>Cycle 2A: </a:t>
            </a:r>
            <a:r>
              <a:rPr kumimoji="0" lang="en-US" altLang="en-US" sz="2000" b="0" i="0" u="none" strike="noStrike" kern="0" cap="none" spc="0" normalizeH="0" baseline="0" noProof="0" dirty="0">
                <a:ln>
                  <a:noFill/>
                </a:ln>
                <a:solidFill>
                  <a:srgbClr val="000000"/>
                </a:solidFill>
                <a:effectLst/>
                <a:uLnTx/>
                <a:uFillTx/>
                <a:latin typeface="Arial" charset="0"/>
                <a:cs typeface="Arial" charset="0"/>
              </a:rPr>
              <a:t>add description </a:t>
            </a:r>
            <a:endParaRPr kumimoji="0" lang="en-GB" altLang="en-US" sz="1600" b="0" i="0" u="none" strike="noStrike" kern="0" cap="none" spc="0" normalizeH="0" baseline="0" noProof="0" dirty="0">
              <a:ln>
                <a:noFill/>
              </a:ln>
              <a:solidFill>
                <a:srgbClr val="000000"/>
              </a:solidFill>
              <a:effectLst/>
              <a:uLnTx/>
              <a:uFillTx/>
              <a:latin typeface="Tahoma" pitchFamily="34" charset="0"/>
              <a:cs typeface="Arial" charset="0"/>
            </a:endParaRPr>
          </a:p>
        </p:txBody>
      </p:sp>
      <p:sp>
        <p:nvSpPr>
          <p:cNvPr id="58" name="Rectangle 56"/>
          <p:cNvSpPr>
            <a:spLocks noChangeArrowheads="1"/>
          </p:cNvSpPr>
          <p:nvPr/>
        </p:nvSpPr>
        <p:spPr bwMode="auto">
          <a:xfrm>
            <a:off x="4284140" y="3273940"/>
            <a:ext cx="5638800" cy="70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en-US" sz="2000" b="1" i="0" u="none" strike="noStrike" kern="0" cap="none" spc="0" normalizeH="0" baseline="0" noProof="0" dirty="0">
                <a:ln>
                  <a:noFill/>
                </a:ln>
                <a:solidFill>
                  <a:srgbClr val="000000"/>
                </a:solidFill>
                <a:effectLst/>
                <a:uLnTx/>
                <a:uFillTx/>
                <a:latin typeface="Arial" charset="0"/>
                <a:cs typeface="Arial" charset="0"/>
              </a:rPr>
              <a:t>Cycle 2B</a:t>
            </a:r>
            <a:r>
              <a:rPr kumimoji="0" lang="en-US" altLang="en-US" sz="2000" b="0" i="0" u="none" strike="noStrike" kern="0" cap="none" spc="0" normalizeH="0" baseline="0" noProof="0" dirty="0">
                <a:ln>
                  <a:noFill/>
                </a:ln>
                <a:solidFill>
                  <a:srgbClr val="000000"/>
                </a:solidFill>
                <a:effectLst/>
                <a:uLnTx/>
                <a:uFillTx/>
                <a:latin typeface="Arial" charset="0"/>
                <a:cs typeface="Arial" charset="0"/>
              </a:rPr>
              <a:t>: </a:t>
            </a:r>
            <a:r>
              <a:rPr kumimoji="0" lang="en-GB" altLang="en-US" sz="2000" b="0" i="0" u="none" strike="noStrike" kern="0" cap="none" spc="0" normalizeH="0" baseline="0" noProof="0" dirty="0">
                <a:ln>
                  <a:noFill/>
                </a:ln>
                <a:solidFill>
                  <a:srgbClr val="000000"/>
                </a:solidFill>
                <a:effectLst/>
                <a:uLnTx/>
                <a:uFillTx/>
                <a:latin typeface="Arial" charset="0"/>
                <a:cs typeface="Arial" charset="0"/>
              </a:rPr>
              <a:t>add description</a:t>
            </a:r>
            <a:endParaRPr kumimoji="0" lang="en-GB" altLang="en-US" sz="2000" b="0" i="0" u="none" strike="noStrike" kern="0" cap="none" spc="0" normalizeH="0" baseline="0" noProof="0" dirty="0">
              <a:ln>
                <a:noFill/>
              </a:ln>
              <a:solidFill>
                <a:srgbClr val="000000"/>
              </a:solidFill>
              <a:effectLst/>
              <a:uLnTx/>
              <a:uFillTx/>
              <a:latin typeface="Tahoma" pitchFamily="34" charset="0"/>
              <a:cs typeface="Arial" charset="0"/>
            </a:endParaRPr>
          </a:p>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en-US" sz="2000" b="0" i="0" u="none" strike="noStrike" kern="0" cap="none" spc="0" normalizeH="0" baseline="0" noProof="0" dirty="0">
              <a:ln>
                <a:noFill/>
              </a:ln>
              <a:solidFill>
                <a:srgbClr val="000000"/>
              </a:solidFill>
              <a:effectLst/>
              <a:uLnTx/>
              <a:uFillTx/>
              <a:latin typeface="Arial" charset="0"/>
              <a:cs typeface="Arial" charset="0"/>
            </a:endParaRPr>
          </a:p>
        </p:txBody>
      </p:sp>
      <p:sp>
        <p:nvSpPr>
          <p:cNvPr id="59" name="Rectangle 58"/>
          <p:cNvSpPr>
            <a:spLocks noChangeArrowheads="1"/>
          </p:cNvSpPr>
          <p:nvPr/>
        </p:nvSpPr>
        <p:spPr bwMode="auto">
          <a:xfrm>
            <a:off x="5125877" y="2551582"/>
            <a:ext cx="3672408"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en-US" sz="2000" b="1" i="0" u="none" strike="noStrike" kern="0" cap="none" spc="0" normalizeH="0" baseline="0" noProof="0" dirty="0">
                <a:ln>
                  <a:noFill/>
                </a:ln>
                <a:solidFill>
                  <a:srgbClr val="000000"/>
                </a:solidFill>
                <a:effectLst/>
                <a:uLnTx/>
                <a:uFillTx/>
                <a:latin typeface="Arial" charset="0"/>
                <a:cs typeface="Arial" charset="0"/>
              </a:rPr>
              <a:t>Cycle 3A: </a:t>
            </a:r>
            <a:r>
              <a:rPr kumimoji="0" lang="en-US" altLang="en-US" sz="2000" b="0" i="0" u="none" strike="noStrike" kern="0" cap="none" spc="0" normalizeH="0" baseline="0" noProof="0" dirty="0">
                <a:ln>
                  <a:noFill/>
                </a:ln>
                <a:solidFill>
                  <a:srgbClr val="000000"/>
                </a:solidFill>
                <a:effectLst/>
                <a:uLnTx/>
                <a:uFillTx/>
                <a:latin typeface="Arial" charset="0"/>
                <a:cs typeface="Arial" charset="0"/>
              </a:rPr>
              <a:t>add description </a:t>
            </a:r>
          </a:p>
        </p:txBody>
      </p:sp>
      <p:sp>
        <p:nvSpPr>
          <p:cNvPr id="3" name="TextBox 2"/>
          <p:cNvSpPr txBox="1"/>
          <p:nvPr/>
        </p:nvSpPr>
        <p:spPr>
          <a:xfrm>
            <a:off x="6012160" y="4310690"/>
            <a:ext cx="2665172" cy="1754326"/>
          </a:xfrm>
          <a:prstGeom prst="rect">
            <a:avLst/>
          </a:prstGeom>
          <a:noFill/>
        </p:spPr>
        <p:txBody>
          <a:bodyPr wrap="square" rtlCol="0">
            <a:spAutoFit/>
          </a:bodyPr>
          <a:lstStyle/>
          <a:p>
            <a:pPr algn="ctr"/>
            <a:r>
              <a:rPr lang="en-GB" dirty="0">
                <a:solidFill>
                  <a:srgbClr val="FF0000"/>
                </a:solidFill>
              </a:rPr>
              <a:t>Use the diagram to represent your whole process and continue onto separate slides to explain individual cycles in more detail, if required.</a:t>
            </a:r>
          </a:p>
        </p:txBody>
      </p:sp>
      <p:sp>
        <p:nvSpPr>
          <p:cNvPr id="60" name="TextBox 59">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338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Measurements &amp; Key Results</a:t>
            </a:r>
          </a:p>
        </p:txBody>
      </p:sp>
      <p:sp>
        <p:nvSpPr>
          <p:cNvPr id="3" name="Content Placeholder 2"/>
          <p:cNvSpPr>
            <a:spLocks noGrp="1"/>
          </p:cNvSpPr>
          <p:nvPr>
            <p:ph idx="1"/>
          </p:nvPr>
        </p:nvSpPr>
        <p:spPr/>
        <p:txBody>
          <a:bodyPr/>
          <a:lstStyle/>
          <a:p>
            <a:r>
              <a:rPr lang="en-GB" dirty="0"/>
              <a:t>Present your data to demonstrate what you have learnt and whether your changes have resulted in improvement.</a:t>
            </a:r>
          </a:p>
          <a:p>
            <a:r>
              <a:rPr lang="en-GB" dirty="0"/>
              <a:t>Don’t forget run/control charts and marking where test cycles have taken place.</a:t>
            </a:r>
          </a:p>
          <a:p>
            <a:r>
              <a:rPr lang="en-GB" dirty="0"/>
              <a:t>Summarise your findings – what conclusion have you been able to draw?</a:t>
            </a:r>
          </a:p>
        </p:txBody>
      </p:sp>
      <p:sp>
        <p:nvSpPr>
          <p:cNvPr id="4" name="TextBox 3">
            <a:extLst>
              <a:ext uri="{FF2B5EF4-FFF2-40B4-BE49-F238E27FC236}">
                <a16:creationId xmlns:a16="http://schemas.microsoft.com/office/drawing/2014/main" id="{7165C0DB-A871-431A-A416-D2E092904A71}"/>
              </a:ext>
            </a:extLst>
          </p:cNvPr>
          <p:cNvSpPr txBox="1"/>
          <p:nvPr/>
        </p:nvSpPr>
        <p:spPr>
          <a:xfrm>
            <a:off x="3716253" y="6488668"/>
            <a:ext cx="1711494" cy="369332"/>
          </a:xfrm>
          <a:prstGeom prst="rect">
            <a:avLst/>
          </a:prstGeom>
          <a:noFill/>
        </p:spPr>
        <p:txBody>
          <a:bodyPr wrap="none" rtlCol="0">
            <a:spAutoFit/>
          </a:bodyPr>
          <a:lstStyle/>
          <a:p>
            <a:r>
              <a:rPr lang="en-GB" dirty="0">
                <a:solidFill>
                  <a:schemeClr val="bg1"/>
                </a:solidFill>
                <a:latin typeface="Arial" panose="020B0604020202020204" pitchFamily="34" charset="0"/>
                <a:cs typeface="Arial" panose="020B0604020202020204" pitchFamily="34" charset="0"/>
              </a:rPr>
              <a:t>#</a:t>
            </a:r>
            <a:r>
              <a:rPr lang="en-GB" sz="1600" dirty="0" err="1">
                <a:solidFill>
                  <a:schemeClr val="bg1"/>
                </a:solidFill>
                <a:latin typeface="Arial" panose="020B0604020202020204" pitchFamily="34" charset="0"/>
                <a:cs typeface="Arial" panose="020B0604020202020204" pitchFamily="34" charset="0"/>
              </a:rPr>
              <a:t>TheGSQIAWay</a:t>
            </a:r>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4275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377</Words>
  <Application>Microsoft Office PowerPoint</Application>
  <PresentationFormat>On-screen Show (4:3)</PresentationFormat>
  <Paragraphs>72</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Sabon</vt:lpstr>
      <vt:lpstr>Tahoma</vt:lpstr>
      <vt:lpstr>TradeGothic</vt:lpstr>
      <vt:lpstr>Office Theme</vt:lpstr>
      <vt:lpstr>PowerPoint Presentation</vt:lpstr>
      <vt:lpstr>Things to consider</vt:lpstr>
      <vt:lpstr>The Safety Concern</vt:lpstr>
      <vt:lpstr>The Aim </vt:lpstr>
      <vt:lpstr>The QI Team </vt:lpstr>
      <vt:lpstr>Driver Diagram </vt:lpstr>
      <vt:lpstr>Your Measures</vt:lpstr>
      <vt:lpstr>PDSA Cycles</vt:lpstr>
      <vt:lpstr>Measurements &amp; Key Results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duncan.stevenson5</dc:creator>
  <cp:lastModifiedBy>CHEUNG, Yingyan (GLOUCESTERSHIRE HOSPITALS NHS FOUNDATION TRUST)</cp:lastModifiedBy>
  <cp:revision>65</cp:revision>
  <dcterms:created xsi:type="dcterms:W3CDTF">2012-11-23T11:18:25Z</dcterms:created>
  <dcterms:modified xsi:type="dcterms:W3CDTF">2024-04-05T07:22:11Z</dcterms:modified>
</cp:coreProperties>
</file>