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43205400"/>
  <p:notesSz cx="6665913" cy="9872663"/>
  <p:defaultTextStyle>
    <a:defPPr>
      <a:defRPr lang="en-US"/>
    </a:defPPr>
    <a:lvl1pPr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1pPr>
    <a:lvl2pPr marL="2159000" indent="-1701800"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2pPr>
    <a:lvl3pPr marL="4319588" indent="-3405188"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3pPr>
    <a:lvl4pPr marL="6480175" indent="-5108575"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4pPr>
    <a:lvl5pPr marL="8640763" indent="-6811963" algn="l" defTabSz="4319588" rtl="0" eaLnBrk="0" fontAlgn="base" hangingPunct="0">
      <a:spcBef>
        <a:spcPct val="0"/>
      </a:spcBef>
      <a:spcAft>
        <a:spcPct val="0"/>
      </a:spcAft>
      <a:defRPr sz="8500" kern="1200">
        <a:solidFill>
          <a:schemeClr val="tx1"/>
        </a:solidFill>
        <a:latin typeface="Arial" charset="0"/>
        <a:ea typeface="MS PGothic" pitchFamily="34" charset="-128"/>
        <a:cs typeface="+mn-cs"/>
      </a:defRPr>
    </a:lvl5pPr>
    <a:lvl6pPr marL="2286000" algn="l" defTabSz="914400" rtl="0" eaLnBrk="1" latinLnBrk="0" hangingPunct="1">
      <a:defRPr sz="8500" kern="1200">
        <a:solidFill>
          <a:schemeClr val="tx1"/>
        </a:solidFill>
        <a:latin typeface="Arial" charset="0"/>
        <a:ea typeface="MS PGothic" pitchFamily="34" charset="-128"/>
        <a:cs typeface="+mn-cs"/>
      </a:defRPr>
    </a:lvl6pPr>
    <a:lvl7pPr marL="2743200" algn="l" defTabSz="914400" rtl="0" eaLnBrk="1" latinLnBrk="0" hangingPunct="1">
      <a:defRPr sz="8500" kern="1200">
        <a:solidFill>
          <a:schemeClr val="tx1"/>
        </a:solidFill>
        <a:latin typeface="Arial" charset="0"/>
        <a:ea typeface="MS PGothic" pitchFamily="34" charset="-128"/>
        <a:cs typeface="+mn-cs"/>
      </a:defRPr>
    </a:lvl7pPr>
    <a:lvl8pPr marL="3200400" algn="l" defTabSz="914400" rtl="0" eaLnBrk="1" latinLnBrk="0" hangingPunct="1">
      <a:defRPr sz="8500" kern="1200">
        <a:solidFill>
          <a:schemeClr val="tx1"/>
        </a:solidFill>
        <a:latin typeface="Arial" charset="0"/>
        <a:ea typeface="MS PGothic" pitchFamily="34" charset="-128"/>
        <a:cs typeface="+mn-cs"/>
      </a:defRPr>
    </a:lvl8pPr>
    <a:lvl9pPr marL="3657600" algn="l" defTabSz="914400" rtl="0" eaLnBrk="1" latinLnBrk="0" hangingPunct="1">
      <a:defRPr sz="85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0" autoAdjust="0"/>
  </p:normalViewPr>
  <p:slideViewPr>
    <p:cSldViewPr>
      <p:cViewPr>
        <p:scale>
          <a:sx n="30" d="100"/>
          <a:sy n="30" d="100"/>
        </p:scale>
        <p:origin x="29" y="-2971"/>
      </p:cViewPr>
      <p:guideLst>
        <p:guide orient="horz" pos="13608"/>
        <p:guide pos="10206"/>
      </p:guideLst>
    </p:cSldViewPr>
  </p:slideViewPr>
  <p:notesTextViewPr>
    <p:cViewPr>
      <p:scale>
        <a:sx n="100" d="100"/>
        <a:sy n="100" d="100"/>
      </p:scale>
      <p:origin x="0" y="0"/>
    </p:cViewPr>
  </p:notesText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GB" sz="2400"/>
              <a:t>Were</a:t>
            </a:r>
            <a:r>
              <a:rPr lang="en-GB" sz="2400" baseline="0"/>
              <a:t> you made aware of any options to you for your caesarean birth?</a:t>
            </a:r>
            <a:endParaRPr lang="en-GB" sz="2400"/>
          </a:p>
        </c:rich>
      </c:tx>
      <c:layout>
        <c:manualLayout>
          <c:xMode val="edge"/>
          <c:yMode val="edge"/>
          <c:x val="0.12949407395530624"/>
          <c:y val="9.2939401022391954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Sheet1!$B$12</c:f>
              <c:strCache>
                <c:ptCount val="1"/>
                <c:pt idx="0">
                  <c:v>Pre-project</c:v>
                </c:pt>
              </c:strCache>
            </c:strRef>
          </c:tx>
          <c:spPr>
            <a:ln w="9525" cap="rnd">
              <a:solidFill>
                <a:schemeClr val="accent1"/>
              </a:solidFill>
              <a:round/>
            </a:ln>
            <a:effectLst/>
          </c:spPr>
          <c:marker>
            <c:symbol val="circle"/>
            <c:size val="5"/>
            <c:spPr>
              <a:solidFill>
                <a:schemeClr val="accent1"/>
              </a:solidFill>
              <a:ln w="9525">
                <a:solidFill>
                  <a:schemeClr val="accent1"/>
                </a:solidFill>
              </a:ln>
              <a:effectLst/>
            </c:spPr>
          </c:marker>
          <c:dPt>
            <c:idx val="3"/>
            <c:marker>
              <c:symbol val="circle"/>
              <c:size val="5"/>
              <c:spPr>
                <a:solidFill>
                  <a:schemeClr val="accent1"/>
                </a:solidFill>
                <a:ln w="9525">
                  <a:solidFill>
                    <a:schemeClr val="accent1"/>
                  </a:solidFill>
                </a:ln>
                <a:effectLst/>
              </c:spPr>
            </c:marker>
            <c:bubble3D val="0"/>
            <c:spPr>
              <a:ln w="9525" cap="rnd">
                <a:noFill/>
                <a:round/>
              </a:ln>
              <a:effectLst/>
            </c:spPr>
            <c:extLst>
              <c:ext xmlns:c16="http://schemas.microsoft.com/office/drawing/2014/chart" uri="{C3380CC4-5D6E-409C-BE32-E72D297353CC}">
                <c16:uniqueId val="{00000001-CAAA-44A8-86A7-C4085CF7CCBF}"/>
              </c:ext>
            </c:extLst>
          </c:dPt>
          <c:dPt>
            <c:idx val="5"/>
            <c:marker>
              <c:symbol val="none"/>
            </c:marker>
            <c:bubble3D val="0"/>
            <c:extLst>
              <c:ext xmlns:c16="http://schemas.microsoft.com/office/drawing/2014/chart" uri="{C3380CC4-5D6E-409C-BE32-E72D297353CC}">
                <c16:uniqueId val="{00000002-CAAA-44A8-86A7-C4085CF7CCBF}"/>
              </c:ext>
            </c:extLst>
          </c:dPt>
          <c:cat>
            <c:numRef>
              <c:f>Sheet1!$C$11:$H$11</c:f>
              <c:numCache>
                <c:formatCode>General</c:formatCode>
                <c:ptCount val="6"/>
                <c:pt idx="0">
                  <c:v>0</c:v>
                </c:pt>
                <c:pt idx="1">
                  <c:v>1</c:v>
                </c:pt>
                <c:pt idx="2">
                  <c:v>2</c:v>
                </c:pt>
                <c:pt idx="3">
                  <c:v>3</c:v>
                </c:pt>
                <c:pt idx="4">
                  <c:v>4</c:v>
                </c:pt>
                <c:pt idx="5">
                  <c:v>5</c:v>
                </c:pt>
              </c:numCache>
            </c:numRef>
          </c:cat>
          <c:val>
            <c:numRef>
              <c:f>Sheet1!$C$12:$H$12</c:f>
              <c:numCache>
                <c:formatCode>General</c:formatCode>
                <c:ptCount val="6"/>
                <c:pt idx="0">
                  <c:v>4</c:v>
                </c:pt>
                <c:pt idx="1">
                  <c:v>3</c:v>
                </c:pt>
                <c:pt idx="2">
                  <c:v>1</c:v>
                </c:pt>
                <c:pt idx="3">
                  <c:v>1</c:v>
                </c:pt>
                <c:pt idx="5">
                  <c:v>1</c:v>
                </c:pt>
              </c:numCache>
            </c:numRef>
          </c:val>
          <c:smooth val="0"/>
          <c:extLst>
            <c:ext xmlns:c16="http://schemas.microsoft.com/office/drawing/2014/chart" uri="{C3380CC4-5D6E-409C-BE32-E72D297353CC}">
              <c16:uniqueId val="{00000003-CAAA-44A8-86A7-C4085CF7CCBF}"/>
            </c:ext>
          </c:extLst>
        </c:ser>
        <c:ser>
          <c:idx val="1"/>
          <c:order val="1"/>
          <c:tx>
            <c:strRef>
              <c:f>Sheet1!$B$13</c:f>
              <c:strCache>
                <c:ptCount val="1"/>
                <c:pt idx="0">
                  <c:v>Post-project</c:v>
                </c:pt>
              </c:strCache>
            </c:strRef>
          </c:tx>
          <c:spPr>
            <a:ln w="9525" cap="rnd">
              <a:solidFill>
                <a:schemeClr val="accent2"/>
              </a:solidFill>
              <a:round/>
            </a:ln>
            <a:effectLst/>
          </c:spPr>
          <c:marker>
            <c:symbol val="circle"/>
            <c:size val="5"/>
            <c:spPr>
              <a:solidFill>
                <a:schemeClr val="accent2"/>
              </a:solidFill>
              <a:ln w="9525">
                <a:solidFill>
                  <a:schemeClr val="accent2"/>
                </a:solidFill>
              </a:ln>
              <a:effectLst/>
            </c:spPr>
          </c:marker>
          <c:dPt>
            <c:idx val="3"/>
            <c:marker>
              <c:symbol val="circle"/>
              <c:size val="5"/>
              <c:spPr>
                <a:solidFill>
                  <a:schemeClr val="accent2"/>
                </a:solidFill>
                <a:ln w="9525">
                  <a:solidFill>
                    <a:schemeClr val="accent2"/>
                  </a:solidFill>
                </a:ln>
                <a:effectLst/>
              </c:spPr>
            </c:marker>
            <c:bubble3D val="0"/>
            <c:spPr>
              <a:ln w="9525" cap="rnd">
                <a:noFill/>
                <a:round/>
              </a:ln>
              <a:effectLst/>
            </c:spPr>
            <c:extLst>
              <c:ext xmlns:c16="http://schemas.microsoft.com/office/drawing/2014/chart" uri="{C3380CC4-5D6E-409C-BE32-E72D297353CC}">
                <c16:uniqueId val="{00000005-CAAA-44A8-86A7-C4085CF7CCBF}"/>
              </c:ext>
            </c:extLst>
          </c:dPt>
          <c:cat>
            <c:numRef>
              <c:f>Sheet1!$C$11:$H$11</c:f>
              <c:numCache>
                <c:formatCode>General</c:formatCode>
                <c:ptCount val="6"/>
                <c:pt idx="0">
                  <c:v>0</c:v>
                </c:pt>
                <c:pt idx="1">
                  <c:v>1</c:v>
                </c:pt>
                <c:pt idx="2">
                  <c:v>2</c:v>
                </c:pt>
                <c:pt idx="3">
                  <c:v>3</c:v>
                </c:pt>
                <c:pt idx="4">
                  <c:v>4</c:v>
                </c:pt>
                <c:pt idx="5">
                  <c:v>5</c:v>
                </c:pt>
              </c:numCache>
            </c:numRef>
          </c:cat>
          <c:val>
            <c:numRef>
              <c:f>Sheet1!$C$13:$H$13</c:f>
              <c:numCache>
                <c:formatCode>General</c:formatCode>
                <c:ptCount val="6"/>
                <c:pt idx="3">
                  <c:v>1</c:v>
                </c:pt>
                <c:pt idx="4">
                  <c:v>3</c:v>
                </c:pt>
                <c:pt idx="5">
                  <c:v>6</c:v>
                </c:pt>
              </c:numCache>
            </c:numRef>
          </c:val>
          <c:smooth val="0"/>
          <c:extLst>
            <c:ext xmlns:c16="http://schemas.microsoft.com/office/drawing/2014/chart" uri="{C3380CC4-5D6E-409C-BE32-E72D297353CC}">
              <c16:uniqueId val="{00000006-CAAA-44A8-86A7-C4085CF7CCBF}"/>
            </c:ext>
          </c:extLst>
        </c:ser>
        <c:ser>
          <c:idx val="2"/>
          <c:order val="2"/>
          <c:tx>
            <c:strRef>
              <c:f>Sheet1!$B$14</c:f>
              <c:strCache>
                <c:ptCount val="1"/>
                <c:pt idx="0">
                  <c:v>Median</c:v>
                </c:pt>
              </c:strCache>
            </c:strRef>
          </c:tx>
          <c:spPr>
            <a:ln w="9525" cap="rnd">
              <a:solidFill>
                <a:schemeClr val="tx1">
                  <a:lumMod val="50000"/>
                  <a:lumOff val="50000"/>
                </a:schemeClr>
              </a:solidFill>
              <a:prstDash val="dash"/>
              <a:round/>
            </a:ln>
            <a:effectLst/>
          </c:spPr>
          <c:marker>
            <c:symbol val="none"/>
          </c:marker>
          <c:dPt>
            <c:idx val="3"/>
            <c:marker>
              <c:symbol val="none"/>
            </c:marker>
            <c:bubble3D val="0"/>
            <c:spPr>
              <a:ln w="9525" cap="rnd">
                <a:noFill/>
                <a:prstDash val="dash"/>
                <a:round/>
              </a:ln>
              <a:effectLst/>
            </c:spPr>
            <c:extLst>
              <c:ext xmlns:c16="http://schemas.microsoft.com/office/drawing/2014/chart" uri="{C3380CC4-5D6E-409C-BE32-E72D297353CC}">
                <c16:uniqueId val="{00000008-CAAA-44A8-86A7-C4085CF7CCBF}"/>
              </c:ext>
            </c:extLst>
          </c:dPt>
          <c:val>
            <c:numRef>
              <c:f>Sheet1!$C$14:$H$14</c:f>
              <c:numCache>
                <c:formatCode>General</c:formatCode>
                <c:ptCount val="6"/>
                <c:pt idx="0">
                  <c:v>3</c:v>
                </c:pt>
                <c:pt idx="1">
                  <c:v>3</c:v>
                </c:pt>
                <c:pt idx="2">
                  <c:v>3</c:v>
                </c:pt>
                <c:pt idx="3">
                  <c:v>3</c:v>
                </c:pt>
                <c:pt idx="4">
                  <c:v>3</c:v>
                </c:pt>
                <c:pt idx="5">
                  <c:v>3</c:v>
                </c:pt>
              </c:numCache>
            </c:numRef>
          </c:val>
          <c:smooth val="0"/>
          <c:extLst>
            <c:ext xmlns:c16="http://schemas.microsoft.com/office/drawing/2014/chart" uri="{C3380CC4-5D6E-409C-BE32-E72D297353CC}">
              <c16:uniqueId val="{00000009-CAAA-44A8-86A7-C4085CF7CCBF}"/>
            </c:ext>
          </c:extLst>
        </c:ser>
        <c:dLbls>
          <c:showLegendKey val="0"/>
          <c:showVal val="0"/>
          <c:showCatName val="0"/>
          <c:showSerName val="0"/>
          <c:showPercent val="0"/>
          <c:showBubbleSize val="0"/>
        </c:dLbls>
        <c:marker val="1"/>
        <c:smooth val="0"/>
        <c:axId val="1464906720"/>
        <c:axId val="1464900480"/>
      </c:lineChart>
      <c:catAx>
        <c:axId val="14649067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Individual</a:t>
                </a:r>
              </a:p>
            </c:rich>
          </c:tx>
          <c:layout>
            <c:manualLayout>
              <c:xMode val="edge"/>
              <c:yMode val="edge"/>
              <c:x val="0.46169759488502826"/>
              <c:y val="0.8069562186241874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64900480"/>
        <c:crosses val="autoZero"/>
        <c:auto val="1"/>
        <c:lblAlgn val="ctr"/>
        <c:lblOffset val="100"/>
        <c:noMultiLvlLbl val="0"/>
      </c:catAx>
      <c:valAx>
        <c:axId val="1464900480"/>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Amount</a:t>
                </a:r>
                <a:r>
                  <a:rPr lang="en-GB" baseline="0"/>
                  <a:t> of choice</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64906720"/>
        <c:crosses val="autoZero"/>
        <c:crossBetween val="between"/>
      </c:valAx>
      <c:spPr>
        <a:noFill/>
        <a:ln>
          <a:noFill/>
        </a:ln>
        <a:effectLst/>
      </c:spPr>
    </c:plotArea>
    <c:legend>
      <c:legendPos val="b"/>
      <c:layout>
        <c:manualLayout>
          <c:xMode val="edge"/>
          <c:yMode val="edge"/>
          <c:x val="0.17833437368838401"/>
          <c:y val="0.86770546991641617"/>
          <c:w val="0.69453499562554677"/>
          <c:h val="7.830681257650218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GB" sz="2400" dirty="0"/>
              <a:t>When</a:t>
            </a:r>
            <a:r>
              <a:rPr lang="en-GB" sz="2400" baseline="0" dirty="0"/>
              <a:t> you were booked for your Elective caesarean section how much choice for the birth did you receive?   </a:t>
            </a:r>
            <a:endParaRPr lang="en-GB" sz="2400" dirty="0"/>
          </a:p>
        </c:rich>
      </c:tx>
      <c:layout>
        <c:manualLayout>
          <c:xMode val="edge"/>
          <c:yMode val="edge"/>
          <c:x val="0.1041312995850584"/>
          <c:y val="0.10010955635657603"/>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Sheet1!$B$5</c:f>
              <c:strCache>
                <c:ptCount val="1"/>
                <c:pt idx="0">
                  <c:v>Pre-project</c:v>
                </c:pt>
              </c:strCache>
            </c:strRef>
          </c:tx>
          <c:spPr>
            <a:ln w="9525" cap="rnd">
              <a:solidFill>
                <a:schemeClr val="accent1"/>
              </a:solidFill>
              <a:round/>
            </a:ln>
            <a:effectLst/>
          </c:spPr>
          <c:marker>
            <c:symbol val="circle"/>
            <c:size val="5"/>
            <c:spPr>
              <a:solidFill>
                <a:schemeClr val="accent1"/>
              </a:solidFill>
              <a:ln w="9525">
                <a:solidFill>
                  <a:schemeClr val="accent1"/>
                </a:solidFill>
              </a:ln>
              <a:effectLst/>
            </c:spPr>
          </c:marker>
          <c:dPt>
            <c:idx val="3"/>
            <c:marker>
              <c:symbol val="circle"/>
              <c:size val="5"/>
              <c:spPr>
                <a:solidFill>
                  <a:schemeClr val="accent1"/>
                </a:solidFill>
                <a:ln w="9525">
                  <a:solidFill>
                    <a:schemeClr val="accent1"/>
                  </a:solidFill>
                </a:ln>
                <a:effectLst/>
              </c:spPr>
            </c:marker>
            <c:bubble3D val="0"/>
            <c:spPr>
              <a:ln w="9525" cap="rnd">
                <a:noFill/>
                <a:round/>
              </a:ln>
              <a:effectLst/>
            </c:spPr>
            <c:extLst>
              <c:ext xmlns:c16="http://schemas.microsoft.com/office/drawing/2014/chart" uri="{C3380CC4-5D6E-409C-BE32-E72D297353CC}">
                <c16:uniqueId val="{00000001-008B-4B9C-95C6-4B0D66562187}"/>
              </c:ext>
            </c:extLst>
          </c:dPt>
          <c:dPt>
            <c:idx val="5"/>
            <c:marker>
              <c:symbol val="none"/>
            </c:marker>
            <c:bubble3D val="0"/>
            <c:extLst>
              <c:ext xmlns:c16="http://schemas.microsoft.com/office/drawing/2014/chart" uri="{C3380CC4-5D6E-409C-BE32-E72D297353CC}">
                <c16:uniqueId val="{00000002-008B-4B9C-95C6-4B0D66562187}"/>
              </c:ext>
            </c:extLst>
          </c:dPt>
          <c:cat>
            <c:numRef>
              <c:f>Sheet1!$C$4:$H$4</c:f>
              <c:numCache>
                <c:formatCode>General</c:formatCode>
                <c:ptCount val="6"/>
                <c:pt idx="0">
                  <c:v>0</c:v>
                </c:pt>
                <c:pt idx="1">
                  <c:v>1</c:v>
                </c:pt>
                <c:pt idx="2">
                  <c:v>2</c:v>
                </c:pt>
                <c:pt idx="3">
                  <c:v>3</c:v>
                </c:pt>
                <c:pt idx="4">
                  <c:v>4</c:v>
                </c:pt>
                <c:pt idx="5">
                  <c:v>5</c:v>
                </c:pt>
              </c:numCache>
            </c:numRef>
          </c:cat>
          <c:val>
            <c:numRef>
              <c:f>Sheet1!$C$5:$H$5</c:f>
              <c:numCache>
                <c:formatCode>General</c:formatCode>
                <c:ptCount val="6"/>
                <c:pt idx="0">
                  <c:v>2</c:v>
                </c:pt>
                <c:pt idx="1">
                  <c:v>3</c:v>
                </c:pt>
                <c:pt idx="2">
                  <c:v>3</c:v>
                </c:pt>
                <c:pt idx="3">
                  <c:v>1</c:v>
                </c:pt>
                <c:pt idx="5">
                  <c:v>1</c:v>
                </c:pt>
              </c:numCache>
            </c:numRef>
          </c:val>
          <c:smooth val="0"/>
          <c:extLst>
            <c:ext xmlns:c16="http://schemas.microsoft.com/office/drawing/2014/chart" uri="{C3380CC4-5D6E-409C-BE32-E72D297353CC}">
              <c16:uniqueId val="{00000003-008B-4B9C-95C6-4B0D66562187}"/>
            </c:ext>
          </c:extLst>
        </c:ser>
        <c:ser>
          <c:idx val="1"/>
          <c:order val="1"/>
          <c:tx>
            <c:strRef>
              <c:f>Sheet1!$B$6</c:f>
              <c:strCache>
                <c:ptCount val="1"/>
                <c:pt idx="0">
                  <c:v>Post project</c:v>
                </c:pt>
              </c:strCache>
            </c:strRef>
          </c:tx>
          <c:spPr>
            <a:ln w="9525" cap="rnd">
              <a:solidFill>
                <a:schemeClr val="accent2"/>
              </a:solidFill>
              <a:round/>
            </a:ln>
            <a:effectLst/>
          </c:spPr>
          <c:marker>
            <c:symbol val="circle"/>
            <c:size val="5"/>
            <c:spPr>
              <a:solidFill>
                <a:schemeClr val="accent2"/>
              </a:solidFill>
              <a:ln w="9525">
                <a:solidFill>
                  <a:schemeClr val="accent2"/>
                </a:solidFill>
              </a:ln>
              <a:effectLst/>
            </c:spPr>
          </c:marker>
          <c:dPt>
            <c:idx val="0"/>
            <c:marker>
              <c:symbol val="circle"/>
              <c:size val="5"/>
              <c:spPr>
                <a:solidFill>
                  <a:schemeClr val="accent2"/>
                </a:solidFill>
                <a:ln w="9525">
                  <a:solidFill>
                    <a:schemeClr val="accent2"/>
                  </a:solidFill>
                </a:ln>
                <a:effectLst/>
              </c:spPr>
            </c:marker>
            <c:bubble3D val="0"/>
            <c:spPr>
              <a:ln w="9525" cap="rnd">
                <a:solidFill>
                  <a:schemeClr val="tx1"/>
                </a:solidFill>
                <a:round/>
              </a:ln>
              <a:effectLst/>
            </c:spPr>
            <c:extLst>
              <c:ext xmlns:c16="http://schemas.microsoft.com/office/drawing/2014/chart" uri="{C3380CC4-5D6E-409C-BE32-E72D297353CC}">
                <c16:uniqueId val="{00000005-008B-4B9C-95C6-4B0D66562187}"/>
              </c:ext>
            </c:extLst>
          </c:dPt>
          <c:dPt>
            <c:idx val="3"/>
            <c:marker>
              <c:symbol val="circle"/>
              <c:size val="5"/>
              <c:spPr>
                <a:solidFill>
                  <a:schemeClr val="accent2"/>
                </a:solidFill>
                <a:ln w="9525">
                  <a:solidFill>
                    <a:schemeClr val="accent2"/>
                  </a:solidFill>
                </a:ln>
                <a:effectLst/>
              </c:spPr>
            </c:marker>
            <c:bubble3D val="0"/>
            <c:spPr>
              <a:ln w="9525" cap="rnd">
                <a:noFill/>
                <a:round/>
              </a:ln>
              <a:effectLst/>
            </c:spPr>
            <c:extLst>
              <c:ext xmlns:c16="http://schemas.microsoft.com/office/drawing/2014/chart" uri="{C3380CC4-5D6E-409C-BE32-E72D297353CC}">
                <c16:uniqueId val="{00000007-008B-4B9C-95C6-4B0D66562187}"/>
              </c:ext>
            </c:extLst>
          </c:dPt>
          <c:cat>
            <c:numRef>
              <c:f>Sheet1!$C$4:$H$4</c:f>
              <c:numCache>
                <c:formatCode>General</c:formatCode>
                <c:ptCount val="6"/>
                <c:pt idx="0">
                  <c:v>0</c:v>
                </c:pt>
                <c:pt idx="1">
                  <c:v>1</c:v>
                </c:pt>
                <c:pt idx="2">
                  <c:v>2</c:v>
                </c:pt>
                <c:pt idx="3">
                  <c:v>3</c:v>
                </c:pt>
                <c:pt idx="4">
                  <c:v>4</c:v>
                </c:pt>
                <c:pt idx="5">
                  <c:v>5</c:v>
                </c:pt>
              </c:numCache>
            </c:numRef>
          </c:cat>
          <c:val>
            <c:numRef>
              <c:f>Sheet1!$C$6:$H$6</c:f>
              <c:numCache>
                <c:formatCode>General</c:formatCode>
                <c:ptCount val="6"/>
                <c:pt idx="3">
                  <c:v>1</c:v>
                </c:pt>
                <c:pt idx="4">
                  <c:v>3</c:v>
                </c:pt>
                <c:pt idx="5">
                  <c:v>6</c:v>
                </c:pt>
              </c:numCache>
            </c:numRef>
          </c:val>
          <c:smooth val="0"/>
          <c:extLst>
            <c:ext xmlns:c16="http://schemas.microsoft.com/office/drawing/2014/chart" uri="{C3380CC4-5D6E-409C-BE32-E72D297353CC}">
              <c16:uniqueId val="{00000008-008B-4B9C-95C6-4B0D66562187}"/>
            </c:ext>
          </c:extLst>
        </c:ser>
        <c:ser>
          <c:idx val="2"/>
          <c:order val="2"/>
          <c:tx>
            <c:strRef>
              <c:f>Sheet1!$B$7</c:f>
              <c:strCache>
                <c:ptCount val="1"/>
                <c:pt idx="0">
                  <c:v>Median</c:v>
                </c:pt>
              </c:strCache>
            </c:strRef>
          </c:tx>
          <c:spPr>
            <a:ln w="12700" cap="rnd">
              <a:solidFill>
                <a:schemeClr val="accent3"/>
              </a:solidFill>
              <a:prstDash val="dash"/>
              <a:round/>
            </a:ln>
            <a:effectLst/>
          </c:spPr>
          <c:marker>
            <c:symbol val="none"/>
          </c:marker>
          <c:dPt>
            <c:idx val="3"/>
            <c:marker>
              <c:symbol val="none"/>
            </c:marker>
            <c:bubble3D val="0"/>
            <c:spPr>
              <a:ln w="12700" cap="rnd">
                <a:noFill/>
                <a:prstDash val="dash"/>
                <a:round/>
              </a:ln>
              <a:effectLst/>
            </c:spPr>
            <c:extLst>
              <c:ext xmlns:c16="http://schemas.microsoft.com/office/drawing/2014/chart" uri="{C3380CC4-5D6E-409C-BE32-E72D297353CC}">
                <c16:uniqueId val="{0000000A-008B-4B9C-95C6-4B0D66562187}"/>
              </c:ext>
            </c:extLst>
          </c:dPt>
          <c:val>
            <c:numRef>
              <c:f>Sheet1!$C$7:$H$7</c:f>
              <c:numCache>
                <c:formatCode>General</c:formatCode>
                <c:ptCount val="6"/>
                <c:pt idx="0">
                  <c:v>3</c:v>
                </c:pt>
                <c:pt idx="1">
                  <c:v>3</c:v>
                </c:pt>
                <c:pt idx="2">
                  <c:v>3</c:v>
                </c:pt>
                <c:pt idx="3">
                  <c:v>3</c:v>
                </c:pt>
                <c:pt idx="4">
                  <c:v>3</c:v>
                </c:pt>
                <c:pt idx="5">
                  <c:v>3</c:v>
                </c:pt>
              </c:numCache>
            </c:numRef>
          </c:val>
          <c:smooth val="0"/>
          <c:extLst>
            <c:ext xmlns:c16="http://schemas.microsoft.com/office/drawing/2014/chart" uri="{C3380CC4-5D6E-409C-BE32-E72D297353CC}">
              <c16:uniqueId val="{0000000B-008B-4B9C-95C6-4B0D66562187}"/>
            </c:ext>
          </c:extLst>
        </c:ser>
        <c:dLbls>
          <c:showLegendKey val="0"/>
          <c:showVal val="0"/>
          <c:showCatName val="0"/>
          <c:showSerName val="0"/>
          <c:showPercent val="0"/>
          <c:showBubbleSize val="0"/>
        </c:dLbls>
        <c:marker val="1"/>
        <c:smooth val="0"/>
        <c:axId val="1458542640"/>
        <c:axId val="1458543472"/>
      </c:lineChart>
      <c:catAx>
        <c:axId val="14585426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Individual</a:t>
                </a:r>
              </a:p>
            </c:rich>
          </c:tx>
          <c:layout>
            <c:manualLayout>
              <c:xMode val="edge"/>
              <c:yMode val="edge"/>
              <c:x val="0.42569132338816029"/>
              <c:y val="0.7774066783318751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8543472"/>
        <c:crosses val="autoZero"/>
        <c:auto val="1"/>
        <c:lblAlgn val="ctr"/>
        <c:lblOffset val="100"/>
        <c:noMultiLvlLbl val="0"/>
      </c:catAx>
      <c:valAx>
        <c:axId val="145854347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Amount of</a:t>
                </a:r>
                <a:r>
                  <a:rPr lang="en-GB" baseline="0"/>
                  <a:t> choice</a:t>
                </a:r>
              </a:p>
              <a:p>
                <a:pPr>
                  <a:defRPr/>
                </a:pP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8542640"/>
        <c:crosses val="autoZero"/>
        <c:crossBetween val="between"/>
      </c:valAx>
      <c:spPr>
        <a:noFill/>
        <a:ln>
          <a:noFill/>
        </a:ln>
        <a:effectLst/>
      </c:spPr>
    </c:plotArea>
    <c:legend>
      <c:legendPos val="b"/>
      <c:layout>
        <c:manualLayout>
          <c:xMode val="edge"/>
          <c:yMode val="edge"/>
          <c:x val="0.24175133470526572"/>
          <c:y val="0.87881147612751842"/>
          <c:w val="0.5206764755389458"/>
          <c:h val="5.86398201574279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GB"/>
          </a:p>
        </p:txBody>
      </p:sp>
      <p:sp>
        <p:nvSpPr>
          <p:cNvPr id="3" name="Date Placeholder 2"/>
          <p:cNvSpPr>
            <a:spLocks noGrp="1"/>
          </p:cNvSpPr>
          <p:nvPr>
            <p:ph type="dt" sz="quarter"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DE4EF497-56AC-4A36-A7F0-AB1DADE21192}" type="datetimeFigureOut">
              <a:rPr lang="en-GB" altLang="en-US"/>
              <a:pPr>
                <a:defRPr/>
              </a:pPr>
              <a:t>20/09/2023</a:t>
            </a:fld>
            <a:endParaRPr lang="en-GB" altLang="en-US"/>
          </a:p>
        </p:txBody>
      </p:sp>
      <p:sp>
        <p:nvSpPr>
          <p:cNvPr id="4" name="Footer Placeholder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GB"/>
          </a:p>
        </p:txBody>
      </p:sp>
      <p:sp>
        <p:nvSpPr>
          <p:cNvPr id="5" name="Slide Number Placeholder 4"/>
          <p:cNvSpPr>
            <a:spLocks noGrp="1"/>
          </p:cNvSpPr>
          <p:nvPr>
            <p:ph type="sldNum" sz="quarter" idx="3"/>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F31F11-2FF4-474E-B8EC-7D8A75234BF8}" type="slidenum">
              <a:rPr lang="en-GB" altLang="en-US"/>
              <a:pPr/>
              <a:t>‹#›</a:t>
            </a:fld>
            <a:endParaRPr lang="en-GB" altLang="en-US"/>
          </a:p>
        </p:txBody>
      </p:sp>
    </p:spTree>
    <p:extLst>
      <p:ext uri="{BB962C8B-B14F-4D97-AF65-F5344CB8AC3E}">
        <p14:creationId xmlns:p14="http://schemas.microsoft.com/office/powerpoint/2010/main" val="4049570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775075" y="0"/>
            <a:ext cx="2889250"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7B9601AD-AB01-41D2-8189-AE49C1D956D7}" type="datetimeFigureOut">
              <a:rPr lang="en-GB" altLang="en-US"/>
              <a:pPr>
                <a:defRPr/>
              </a:pPr>
              <a:t>20/09/2023</a:t>
            </a:fld>
            <a:endParaRPr lang="en-GB" altLang="en-US"/>
          </a:p>
        </p:txBody>
      </p:sp>
      <p:sp>
        <p:nvSpPr>
          <p:cNvPr id="4" name="Slide Image Placeholder 3"/>
          <p:cNvSpPr>
            <a:spLocks noGrp="1" noRot="1" noChangeAspect="1"/>
          </p:cNvSpPr>
          <p:nvPr>
            <p:ph type="sldImg" idx="2"/>
          </p:nvPr>
        </p:nvSpPr>
        <p:spPr>
          <a:xfrm>
            <a:off x="1944688" y="739775"/>
            <a:ext cx="2776537"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689475"/>
            <a:ext cx="5332413" cy="4443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defTabSz="4320540"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775075"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3616CBC-8EEF-4F6C-BAAC-7C61F08FB99F}" type="slidenum">
              <a:rPr lang="en-GB" altLang="en-US"/>
              <a:pPr/>
              <a:t>‹#›</a:t>
            </a:fld>
            <a:endParaRPr lang="en-GB" altLang="en-US"/>
          </a:p>
        </p:txBody>
      </p:sp>
    </p:spTree>
    <p:extLst>
      <p:ext uri="{BB962C8B-B14F-4D97-AF65-F5344CB8AC3E}">
        <p14:creationId xmlns:p14="http://schemas.microsoft.com/office/powerpoint/2010/main" val="472323625"/>
      </p:ext>
    </p:extLst>
  </p:cSld>
  <p:clrMap bg1="lt1" tx1="dk1" bg2="lt2" tx2="dk2" accent1="accent1" accent2="accent2" accent3="accent3" accent4="accent4" accent5="accent5" accent6="accent6" hlink="hlink" folHlink="folHlink"/>
  <p:notesStyle>
    <a:lvl1pPr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1pPr>
    <a:lvl2pPr marL="2159000"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2pPr>
    <a:lvl3pPr marL="4319588"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3pPr>
    <a:lvl4pPr marL="6480175"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4pPr>
    <a:lvl5pPr marL="8640763" algn="l" defTabSz="4319588" rtl="0" eaLnBrk="0" fontAlgn="base" hangingPunct="0">
      <a:spcBef>
        <a:spcPct val="30000"/>
      </a:spcBef>
      <a:spcAft>
        <a:spcPct val="0"/>
      </a:spcAft>
      <a:defRPr sz="5700" kern="1200">
        <a:solidFill>
          <a:schemeClr val="tx1"/>
        </a:solidFill>
        <a:latin typeface="+mn-lt"/>
        <a:ea typeface="MS PGothic" panose="020B0600070205080204" pitchFamily="34" charset="-128"/>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5700">
                <a:solidFill>
                  <a:schemeClr val="tx1"/>
                </a:solidFill>
                <a:latin typeface="Calibri" pitchFamily="34" charset="0"/>
                <a:ea typeface="MS PGothic" pitchFamily="34" charset="-128"/>
              </a:defRPr>
            </a:lvl1pPr>
            <a:lvl2pPr marL="742950" indent="-285750">
              <a:spcBef>
                <a:spcPct val="30000"/>
              </a:spcBef>
              <a:defRPr sz="5700">
                <a:solidFill>
                  <a:schemeClr val="tx1"/>
                </a:solidFill>
                <a:latin typeface="Calibri" pitchFamily="34" charset="0"/>
                <a:ea typeface="MS PGothic" pitchFamily="34" charset="-128"/>
              </a:defRPr>
            </a:lvl2pPr>
            <a:lvl3pPr marL="1143000" indent="-228600">
              <a:spcBef>
                <a:spcPct val="30000"/>
              </a:spcBef>
              <a:defRPr sz="5700">
                <a:solidFill>
                  <a:schemeClr val="tx1"/>
                </a:solidFill>
                <a:latin typeface="Calibri" pitchFamily="34" charset="0"/>
                <a:ea typeface="MS PGothic" pitchFamily="34" charset="-128"/>
              </a:defRPr>
            </a:lvl3pPr>
            <a:lvl4pPr marL="1600200" indent="-228600">
              <a:spcBef>
                <a:spcPct val="30000"/>
              </a:spcBef>
              <a:defRPr sz="5700">
                <a:solidFill>
                  <a:schemeClr val="tx1"/>
                </a:solidFill>
                <a:latin typeface="Calibri" pitchFamily="34" charset="0"/>
                <a:ea typeface="MS PGothic" pitchFamily="34" charset="-128"/>
              </a:defRPr>
            </a:lvl4pPr>
            <a:lvl5pPr marL="2057400" indent="-228600">
              <a:spcBef>
                <a:spcPct val="30000"/>
              </a:spcBef>
              <a:defRPr sz="5700">
                <a:solidFill>
                  <a:schemeClr val="tx1"/>
                </a:solidFill>
                <a:latin typeface="Calibri" pitchFamily="34" charset="0"/>
                <a:ea typeface="MS PGothic" pitchFamily="34" charset="-128"/>
              </a:defRPr>
            </a:lvl5pPr>
            <a:lvl6pPr marL="25146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6pPr>
            <a:lvl7pPr marL="29718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7pPr>
            <a:lvl8pPr marL="34290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8pPr>
            <a:lvl9pPr marL="3886200" indent="-228600" defTabSz="4319588" eaLnBrk="0" fontAlgn="base" hangingPunct="0">
              <a:spcBef>
                <a:spcPct val="30000"/>
              </a:spcBef>
              <a:spcAft>
                <a:spcPct val="0"/>
              </a:spcAft>
              <a:defRPr sz="5700">
                <a:solidFill>
                  <a:schemeClr val="tx1"/>
                </a:solidFill>
                <a:latin typeface="Calibri" pitchFamily="34" charset="0"/>
                <a:ea typeface="MS PGothic" pitchFamily="34" charset="-128"/>
              </a:defRPr>
            </a:lvl9pPr>
          </a:lstStyle>
          <a:p>
            <a:pPr>
              <a:spcBef>
                <a:spcPct val="0"/>
              </a:spcBef>
            </a:pPr>
            <a:fld id="{E0A20187-2B8F-4592-A0FD-238F21F963C4}" type="slidenum">
              <a:rPr lang="en-GB" altLang="en-US" sz="1200"/>
              <a:pPr>
                <a:spcBef>
                  <a:spcPct val="0"/>
                </a:spcBef>
              </a:pPr>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3421680"/>
            <a:ext cx="27543443" cy="9261158"/>
          </a:xfrm>
        </p:spPr>
        <p:txBody>
          <a:bodyPr/>
          <a:lstStyle/>
          <a:p>
            <a:r>
              <a:rPr lang="en-US"/>
              <a:t>Click to edit Master title style</a:t>
            </a:r>
            <a:endParaRPr lang="en-GB"/>
          </a:p>
        </p:txBody>
      </p:sp>
      <p:sp>
        <p:nvSpPr>
          <p:cNvPr id="3" name="Subtitle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19A764D-4FA4-43B6-9F2C-0B46B79C5763}" type="datetimeFigureOut">
              <a:rPr lang="en-GB" altLang="en-US"/>
              <a:pPr>
                <a:defRPr/>
              </a:pPr>
              <a:t>20/09/2023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AC246AC-EE5F-4AE3-97DB-AAD84F4EF569}" type="slidenum">
              <a:rPr lang="en-GB" altLang="en-US"/>
              <a:pPr/>
              <a:t>‹#›</a:t>
            </a:fld>
            <a:endParaRPr lang="en-GB" altLang="en-US"/>
          </a:p>
        </p:txBody>
      </p:sp>
    </p:spTree>
    <p:extLst>
      <p:ext uri="{BB962C8B-B14F-4D97-AF65-F5344CB8AC3E}">
        <p14:creationId xmlns:p14="http://schemas.microsoft.com/office/powerpoint/2010/main" val="233623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DC95BBA-D49E-4E96-8ED4-2600D508FBDF}" type="datetimeFigureOut">
              <a:rPr lang="en-GB" altLang="en-US"/>
              <a:pPr>
                <a:defRPr/>
              </a:pPr>
              <a:t>20/09/2023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A55A54-51FF-4F19-A7DD-93CD91BD7E36}" type="slidenum">
              <a:rPr lang="en-GB" altLang="en-US"/>
              <a:pPr/>
              <a:t>‹#›</a:t>
            </a:fld>
            <a:endParaRPr lang="en-GB" altLang="en-US"/>
          </a:p>
        </p:txBody>
      </p:sp>
    </p:spTree>
    <p:extLst>
      <p:ext uri="{BB962C8B-B14F-4D97-AF65-F5344CB8AC3E}">
        <p14:creationId xmlns:p14="http://schemas.microsoft.com/office/powerpoint/2010/main" val="316543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2936" y="1730222"/>
            <a:ext cx="7290911" cy="368646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620203" y="1730222"/>
            <a:ext cx="21332666" cy="36864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66DBF5-9B29-42CE-A24D-D2EDCD1CA89E}" type="datetimeFigureOut">
              <a:rPr lang="en-GB" altLang="en-US"/>
              <a:pPr>
                <a:defRPr/>
              </a:pPr>
              <a:t>20/09/2023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7382B5-8495-4F5C-8347-B22B808EDCCB}" type="slidenum">
              <a:rPr lang="en-GB" altLang="en-US"/>
              <a:pPr/>
              <a:t>‹#›</a:t>
            </a:fld>
            <a:endParaRPr lang="en-GB" altLang="en-US"/>
          </a:p>
        </p:txBody>
      </p:sp>
    </p:spTree>
    <p:extLst>
      <p:ext uri="{BB962C8B-B14F-4D97-AF65-F5344CB8AC3E}">
        <p14:creationId xmlns:p14="http://schemas.microsoft.com/office/powerpoint/2010/main" val="64530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5FE125B-DFD7-4763-8A1B-C632BC52834E}" type="datetimeFigureOut">
              <a:rPr lang="en-GB" altLang="en-US"/>
              <a:pPr>
                <a:defRPr/>
              </a:pPr>
              <a:t>20/09/2023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F14E376-110D-4CE3-A9FD-34AE5081DA0C}" type="slidenum">
              <a:rPr lang="en-GB" altLang="en-US"/>
              <a:pPr/>
              <a:t>‹#›</a:t>
            </a:fld>
            <a:endParaRPr lang="en-GB" altLang="en-US"/>
          </a:p>
        </p:txBody>
      </p:sp>
    </p:spTree>
    <p:extLst>
      <p:ext uri="{BB962C8B-B14F-4D97-AF65-F5344CB8AC3E}">
        <p14:creationId xmlns:p14="http://schemas.microsoft.com/office/powerpoint/2010/main" val="14025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6" y="27763473"/>
            <a:ext cx="27543443" cy="8581073"/>
          </a:xfrm>
        </p:spPr>
        <p:txBody>
          <a:bodyPr anchor="t"/>
          <a:lstStyle>
            <a:lvl1pPr algn="l">
              <a:defRPr sz="18900" b="1" cap="all"/>
            </a:lvl1pPr>
          </a:lstStyle>
          <a:p>
            <a:r>
              <a:rPr lang="en-US"/>
              <a:t>Click to edit Master title style</a:t>
            </a:r>
            <a:endParaRPr lang="en-GB"/>
          </a:p>
        </p:txBody>
      </p:sp>
      <p:sp>
        <p:nvSpPr>
          <p:cNvPr id="3" name="Text Placeholder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AB562D-67B9-45DA-AF6F-473CD7B2F686}" type="datetimeFigureOut">
              <a:rPr lang="en-GB" altLang="en-US"/>
              <a:pPr>
                <a:defRPr/>
              </a:pPr>
              <a:t>20/09/2023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C0490C0-9AF7-4748-9C5A-6B6F6B2D97F0}" type="slidenum">
              <a:rPr lang="en-GB" altLang="en-US"/>
              <a:pPr/>
              <a:t>‹#›</a:t>
            </a:fld>
            <a:endParaRPr lang="en-GB" altLang="en-US"/>
          </a:p>
        </p:txBody>
      </p:sp>
    </p:spTree>
    <p:extLst>
      <p:ext uri="{BB962C8B-B14F-4D97-AF65-F5344CB8AC3E}">
        <p14:creationId xmlns:p14="http://schemas.microsoft.com/office/powerpoint/2010/main" val="3033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620202"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6472059"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C36330FC-3C37-4804-8127-8D2EACCEFAE2}" type="datetimeFigureOut">
              <a:rPr lang="en-GB" altLang="en-US"/>
              <a:pPr>
                <a:defRPr/>
              </a:pPr>
              <a:t>20/09/2023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74D67EF-4221-4F12-B28F-E3C34946D7C2}" type="slidenum">
              <a:rPr lang="en-GB" altLang="en-US"/>
              <a:pPr/>
              <a:t>‹#›</a:t>
            </a:fld>
            <a:endParaRPr lang="en-GB" altLang="en-US"/>
          </a:p>
        </p:txBody>
      </p:sp>
    </p:spTree>
    <p:extLst>
      <p:ext uri="{BB962C8B-B14F-4D97-AF65-F5344CB8AC3E}">
        <p14:creationId xmlns:p14="http://schemas.microsoft.com/office/powerpoint/2010/main" val="23780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4" name="Content Placeholder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en-US"/>
              <a:t>Click to edit Master text styles</a:t>
            </a:r>
          </a:p>
        </p:txBody>
      </p:sp>
      <p:sp>
        <p:nvSpPr>
          <p:cNvPr id="6" name="Content Placeholder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D1316BE-4DCE-4D76-B751-B4C6415EE9D4}" type="datetimeFigureOut">
              <a:rPr lang="en-GB" altLang="en-US"/>
              <a:pPr>
                <a:defRPr/>
              </a:pPr>
              <a:t>20/09/2023</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B5CC3BE-DE07-4619-9A40-7B51E256EB37}" type="slidenum">
              <a:rPr lang="en-GB" altLang="en-US"/>
              <a:pPr/>
              <a:t>‹#›</a:t>
            </a:fld>
            <a:endParaRPr lang="en-GB" altLang="en-US"/>
          </a:p>
        </p:txBody>
      </p:sp>
    </p:spTree>
    <p:extLst>
      <p:ext uri="{BB962C8B-B14F-4D97-AF65-F5344CB8AC3E}">
        <p14:creationId xmlns:p14="http://schemas.microsoft.com/office/powerpoint/2010/main" val="85044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E3BD78-2AD8-4AC5-82DA-E860156766A6}" type="datetimeFigureOut">
              <a:rPr lang="en-GB" altLang="en-US"/>
              <a:pPr>
                <a:defRPr/>
              </a:pPr>
              <a:t>20/09/2023</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34C4F086-9B21-42CF-B73C-3BAC8DF40703}" type="slidenum">
              <a:rPr lang="en-GB" altLang="en-US"/>
              <a:pPr/>
              <a:t>‹#›</a:t>
            </a:fld>
            <a:endParaRPr lang="en-GB" altLang="en-US"/>
          </a:p>
        </p:txBody>
      </p:sp>
    </p:spTree>
    <p:extLst>
      <p:ext uri="{BB962C8B-B14F-4D97-AF65-F5344CB8AC3E}">
        <p14:creationId xmlns:p14="http://schemas.microsoft.com/office/powerpoint/2010/main" val="219532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AD5B54-16B1-46E2-9201-CFF7E6934C1F}" type="datetimeFigureOut">
              <a:rPr lang="en-GB" altLang="en-US"/>
              <a:pPr>
                <a:defRPr/>
              </a:pPr>
              <a:t>20/09/2023</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903A496C-EC67-4938-AB9D-A1B899E46F7C}" type="slidenum">
              <a:rPr lang="en-GB" altLang="en-US"/>
              <a:pPr/>
              <a:t>‹#›</a:t>
            </a:fld>
            <a:endParaRPr lang="en-GB" altLang="en-US"/>
          </a:p>
        </p:txBody>
      </p:sp>
    </p:spTree>
    <p:extLst>
      <p:ext uri="{BB962C8B-B14F-4D97-AF65-F5344CB8AC3E}">
        <p14:creationId xmlns:p14="http://schemas.microsoft.com/office/powerpoint/2010/main" val="36503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4" y="1720215"/>
            <a:ext cx="10660709" cy="7320915"/>
          </a:xfrm>
        </p:spPr>
        <p:txBody>
          <a:bodyPr anchor="b"/>
          <a:lstStyle>
            <a:lvl1pPr algn="l">
              <a:defRPr sz="9500" b="1"/>
            </a:lvl1pPr>
          </a:lstStyle>
          <a:p>
            <a:r>
              <a:rPr lang="en-US"/>
              <a:t>Click to edit Master title style</a:t>
            </a:r>
            <a:endParaRPr lang="en-GB"/>
          </a:p>
        </p:txBody>
      </p:sp>
      <p:sp>
        <p:nvSpPr>
          <p:cNvPr id="3" name="Content Placeholder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1A1721-1A7F-47E6-8525-6F79415497CD}" type="datetimeFigureOut">
              <a:rPr lang="en-GB" altLang="en-US"/>
              <a:pPr>
                <a:defRPr/>
              </a:pPr>
              <a:t>20/09/2023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B6F107F-5ACF-4FD4-80FE-2CB6E4239195}" type="slidenum">
              <a:rPr lang="en-GB" altLang="en-US"/>
              <a:pPr/>
              <a:t>‹#›</a:t>
            </a:fld>
            <a:endParaRPr lang="en-GB" altLang="en-US"/>
          </a:p>
        </p:txBody>
      </p:sp>
    </p:spTree>
    <p:extLst>
      <p:ext uri="{BB962C8B-B14F-4D97-AF65-F5344CB8AC3E}">
        <p14:creationId xmlns:p14="http://schemas.microsoft.com/office/powerpoint/2010/main" val="290259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0243780"/>
            <a:ext cx="19442430" cy="3570449"/>
          </a:xfrm>
        </p:spPr>
        <p:txBody>
          <a:bodyPr anchor="b"/>
          <a:lstStyle>
            <a:lvl1pPr algn="l">
              <a:defRPr sz="9500" b="1"/>
            </a:lvl1pPr>
          </a:lstStyle>
          <a:p>
            <a:r>
              <a:rPr lang="en-US"/>
              <a:t>Click to edit Master title style</a:t>
            </a:r>
            <a:endParaRPr lang="en-GB"/>
          </a:p>
        </p:txBody>
      </p:sp>
      <p:sp>
        <p:nvSpPr>
          <p:cNvPr id="3" name="Picture Placeholder 2"/>
          <p:cNvSpPr>
            <a:spLocks noGrp="1"/>
          </p:cNvSpPr>
          <p:nvPr>
            <p:ph type="pic" idx="1"/>
          </p:nvPr>
        </p:nvSpPr>
        <p:spPr>
          <a:xfrm>
            <a:off x="6351421" y="3860482"/>
            <a:ext cx="19442430" cy="25923240"/>
          </a:xfrm>
        </p:spPr>
        <p:txBody>
          <a:bodyPr rtlCol="0">
            <a:normAutofit/>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pPr lvl="0"/>
            <a:endParaRPr lang="en-GB" noProof="0"/>
          </a:p>
        </p:txBody>
      </p:sp>
      <p:sp>
        <p:nvSpPr>
          <p:cNvPr id="4" name="Text Placeholder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8F72DE-EB22-43DD-9177-3FF9ED0B3C69}" type="datetimeFigureOut">
              <a:rPr lang="en-GB" altLang="en-US"/>
              <a:pPr>
                <a:defRPr/>
              </a:pPr>
              <a:t>20/09/2023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552893F-3A21-4566-A4D7-4DDFFADBCD1B}" type="slidenum">
              <a:rPr lang="en-GB" altLang="en-US"/>
              <a:pPr/>
              <a:t>‹#›</a:t>
            </a:fld>
            <a:endParaRPr lang="en-GB" altLang="en-US"/>
          </a:p>
        </p:txBody>
      </p:sp>
    </p:spTree>
    <p:extLst>
      <p:ext uri="{BB962C8B-B14F-4D97-AF65-F5344CB8AC3E}">
        <p14:creationId xmlns:p14="http://schemas.microsoft.com/office/powerpoint/2010/main" val="128586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1730375"/>
            <a:ext cx="29162375"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1620838" y="10080625"/>
            <a:ext cx="29162375" cy="285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2054" tIns="216027" rIns="432054" bIns="2160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16208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eaLnBrk="1" hangingPunct="1">
              <a:defRPr sz="5700">
                <a:solidFill>
                  <a:srgbClr val="898989"/>
                </a:solidFill>
                <a:latin typeface="Calibri" panose="020F0502020204030204" pitchFamily="34" charset="0"/>
              </a:defRPr>
            </a:lvl1pPr>
          </a:lstStyle>
          <a:p>
            <a:pPr>
              <a:defRPr/>
            </a:pPr>
            <a:fld id="{E63B3B48-648D-4A5F-A7F6-3664B9454514}" type="datetimeFigureOut">
              <a:rPr lang="en-GB" altLang="en-US"/>
              <a:pPr>
                <a:defRPr/>
              </a:pPr>
              <a:t>20/09/2023</a:t>
            </a:fld>
            <a:endParaRPr lang="en-GB" altLang="en-US"/>
          </a:p>
        </p:txBody>
      </p:sp>
      <p:sp>
        <p:nvSpPr>
          <p:cNvPr id="5" name="Footer Placeholder 4"/>
          <p:cNvSpPr>
            <a:spLocks noGrp="1"/>
          </p:cNvSpPr>
          <p:nvPr>
            <p:ph type="ftr" sz="quarter" idx="3"/>
          </p:nvPr>
        </p:nvSpPr>
        <p:spPr>
          <a:xfrm>
            <a:off x="11071225" y="40044688"/>
            <a:ext cx="10261600" cy="2300287"/>
          </a:xfrm>
          <a:prstGeom prst="rect">
            <a:avLst/>
          </a:prstGeom>
        </p:spPr>
        <p:txBody>
          <a:bodyPr vert="horz" lIns="432054" tIns="216027" rIns="432054" bIns="216027" rtlCol="0" anchor="ctr"/>
          <a:lstStyle>
            <a:lvl1pPr algn="ctr" defTabSz="4320540" eaLnBrk="1" fontAlgn="auto" hangingPunct="1">
              <a:spcBef>
                <a:spcPts val="0"/>
              </a:spcBef>
              <a:spcAft>
                <a:spcPts val="0"/>
              </a:spcAft>
              <a:defRPr sz="57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23223538" y="40044688"/>
            <a:ext cx="7559675" cy="2300287"/>
          </a:xfrm>
          <a:prstGeom prst="rect">
            <a:avLst/>
          </a:prstGeom>
        </p:spPr>
        <p:txBody>
          <a:bodyPr vert="horz" wrap="square" lIns="432054" tIns="216027" rIns="432054" bIns="216027" numCol="1" anchor="ctr" anchorCtr="0" compatLnSpc="1">
            <a:prstTxWarp prst="textNoShape">
              <a:avLst/>
            </a:prstTxWarp>
          </a:bodyPr>
          <a:lstStyle>
            <a:lvl1pPr algn="r" eaLnBrk="1" hangingPunct="1">
              <a:defRPr sz="5700">
                <a:solidFill>
                  <a:srgbClr val="898989"/>
                </a:solidFill>
                <a:latin typeface="Calibri" pitchFamily="34" charset="0"/>
              </a:defRPr>
            </a:lvl1pPr>
          </a:lstStyle>
          <a:p>
            <a:fld id="{C0E17DD1-FBDC-4A92-AA73-D8325BA13B7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9588" rtl="0" eaLnBrk="0" fontAlgn="base" hangingPunct="0">
        <a:spcBef>
          <a:spcPct val="0"/>
        </a:spcBef>
        <a:spcAft>
          <a:spcPct val="0"/>
        </a:spcAft>
        <a:defRPr sz="20800" kern="1200">
          <a:solidFill>
            <a:schemeClr val="tx1"/>
          </a:solidFill>
          <a:latin typeface="+mj-lt"/>
          <a:ea typeface="MS PGothic" panose="020B0600070205080204" pitchFamily="34" charset="-128"/>
          <a:cs typeface="+mj-cs"/>
        </a:defRPr>
      </a:lvl1pPr>
      <a:lvl2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2pPr>
      <a:lvl3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3pPr>
      <a:lvl4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4pPr>
      <a:lvl5pPr algn="ctr" defTabSz="4319588" rtl="0" eaLnBrk="0" fontAlgn="base" hangingPunct="0">
        <a:spcBef>
          <a:spcPct val="0"/>
        </a:spcBef>
        <a:spcAft>
          <a:spcPct val="0"/>
        </a:spcAft>
        <a:defRPr sz="20800">
          <a:solidFill>
            <a:schemeClr val="tx1"/>
          </a:solidFill>
          <a:latin typeface="Calibri" pitchFamily="34" charset="0"/>
          <a:ea typeface="MS PGothic" panose="020B0600070205080204" pitchFamily="34" charset="-128"/>
        </a:defRPr>
      </a:lvl5pPr>
      <a:lvl6pPr marL="457200" algn="ctr" defTabSz="4319588" rtl="0" fontAlgn="base">
        <a:spcBef>
          <a:spcPct val="0"/>
        </a:spcBef>
        <a:spcAft>
          <a:spcPct val="0"/>
        </a:spcAft>
        <a:defRPr sz="20800">
          <a:solidFill>
            <a:schemeClr val="tx1"/>
          </a:solidFill>
          <a:latin typeface="Calibri" pitchFamily="34" charset="0"/>
        </a:defRPr>
      </a:lvl6pPr>
      <a:lvl7pPr marL="914400" algn="ctr" defTabSz="4319588" rtl="0" fontAlgn="base">
        <a:spcBef>
          <a:spcPct val="0"/>
        </a:spcBef>
        <a:spcAft>
          <a:spcPct val="0"/>
        </a:spcAft>
        <a:defRPr sz="20800">
          <a:solidFill>
            <a:schemeClr val="tx1"/>
          </a:solidFill>
          <a:latin typeface="Calibri" pitchFamily="34" charset="0"/>
        </a:defRPr>
      </a:lvl7pPr>
      <a:lvl8pPr marL="1371600" algn="ctr" defTabSz="4319588" rtl="0" fontAlgn="base">
        <a:spcBef>
          <a:spcPct val="0"/>
        </a:spcBef>
        <a:spcAft>
          <a:spcPct val="0"/>
        </a:spcAft>
        <a:defRPr sz="20800">
          <a:solidFill>
            <a:schemeClr val="tx1"/>
          </a:solidFill>
          <a:latin typeface="Calibri" pitchFamily="34" charset="0"/>
        </a:defRPr>
      </a:lvl8pPr>
      <a:lvl9pPr marL="1828800" algn="ctr" defTabSz="4319588" rtl="0" fontAlgn="base">
        <a:spcBef>
          <a:spcPct val="0"/>
        </a:spcBef>
        <a:spcAft>
          <a:spcPct val="0"/>
        </a:spcAft>
        <a:defRPr sz="20800">
          <a:solidFill>
            <a:schemeClr val="tx1"/>
          </a:solidFill>
          <a:latin typeface="Calibri" pitchFamily="34" charset="0"/>
        </a:defRPr>
      </a:lvl9pPr>
    </p:titleStyle>
    <p:bodyStyle>
      <a:lvl1pPr marL="1619250" indent="-1619250" algn="l" defTabSz="4319588" rtl="0" eaLnBrk="0" fontAlgn="base" hangingPunct="0">
        <a:spcBef>
          <a:spcPct val="20000"/>
        </a:spcBef>
        <a:spcAft>
          <a:spcPct val="0"/>
        </a:spcAft>
        <a:buFont typeface="Arial" charset="0"/>
        <a:buChar char="•"/>
        <a:defRPr sz="15100" kern="1200">
          <a:solidFill>
            <a:schemeClr val="tx1"/>
          </a:solidFill>
          <a:latin typeface="+mn-lt"/>
          <a:ea typeface="MS PGothic" panose="020B0600070205080204" pitchFamily="34" charset="-128"/>
          <a:cs typeface="+mn-cs"/>
        </a:defRPr>
      </a:lvl1pPr>
      <a:lvl2pPr marL="3509963" indent="-1349375" algn="l" defTabSz="4319588" rtl="0" eaLnBrk="0" fontAlgn="base" hangingPunct="0">
        <a:spcBef>
          <a:spcPct val="20000"/>
        </a:spcBef>
        <a:spcAft>
          <a:spcPct val="0"/>
        </a:spcAft>
        <a:buFont typeface="Arial" charset="0"/>
        <a:buChar char="–"/>
        <a:defRPr sz="13200" kern="1200">
          <a:solidFill>
            <a:schemeClr val="tx1"/>
          </a:solidFill>
          <a:latin typeface="+mn-lt"/>
          <a:ea typeface="MS PGothic" panose="020B0600070205080204" pitchFamily="34" charset="-128"/>
          <a:cs typeface="+mn-cs"/>
        </a:defRPr>
      </a:lvl2pPr>
      <a:lvl3pPr marL="5400675" indent="-1079500" algn="l" defTabSz="4319588" rtl="0" eaLnBrk="0" fontAlgn="base" hangingPunct="0">
        <a:spcBef>
          <a:spcPct val="20000"/>
        </a:spcBef>
        <a:spcAft>
          <a:spcPct val="0"/>
        </a:spcAft>
        <a:buFont typeface="Arial" charset="0"/>
        <a:buChar char="•"/>
        <a:defRPr sz="11300" kern="1200">
          <a:solidFill>
            <a:schemeClr val="tx1"/>
          </a:solidFill>
          <a:latin typeface="+mn-lt"/>
          <a:ea typeface="MS PGothic" panose="020B0600070205080204" pitchFamily="34" charset="-128"/>
          <a:cs typeface="+mn-cs"/>
        </a:defRPr>
      </a:lvl3pPr>
      <a:lvl4pPr marL="7559675"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4pPr>
      <a:lvl5pPr marL="9720263" indent="-1079500" algn="l" defTabSz="4319588" rtl="0" eaLnBrk="0" fontAlgn="base" hangingPunct="0">
        <a:spcBef>
          <a:spcPct val="20000"/>
        </a:spcBef>
        <a:spcAft>
          <a:spcPct val="0"/>
        </a:spcAft>
        <a:buFont typeface="Arial" charset="0"/>
        <a:buChar char="»"/>
        <a:defRPr sz="9500" kern="1200">
          <a:solidFill>
            <a:schemeClr val="tx1"/>
          </a:solidFill>
          <a:latin typeface="+mn-lt"/>
          <a:ea typeface="MS PGothic" panose="020B0600070205080204" pitchFamily="34" charset="-128"/>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13" Type="http://schemas.openxmlformats.org/officeDocument/2006/relationships/hyperlink" Target="https://www.aims.org.uk/journal/index/33/3" TargetMode="External"/><Relationship Id="rId3" Type="http://schemas.openxmlformats.org/officeDocument/2006/relationships/image" Target="../media/image1.wmf"/><Relationship Id="rId7" Type="http://schemas.openxmlformats.org/officeDocument/2006/relationships/image" Target="../media/image5.jpg"/><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7.jpg"/><Relationship Id="rId5" Type="http://schemas.openxmlformats.org/officeDocument/2006/relationships/image" Target="../media/image3.wmf"/><Relationship Id="rId10" Type="http://schemas.openxmlformats.org/officeDocument/2006/relationships/image" Target="../media/image6.jpg"/><Relationship Id="rId4" Type="http://schemas.openxmlformats.org/officeDocument/2006/relationships/image" Target="../media/image2.pn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77BC8C46-BF8D-A2F5-FC25-A44E06731EDD}"/>
              </a:ext>
            </a:extLst>
          </p:cNvPr>
          <p:cNvSpPr/>
          <p:nvPr/>
        </p:nvSpPr>
        <p:spPr>
          <a:xfrm>
            <a:off x="17837838" y="36646415"/>
            <a:ext cx="13727283" cy="41194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35754F33-4400-0639-62A8-C47C821DD0B9}"/>
              </a:ext>
            </a:extLst>
          </p:cNvPr>
          <p:cNvSpPr/>
          <p:nvPr/>
        </p:nvSpPr>
        <p:spPr>
          <a:xfrm>
            <a:off x="670730" y="36646415"/>
            <a:ext cx="16521427" cy="41288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A1B2B30D-BE91-8BC2-04F7-19F700E4A960}"/>
              </a:ext>
            </a:extLst>
          </p:cNvPr>
          <p:cNvSpPr/>
          <p:nvPr/>
        </p:nvSpPr>
        <p:spPr>
          <a:xfrm>
            <a:off x="628364" y="31949019"/>
            <a:ext cx="16563793" cy="38619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8D9AE772-B75C-4156-0D11-457888BAFC8E}"/>
              </a:ext>
            </a:extLst>
          </p:cNvPr>
          <p:cNvSpPr/>
          <p:nvPr/>
        </p:nvSpPr>
        <p:spPr>
          <a:xfrm>
            <a:off x="13804004" y="7394387"/>
            <a:ext cx="17552339" cy="68955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0535A85D-8673-F4FA-58E1-F75758DD96B3}"/>
              </a:ext>
            </a:extLst>
          </p:cNvPr>
          <p:cNvSpPr/>
          <p:nvPr/>
        </p:nvSpPr>
        <p:spPr>
          <a:xfrm>
            <a:off x="481310" y="11470837"/>
            <a:ext cx="11130103" cy="28502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6C80F0C-BC20-6C32-7238-F7BA7251BC87}"/>
              </a:ext>
            </a:extLst>
          </p:cNvPr>
          <p:cNvSpPr/>
          <p:nvPr/>
        </p:nvSpPr>
        <p:spPr>
          <a:xfrm>
            <a:off x="481310" y="7368954"/>
            <a:ext cx="8609767" cy="36389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2" name="TextBox 21"/>
          <p:cNvSpPr txBox="1">
            <a:spLocks noChangeArrowheads="1"/>
          </p:cNvSpPr>
          <p:nvPr/>
        </p:nvSpPr>
        <p:spPr bwMode="auto">
          <a:xfrm>
            <a:off x="35488563" y="29819600"/>
            <a:ext cx="49720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15100">
                <a:solidFill>
                  <a:schemeClr val="tx1"/>
                </a:solidFill>
                <a:latin typeface="Calibri" pitchFamily="34" charset="0"/>
                <a:ea typeface="MS PGothic" pitchFamily="34" charset="-128"/>
              </a:defRPr>
            </a:lvl1pPr>
            <a:lvl2pPr marL="742950" indent="-285750">
              <a:spcBef>
                <a:spcPct val="20000"/>
              </a:spcBef>
              <a:buFont typeface="Arial" charset="0"/>
              <a:buChar char="–"/>
              <a:defRPr sz="13200">
                <a:solidFill>
                  <a:schemeClr val="tx1"/>
                </a:solidFill>
                <a:latin typeface="Calibri" pitchFamily="34" charset="0"/>
                <a:ea typeface="MS PGothic" pitchFamily="34" charset="-128"/>
              </a:defRPr>
            </a:lvl2pPr>
            <a:lvl3pPr marL="1143000" indent="-228600">
              <a:spcBef>
                <a:spcPct val="20000"/>
              </a:spcBef>
              <a:buFont typeface="Arial" charset="0"/>
              <a:buChar char="•"/>
              <a:defRPr sz="11300">
                <a:solidFill>
                  <a:schemeClr val="tx1"/>
                </a:solidFill>
                <a:latin typeface="Calibri" pitchFamily="34" charset="0"/>
                <a:ea typeface="MS PGothic" pitchFamily="34" charset="-128"/>
              </a:defRPr>
            </a:lvl3pPr>
            <a:lvl4pPr marL="1600200" indent="-228600">
              <a:spcBef>
                <a:spcPct val="20000"/>
              </a:spcBef>
              <a:buFont typeface="Arial" charset="0"/>
              <a:buChar char="–"/>
              <a:defRPr sz="9500">
                <a:solidFill>
                  <a:schemeClr val="tx1"/>
                </a:solidFill>
                <a:latin typeface="Calibri" pitchFamily="34" charset="0"/>
                <a:ea typeface="MS PGothic" pitchFamily="34" charset="-128"/>
              </a:defRPr>
            </a:lvl4pPr>
            <a:lvl5pPr marL="2057400" indent="-228600">
              <a:spcBef>
                <a:spcPct val="20000"/>
              </a:spcBef>
              <a:buFont typeface="Arial" charset="0"/>
              <a:buChar char="»"/>
              <a:defRPr sz="9500">
                <a:solidFill>
                  <a:schemeClr val="tx1"/>
                </a:solidFill>
                <a:latin typeface="Calibri" pitchFamily="34" charset="0"/>
                <a:ea typeface="MS PGothic" pitchFamily="34" charset="-128"/>
              </a:defRPr>
            </a:lvl5pPr>
            <a:lvl6pPr marL="25146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6pPr>
            <a:lvl7pPr marL="29718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7pPr>
            <a:lvl8pPr marL="34290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8pPr>
            <a:lvl9pPr marL="3886200" indent="-228600" defTabSz="4319588" eaLnBrk="0" fontAlgn="base" hangingPunct="0">
              <a:spcBef>
                <a:spcPct val="20000"/>
              </a:spcBef>
              <a:spcAft>
                <a:spcPct val="0"/>
              </a:spcAft>
              <a:buFont typeface="Arial" charset="0"/>
              <a:buChar char="»"/>
              <a:defRPr sz="9500">
                <a:solidFill>
                  <a:schemeClr val="tx1"/>
                </a:solidFill>
                <a:latin typeface="Calibri" pitchFamily="34" charset="0"/>
                <a:ea typeface="MS PGothic" pitchFamily="34" charset="-128"/>
              </a:defRPr>
            </a:lvl9pPr>
          </a:lstStyle>
          <a:p>
            <a:pPr eaLnBrk="1" hangingPunct="1">
              <a:spcBef>
                <a:spcPct val="0"/>
              </a:spcBef>
              <a:buFontTx/>
              <a:buNone/>
            </a:pPr>
            <a:endParaRPr lang="en-GB" altLang="en-US" sz="2800">
              <a:latin typeface="Arial" charset="0"/>
            </a:endParaRPr>
          </a:p>
        </p:txBody>
      </p:sp>
      <p:sp>
        <p:nvSpPr>
          <p:cNvPr id="17" name="TextBox 16"/>
          <p:cNvSpPr txBox="1"/>
          <p:nvPr/>
        </p:nvSpPr>
        <p:spPr>
          <a:xfrm>
            <a:off x="838929" y="32301370"/>
            <a:ext cx="16397809" cy="3016210"/>
          </a:xfrm>
          <a:prstGeom prst="rect">
            <a:avLst/>
          </a:prstGeom>
          <a:noFill/>
        </p:spPr>
        <p:txBody>
          <a:bodyPr wrap="square">
            <a:spAutoFit/>
          </a:bodyPr>
          <a:lstStyle/>
          <a:p>
            <a:pPr eaLnBrk="1" hangingPunct="1">
              <a:defRPr/>
            </a:pPr>
            <a:r>
              <a:rPr lang="en-GB" altLang="en-US" sz="3800" b="1" dirty="0">
                <a:latin typeface="+mn-lt"/>
              </a:rPr>
              <a:t>Results</a:t>
            </a:r>
            <a:endParaRPr lang="en-GB" altLang="en-US" sz="3800" dirty="0">
              <a:latin typeface="+mn-lt"/>
            </a:endParaRPr>
          </a:p>
          <a:p>
            <a:pPr eaLnBrk="1" hangingPunct="1">
              <a:defRPr/>
            </a:pPr>
            <a:r>
              <a:rPr lang="en-GB" altLang="en-US" sz="3800" dirty="0">
                <a:latin typeface="+mn-lt"/>
              </a:rPr>
              <a:t>100% of patients surveyed felt that they were given birth choice for their elective caesarean section and 100% felt they were offered excellent choice in their birth.</a:t>
            </a:r>
          </a:p>
          <a:p>
            <a:pPr eaLnBrk="1" hangingPunct="1">
              <a:defRPr/>
            </a:pPr>
            <a:r>
              <a:rPr lang="en-GB" altLang="en-US" sz="3800" dirty="0">
                <a:latin typeface="+mn-lt"/>
              </a:rPr>
              <a:t>Now in 2023 patients continue to feedback that they have choice, feel listened to and have positive experiences when having an elective caesarean section. </a:t>
            </a:r>
          </a:p>
        </p:txBody>
      </p:sp>
      <p:sp>
        <p:nvSpPr>
          <p:cNvPr id="20" name="TextBox 19"/>
          <p:cNvSpPr txBox="1"/>
          <p:nvPr/>
        </p:nvSpPr>
        <p:spPr>
          <a:xfrm>
            <a:off x="670730" y="11580400"/>
            <a:ext cx="10940683" cy="2923877"/>
          </a:xfrm>
          <a:prstGeom prst="rect">
            <a:avLst/>
          </a:prstGeom>
          <a:noFill/>
        </p:spPr>
        <p:txBody>
          <a:bodyPr wrap="square">
            <a:spAutoFit/>
          </a:bodyPr>
          <a:lstStyle/>
          <a:p>
            <a:r>
              <a:rPr lang="en-GB" sz="4000" b="1" dirty="0">
                <a:latin typeface="+mj-lt"/>
              </a:rPr>
              <a:t>Aim: </a:t>
            </a:r>
          </a:p>
          <a:p>
            <a:r>
              <a:rPr lang="en-GB" sz="4000" dirty="0">
                <a:latin typeface="+mj-lt"/>
              </a:rPr>
              <a:t>The aim is to ensure that 100% of patients having an elective caesarean section are given the choice of what they want for their birth.</a:t>
            </a:r>
            <a:endParaRPr lang="en-GB" altLang="en-US" sz="4000" b="1" u="sng" dirty="0">
              <a:latin typeface="+mn-lt"/>
            </a:endParaRPr>
          </a:p>
          <a:p>
            <a:pPr eaLnBrk="1" hangingPunct="1">
              <a:defRPr/>
            </a:pPr>
            <a:endParaRPr lang="en-GB" altLang="en-US" sz="2400" b="1" u="sng" dirty="0">
              <a:latin typeface="+mn-lt"/>
            </a:endParaRPr>
          </a:p>
        </p:txBody>
      </p:sp>
      <p:sp>
        <p:nvSpPr>
          <p:cNvPr id="4" name="TextBox 3"/>
          <p:cNvSpPr txBox="1"/>
          <p:nvPr/>
        </p:nvSpPr>
        <p:spPr>
          <a:xfrm>
            <a:off x="-4558" y="6108605"/>
            <a:ext cx="32404050" cy="671292"/>
          </a:xfrm>
          <a:prstGeom prst="rect">
            <a:avLst/>
          </a:prstGeom>
          <a:solidFill>
            <a:schemeClr val="accent6"/>
          </a:solidFill>
          <a:ln w="50800" cap="sq">
            <a:noFill/>
          </a:ln>
        </p:spPr>
        <p:style>
          <a:lnRef idx="2">
            <a:schemeClr val="dk1"/>
          </a:lnRef>
          <a:fillRef idx="1">
            <a:schemeClr val="lt1"/>
          </a:fillRef>
          <a:effectRef idx="0">
            <a:schemeClr val="dk1"/>
          </a:effectRef>
          <a:fontRef idx="minor">
            <a:schemeClr val="dk1"/>
          </a:fontRef>
        </p:style>
        <p:txBody>
          <a:bodyPr wrap="square" lIns="900000" tIns="180000" bIns="180000">
            <a:spAutoFit/>
          </a:bodyPr>
          <a:lstStyle/>
          <a:p>
            <a:pPr algn="ctr" defTabSz="4320540" eaLnBrk="1" fontAlgn="auto" hangingPunct="1">
              <a:spcBef>
                <a:spcPts val="0"/>
              </a:spcBef>
              <a:spcAft>
                <a:spcPts val="0"/>
              </a:spcAft>
              <a:defRPr/>
            </a:pPr>
            <a:endParaRPr lang="en-GB"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8" y="41779007"/>
            <a:ext cx="32399492" cy="1426393"/>
          </a:xfrm>
          <a:prstGeom prst="rect">
            <a:avLst/>
          </a:prstGeom>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2404050" cy="612457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sp>
        <p:nvSpPr>
          <p:cNvPr id="5" name="TextBox 4"/>
          <p:cNvSpPr txBox="1"/>
          <p:nvPr/>
        </p:nvSpPr>
        <p:spPr>
          <a:xfrm>
            <a:off x="461305" y="440679"/>
            <a:ext cx="9995061" cy="1569660"/>
          </a:xfrm>
          <a:prstGeom prst="rect">
            <a:avLst/>
          </a:prstGeom>
          <a:noFill/>
        </p:spPr>
        <p:txBody>
          <a:bodyPr wrap="square" rtlCol="0">
            <a:spAutoFit/>
          </a:bodyPr>
          <a:lstStyle/>
          <a:p>
            <a:r>
              <a:rPr lang="en-GB" sz="4800" dirty="0">
                <a:solidFill>
                  <a:schemeClr val="bg1"/>
                </a:solidFill>
                <a:latin typeface="+mj-lt"/>
                <a:cs typeface="Arial" panose="020B0604020202020204" pitchFamily="34" charset="0"/>
              </a:rPr>
              <a:t>Gloucestershire Safety and Quality Improvement Academy 2023 - 2024</a:t>
            </a:r>
          </a:p>
        </p:txBody>
      </p:sp>
      <p:sp>
        <p:nvSpPr>
          <p:cNvPr id="6" name="Text Box 6"/>
          <p:cNvSpPr txBox="1">
            <a:spLocks noChangeArrowheads="1"/>
          </p:cNvSpPr>
          <p:nvPr/>
        </p:nvSpPr>
        <p:spPr bwMode="auto">
          <a:xfrm>
            <a:off x="481310" y="3077746"/>
            <a:ext cx="19950112"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300"/>
              </a:spcAft>
              <a:buClrTx/>
              <a:buSzTx/>
              <a:buFontTx/>
              <a:buNone/>
              <a:tabLst/>
            </a:pPr>
            <a:r>
              <a:rPr kumimoji="0" lang="en-GB" altLang="en-US" sz="7200" b="1" i="0" u="none" strike="noStrike" cap="none" normalizeH="0" baseline="0" dirty="0">
                <a:ln>
                  <a:noFill/>
                </a:ln>
                <a:solidFill>
                  <a:srgbClr val="FFFFFF"/>
                </a:solidFill>
                <a:effectLst/>
                <a:latin typeface="Arial" pitchFamily="34" charset="0"/>
                <a:cs typeface="Arial" pitchFamily="34" charset="0"/>
              </a:rPr>
              <a:t>#mycaesarean</a:t>
            </a:r>
          </a:p>
          <a:p>
            <a:pPr marL="0" marR="0" lvl="0" indent="0" algn="l" defTabSz="914400" rtl="0" eaLnBrk="1" fontAlgn="base" latinLnBrk="0" hangingPunct="1">
              <a:lnSpc>
                <a:spcPct val="100000"/>
              </a:lnSpc>
              <a:spcBef>
                <a:spcPct val="0"/>
              </a:spcBef>
              <a:spcAft>
                <a:spcPts val="300"/>
              </a:spcAft>
              <a:buClrTx/>
              <a:buSzTx/>
              <a:buFontTx/>
              <a:buNone/>
              <a:tabLst/>
            </a:pPr>
            <a:r>
              <a:rPr kumimoji="0" lang="en-GB" altLang="en-US" sz="4800" b="1" i="0" u="none" strike="noStrike" cap="none" normalizeH="0" baseline="0" dirty="0">
                <a:ln>
                  <a:noFill/>
                </a:ln>
                <a:solidFill>
                  <a:srgbClr val="FFFFFF"/>
                </a:solidFill>
                <a:effectLst/>
                <a:latin typeface="Arial" pitchFamily="34" charset="0"/>
                <a:cs typeface="Arial" pitchFamily="34" charset="0"/>
              </a:rPr>
              <a:t>Charlotte </a:t>
            </a:r>
            <a:r>
              <a:rPr kumimoji="0" lang="en-GB" altLang="en-US" sz="4800" b="1" i="0" u="none" strike="noStrike" cap="none" normalizeH="0" baseline="0" dirty="0" err="1">
                <a:ln>
                  <a:noFill/>
                </a:ln>
                <a:solidFill>
                  <a:srgbClr val="FFFFFF"/>
                </a:solidFill>
                <a:effectLst/>
                <a:latin typeface="Arial" pitchFamily="34" charset="0"/>
                <a:cs typeface="Arial" pitchFamily="34" charset="0"/>
              </a:rPr>
              <a:t>Harford</a:t>
            </a:r>
            <a:r>
              <a:rPr kumimoji="0" lang="en-GB" altLang="en-US" sz="4800" b="1" i="0" u="none" strike="noStrike" cap="none" normalizeH="0" baseline="0" dirty="0">
                <a:ln>
                  <a:noFill/>
                </a:ln>
                <a:solidFill>
                  <a:srgbClr val="FFFFFF"/>
                </a:solidFill>
                <a:effectLst/>
                <a:latin typeface="Arial" pitchFamily="34" charset="0"/>
                <a:cs typeface="Arial" pitchFamily="34" charset="0"/>
              </a:rPr>
              <a:t>, Georgia Smith, Maggie Arlidge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1034" name="Picture 10" descr="GHNHSFT-CMYK-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2399" y="719916"/>
            <a:ext cx="8621278" cy="11606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6"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03464" y="2439491"/>
            <a:ext cx="4302035" cy="3555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 Box 2"/>
          <p:cNvSpPr txBox="1">
            <a:spLocks noChangeArrowheads="1"/>
          </p:cNvSpPr>
          <p:nvPr/>
        </p:nvSpPr>
        <p:spPr bwMode="auto">
          <a:xfrm>
            <a:off x="13804004" y="42035003"/>
            <a:ext cx="48006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4800" b="1" i="0" u="none" strike="noStrike" cap="none" normalizeH="0" baseline="0" dirty="0">
                <a:ln>
                  <a:noFill/>
                </a:ln>
                <a:solidFill>
                  <a:srgbClr val="FFFFFF"/>
                </a:solidFill>
                <a:effectLst/>
                <a:latin typeface="Arial" pitchFamily="34" charset="0"/>
                <a:cs typeface="Arial" pitchFamily="34" charset="0"/>
              </a:rPr>
              <a:t>#</a:t>
            </a:r>
            <a:r>
              <a:rPr kumimoji="0" lang="en-GB" altLang="en-US" sz="4800" b="1" i="0" u="none" strike="noStrike" cap="none" normalizeH="0" baseline="0" dirty="0" err="1">
                <a:ln>
                  <a:noFill/>
                </a:ln>
                <a:solidFill>
                  <a:srgbClr val="FFFFFF"/>
                </a:solidFill>
                <a:effectLst/>
                <a:latin typeface="Arial" pitchFamily="34" charset="0"/>
                <a:cs typeface="Arial" pitchFamily="34" charset="0"/>
              </a:rPr>
              <a:t>TheGSQIAWay</a:t>
            </a:r>
            <a:endParaRPr kumimoji="0" lang="en-US" alt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8" name="TextBox 7">
            <a:extLst>
              <a:ext uri="{FF2B5EF4-FFF2-40B4-BE49-F238E27FC236}">
                <a16:creationId xmlns:a16="http://schemas.microsoft.com/office/drawing/2014/main" id="{F5152EA0-4A73-18F0-9B1A-36CEA1B4702A}"/>
              </a:ext>
            </a:extLst>
          </p:cNvPr>
          <p:cNvSpPr txBox="1"/>
          <p:nvPr/>
        </p:nvSpPr>
        <p:spPr>
          <a:xfrm>
            <a:off x="778831" y="7572948"/>
            <a:ext cx="8191279" cy="3170099"/>
          </a:xfrm>
          <a:prstGeom prst="rect">
            <a:avLst/>
          </a:prstGeom>
          <a:noFill/>
        </p:spPr>
        <p:txBody>
          <a:bodyPr wrap="square">
            <a:spAutoFit/>
          </a:bodyPr>
          <a:lstStyle/>
          <a:p>
            <a:r>
              <a:rPr lang="en-GB" sz="4000" b="1" dirty="0">
                <a:latin typeface="+mj-lt"/>
              </a:rPr>
              <a:t>Problem Statement:</a:t>
            </a:r>
          </a:p>
          <a:p>
            <a:r>
              <a:rPr lang="en-GB" sz="4000" dirty="0">
                <a:latin typeface="+mj-lt"/>
              </a:rPr>
              <a:t>It was identified that 80% patients who underwent elective caesarean sections were not given any choice regarding the experience of their birth </a:t>
            </a:r>
          </a:p>
        </p:txBody>
      </p:sp>
      <p:graphicFrame>
        <p:nvGraphicFramePr>
          <p:cNvPr id="9" name="Table 8">
            <a:extLst>
              <a:ext uri="{FF2B5EF4-FFF2-40B4-BE49-F238E27FC236}">
                <a16:creationId xmlns:a16="http://schemas.microsoft.com/office/drawing/2014/main" id="{28747ACA-2C32-40CF-A72E-CF87ACDC23AF}"/>
              </a:ext>
            </a:extLst>
          </p:cNvPr>
          <p:cNvGraphicFramePr>
            <a:graphicFrameLocks noGrp="1"/>
          </p:cNvGraphicFramePr>
          <p:nvPr>
            <p:extLst>
              <p:ext uri="{D42A27DB-BD31-4B8C-83A1-F6EECF244321}">
                <p14:modId xmlns:p14="http://schemas.microsoft.com/office/powerpoint/2010/main" val="1353617264"/>
              </p:ext>
            </p:extLst>
          </p:nvPr>
        </p:nvGraphicFramePr>
        <p:xfrm>
          <a:off x="628364" y="14976429"/>
          <a:ext cx="16979967" cy="15996106"/>
        </p:xfrm>
        <a:graphic>
          <a:graphicData uri="http://schemas.openxmlformats.org/drawingml/2006/table">
            <a:tbl>
              <a:tblPr firstRow="1" firstCol="1" bandRow="1">
                <a:tableStyleId>{5C22544A-7EE6-4342-B048-85BDC9FD1C3A}</a:tableStyleId>
              </a:tblPr>
              <a:tblGrid>
                <a:gridCol w="4375689">
                  <a:extLst>
                    <a:ext uri="{9D8B030D-6E8A-4147-A177-3AD203B41FA5}">
                      <a16:colId xmlns:a16="http://schemas.microsoft.com/office/drawing/2014/main" val="2600695999"/>
                    </a:ext>
                  </a:extLst>
                </a:gridCol>
                <a:gridCol w="2882982">
                  <a:extLst>
                    <a:ext uri="{9D8B030D-6E8A-4147-A177-3AD203B41FA5}">
                      <a16:colId xmlns:a16="http://schemas.microsoft.com/office/drawing/2014/main" val="3519754513"/>
                    </a:ext>
                  </a:extLst>
                </a:gridCol>
                <a:gridCol w="3150420">
                  <a:extLst>
                    <a:ext uri="{9D8B030D-6E8A-4147-A177-3AD203B41FA5}">
                      <a16:colId xmlns:a16="http://schemas.microsoft.com/office/drawing/2014/main" val="1734523307"/>
                    </a:ext>
                  </a:extLst>
                </a:gridCol>
                <a:gridCol w="6570876">
                  <a:extLst>
                    <a:ext uri="{9D8B030D-6E8A-4147-A177-3AD203B41FA5}">
                      <a16:colId xmlns:a16="http://schemas.microsoft.com/office/drawing/2014/main" val="2000325514"/>
                    </a:ext>
                  </a:extLst>
                </a:gridCol>
              </a:tblGrid>
              <a:tr h="1084539">
                <a:tc>
                  <a:txBody>
                    <a:bodyPr/>
                    <a:lstStyle/>
                    <a:p>
                      <a:pPr algn="ctr">
                        <a:lnSpc>
                          <a:spcPct val="115000"/>
                        </a:lnSpc>
                        <a:spcAft>
                          <a:spcPts val="1000"/>
                        </a:spcAft>
                      </a:pPr>
                      <a:r>
                        <a:rPr lang="en-GB" sz="3000" dirty="0">
                          <a:effectLst/>
                        </a:rPr>
                        <a:t>Aim</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GB" sz="3000" dirty="0">
                          <a:effectLst/>
                        </a:rPr>
                        <a:t>Primary Drivers</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GB" sz="3000" dirty="0">
                          <a:effectLst/>
                        </a:rPr>
                        <a:t>Secondary Drivers</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GB" sz="3000" dirty="0">
                          <a:effectLst/>
                        </a:rPr>
                        <a:t>Change Ideas</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527970"/>
                  </a:ext>
                </a:extLst>
              </a:tr>
              <a:tr h="711312">
                <a:tc rowSpan="14">
                  <a:txBody>
                    <a:bodyPr/>
                    <a:lstStyle/>
                    <a:p>
                      <a:pPr algn="ctr">
                        <a:lnSpc>
                          <a:spcPct val="115000"/>
                        </a:lnSpc>
                        <a:spcAft>
                          <a:spcPts val="1000"/>
                        </a:spcAft>
                      </a:pPr>
                      <a:r>
                        <a:rPr lang="en-GB" sz="3000" b="0" dirty="0">
                          <a:solidFill>
                            <a:schemeClr val="tx1">
                              <a:lumMod val="95000"/>
                              <a:lumOff val="5000"/>
                            </a:schemeClr>
                          </a:solidFill>
                          <a:effectLst/>
                        </a:rPr>
                        <a:t>The aim is that 100% of patients having an elective caesarean section are given a choice of what they want for their birth within 3 months of the start of the project</a:t>
                      </a:r>
                      <a:endParaRPr lang="en-GB" sz="3000" b="0" dirty="0">
                        <a:solidFill>
                          <a:schemeClr val="tx1">
                            <a:lumMod val="95000"/>
                            <a:lumOff val="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40000"/>
                        <a:lumOff val="60000"/>
                      </a:schemeClr>
                    </a:solidFill>
                  </a:tcPr>
                </a:tc>
                <a:tc rowSpan="5">
                  <a:txBody>
                    <a:bodyPr/>
                    <a:lstStyle/>
                    <a:p>
                      <a:pPr algn="l">
                        <a:lnSpc>
                          <a:spcPct val="115000"/>
                        </a:lnSpc>
                        <a:spcAft>
                          <a:spcPts val="1000"/>
                        </a:spcAft>
                      </a:pPr>
                      <a:r>
                        <a:rPr lang="en-GB" sz="3000" dirty="0">
                          <a:effectLst/>
                        </a:rPr>
                        <a:t>Environment</a:t>
                      </a:r>
                    </a:p>
                    <a:p>
                      <a:pPr algn="l">
                        <a:lnSpc>
                          <a:spcPct val="115000"/>
                        </a:lnSpc>
                        <a:spcAft>
                          <a:spcPts val="1000"/>
                        </a:spcAft>
                      </a:pPr>
                      <a:r>
                        <a:rPr lang="en-GB" sz="3000" dirty="0">
                          <a:effectLst/>
                        </a:rPr>
                        <a:t> </a:t>
                      </a:r>
                    </a:p>
                    <a:p>
                      <a:pPr algn="l">
                        <a:lnSpc>
                          <a:spcPct val="115000"/>
                        </a:lnSpc>
                        <a:spcAft>
                          <a:spcPts val="1000"/>
                        </a:spcAft>
                      </a:pPr>
                      <a:r>
                        <a:rPr lang="en-GB" sz="3000" dirty="0">
                          <a:effectLst/>
                        </a:rPr>
                        <a:t> </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rowSpan="2">
                  <a:txBody>
                    <a:bodyPr/>
                    <a:lstStyle/>
                    <a:p>
                      <a:pPr algn="l">
                        <a:lnSpc>
                          <a:spcPct val="115000"/>
                        </a:lnSpc>
                        <a:spcAft>
                          <a:spcPts val="1000"/>
                        </a:spcAft>
                      </a:pPr>
                      <a:r>
                        <a:rPr lang="en-GB" sz="3000" dirty="0">
                          <a:effectLst/>
                        </a:rPr>
                        <a:t> Lighting</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Mood Lighting</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3646760715"/>
                  </a:ext>
                </a:extLst>
              </a:tr>
              <a:tr h="676777">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lvl="0" indent="0" algn="l">
                        <a:lnSpc>
                          <a:spcPct val="115000"/>
                        </a:lnSpc>
                        <a:spcAft>
                          <a:spcPts val="1000"/>
                        </a:spcAft>
                        <a:buFont typeface="+mj-lt"/>
                        <a:buNone/>
                      </a:pPr>
                      <a:r>
                        <a:rPr lang="en-GB" sz="3000" dirty="0">
                          <a:effectLst/>
                        </a:rPr>
                        <a:t>Ambient lighting</a:t>
                      </a:r>
                    </a:p>
                  </a:txBody>
                  <a:tcPr marL="68580" marR="68580" marT="0" marB="0" anchor="ctr">
                    <a:solidFill>
                      <a:schemeClr val="accent6">
                        <a:lumMod val="20000"/>
                        <a:lumOff val="80000"/>
                      </a:schemeClr>
                    </a:solidFill>
                  </a:tcPr>
                </a:tc>
                <a:extLst>
                  <a:ext uri="{0D108BD9-81ED-4DB2-BD59-A6C34878D82A}">
                    <a16:rowId xmlns:a16="http://schemas.microsoft.com/office/drawing/2014/main" val="2645274621"/>
                  </a:ext>
                </a:extLst>
              </a:tr>
              <a:tr h="1013018">
                <a:tc vMerge="1">
                  <a:txBody>
                    <a:bodyPr/>
                    <a:lstStyle/>
                    <a:p>
                      <a:endParaRPr lang="en-GB"/>
                    </a:p>
                  </a:txBody>
                  <a:tcPr/>
                </a:tc>
                <a:tc vMerge="1">
                  <a:txBody>
                    <a:bodyPr/>
                    <a:lstStyle/>
                    <a:p>
                      <a:endParaRPr lang="en-GB"/>
                    </a:p>
                  </a:txBody>
                  <a:tcPr/>
                </a:tc>
                <a:tc rowSpan="2">
                  <a:txBody>
                    <a:bodyPr/>
                    <a:lstStyle/>
                    <a:p>
                      <a:pPr algn="l">
                        <a:lnSpc>
                          <a:spcPct val="115000"/>
                        </a:lnSpc>
                        <a:spcAft>
                          <a:spcPts val="1000"/>
                        </a:spcAft>
                      </a:pPr>
                      <a:r>
                        <a:rPr lang="en-GB" sz="3000" dirty="0">
                          <a:effectLst/>
                        </a:rPr>
                        <a:t> Music</a:t>
                      </a: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Creating Music playlist </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195699826"/>
                  </a:ext>
                </a:extLst>
              </a:tr>
              <a:tr h="73292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lvl="0" indent="0" algn="l">
                        <a:lnSpc>
                          <a:spcPct val="115000"/>
                        </a:lnSpc>
                        <a:spcAft>
                          <a:spcPts val="1000"/>
                        </a:spcAft>
                        <a:buFont typeface="+mj-lt"/>
                        <a:buNone/>
                      </a:pPr>
                      <a:r>
                        <a:rPr lang="en-GB" sz="3000" dirty="0">
                          <a:effectLst/>
                        </a:rPr>
                        <a:t>Bluetooth docking station </a:t>
                      </a:r>
                    </a:p>
                  </a:txBody>
                  <a:tcPr marL="68580" marR="68580" marT="0" marB="0" anchor="ctr">
                    <a:solidFill>
                      <a:schemeClr val="accent6">
                        <a:lumMod val="20000"/>
                        <a:lumOff val="80000"/>
                      </a:schemeClr>
                    </a:solidFill>
                  </a:tcPr>
                </a:tc>
                <a:extLst>
                  <a:ext uri="{0D108BD9-81ED-4DB2-BD59-A6C34878D82A}">
                    <a16:rowId xmlns:a16="http://schemas.microsoft.com/office/drawing/2014/main" val="1988178320"/>
                  </a:ext>
                </a:extLst>
              </a:tr>
              <a:tr h="972139">
                <a:tc vMerge="1">
                  <a:txBody>
                    <a:bodyPr/>
                    <a:lstStyle/>
                    <a:p>
                      <a:endParaRPr lang="en-GB"/>
                    </a:p>
                  </a:txBody>
                  <a:tcPr/>
                </a:tc>
                <a:tc vMerge="1">
                  <a:txBody>
                    <a:bodyPr/>
                    <a:lstStyle/>
                    <a:p>
                      <a:endParaRPr lang="en-GB"/>
                    </a:p>
                  </a:txBody>
                  <a:tcPr/>
                </a:tc>
                <a:tc>
                  <a:txBody>
                    <a:bodyPr/>
                    <a:lstStyle/>
                    <a:p>
                      <a:pPr algn="l">
                        <a:lnSpc>
                          <a:spcPct val="115000"/>
                        </a:lnSpc>
                        <a:spcAft>
                          <a:spcPts val="1000"/>
                        </a:spcAft>
                      </a:pPr>
                      <a:r>
                        <a:rPr lang="en-GB" sz="3000" dirty="0">
                          <a:effectLst/>
                        </a:rPr>
                        <a:t> Safe space</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Quiet and calmness in theatre</a:t>
                      </a:r>
                    </a:p>
                  </a:txBody>
                  <a:tcPr marL="68580" marR="68580" marT="0" marB="0" anchor="ctr">
                    <a:solidFill>
                      <a:schemeClr val="accent6">
                        <a:lumMod val="20000"/>
                        <a:lumOff val="80000"/>
                      </a:schemeClr>
                    </a:solidFill>
                  </a:tcPr>
                </a:tc>
                <a:extLst>
                  <a:ext uri="{0D108BD9-81ED-4DB2-BD59-A6C34878D82A}">
                    <a16:rowId xmlns:a16="http://schemas.microsoft.com/office/drawing/2014/main" val="4050013489"/>
                  </a:ext>
                </a:extLst>
              </a:tr>
              <a:tr h="1091715">
                <a:tc vMerge="1">
                  <a:txBody>
                    <a:bodyPr/>
                    <a:lstStyle/>
                    <a:p>
                      <a:endParaRPr lang="en-GB"/>
                    </a:p>
                  </a:txBody>
                  <a:tcPr/>
                </a:tc>
                <a:tc rowSpan="3">
                  <a:txBody>
                    <a:bodyPr/>
                    <a:lstStyle/>
                    <a:p>
                      <a:pPr algn="l">
                        <a:lnSpc>
                          <a:spcPct val="115000"/>
                        </a:lnSpc>
                        <a:spcAft>
                          <a:spcPts val="1000"/>
                        </a:spcAft>
                      </a:pPr>
                      <a:r>
                        <a:rPr lang="en-GB" sz="3000" dirty="0">
                          <a:effectLst/>
                        </a:rPr>
                        <a:t> Communication</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tc rowSpan="2">
                  <a:txBody>
                    <a:bodyPr/>
                    <a:lstStyle/>
                    <a:p>
                      <a:pPr algn="l">
                        <a:lnSpc>
                          <a:spcPct val="115000"/>
                        </a:lnSpc>
                        <a:spcAft>
                          <a:spcPts val="1000"/>
                        </a:spcAft>
                      </a:pPr>
                      <a:r>
                        <a:rPr lang="en-GB" sz="3000" dirty="0">
                          <a:effectLst/>
                        </a:rPr>
                        <a:t> </a:t>
                      </a:r>
                    </a:p>
                    <a:p>
                      <a:pPr algn="l">
                        <a:lnSpc>
                          <a:spcPct val="115000"/>
                        </a:lnSpc>
                        <a:spcAft>
                          <a:spcPts val="1000"/>
                        </a:spcAft>
                      </a:pPr>
                      <a:r>
                        <a:rPr lang="en-GB" sz="3000" dirty="0">
                          <a:effectLst/>
                        </a:rPr>
                        <a:t>Staff</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marL="0" lvl="0" indent="0" algn="l">
                        <a:lnSpc>
                          <a:spcPct val="115000"/>
                        </a:lnSpc>
                        <a:spcAft>
                          <a:spcPts val="1000"/>
                        </a:spcAft>
                        <a:buFont typeface="+mj-lt"/>
                        <a:buNone/>
                      </a:pPr>
                      <a:r>
                        <a:rPr lang="en-GB" sz="3000" dirty="0">
                          <a:effectLst/>
                        </a:rPr>
                        <a:t>Understanding why the change is needed</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3698978040"/>
                  </a:ext>
                </a:extLst>
              </a:tr>
              <a:tr h="956542">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lvl="0" indent="0" algn="l">
                        <a:lnSpc>
                          <a:spcPct val="115000"/>
                        </a:lnSpc>
                        <a:spcAft>
                          <a:spcPts val="1000"/>
                        </a:spcAft>
                        <a:buFont typeface="+mj-lt"/>
                        <a:buNone/>
                      </a:pPr>
                      <a:r>
                        <a:rPr lang="en-GB" sz="3000" dirty="0">
                          <a:effectLst/>
                        </a:rPr>
                        <a:t>Limit ‘conversations’ in theatre</a:t>
                      </a:r>
                    </a:p>
                  </a:txBody>
                  <a:tcPr marL="68580" marR="68580" marT="0" marB="0" anchor="ctr">
                    <a:solidFill>
                      <a:schemeClr val="accent4">
                        <a:lumMod val="20000"/>
                        <a:lumOff val="80000"/>
                      </a:schemeClr>
                    </a:solidFill>
                  </a:tcPr>
                </a:tc>
                <a:extLst>
                  <a:ext uri="{0D108BD9-81ED-4DB2-BD59-A6C34878D82A}">
                    <a16:rowId xmlns:a16="http://schemas.microsoft.com/office/drawing/2014/main" val="2076180211"/>
                  </a:ext>
                </a:extLst>
              </a:tr>
              <a:tr h="1015103">
                <a:tc vMerge="1">
                  <a:txBody>
                    <a:bodyPr/>
                    <a:lstStyle/>
                    <a:p>
                      <a:endParaRPr lang="en-GB"/>
                    </a:p>
                  </a:txBody>
                  <a:tcPr/>
                </a:tc>
                <a:tc vMerge="1">
                  <a:txBody>
                    <a:bodyPr/>
                    <a:lstStyle/>
                    <a:p>
                      <a:endParaRPr lang="en-GB"/>
                    </a:p>
                  </a:txBody>
                  <a:tcPr/>
                </a:tc>
                <a:tc>
                  <a:txBody>
                    <a:bodyPr/>
                    <a:lstStyle/>
                    <a:p>
                      <a:pPr algn="l">
                        <a:lnSpc>
                          <a:spcPct val="115000"/>
                        </a:lnSpc>
                        <a:spcAft>
                          <a:spcPts val="1000"/>
                        </a:spcAft>
                      </a:pPr>
                      <a:r>
                        <a:rPr lang="en-GB" sz="3000" dirty="0">
                          <a:effectLst/>
                        </a:rPr>
                        <a:t> </a:t>
                      </a:r>
                    </a:p>
                    <a:p>
                      <a:pPr algn="l">
                        <a:lnSpc>
                          <a:spcPct val="115000"/>
                        </a:lnSpc>
                        <a:spcAft>
                          <a:spcPts val="1000"/>
                        </a:spcAft>
                      </a:pPr>
                      <a:r>
                        <a:rPr lang="en-GB" sz="3000" dirty="0">
                          <a:effectLst/>
                        </a:rPr>
                        <a:t>Patients</a:t>
                      </a:r>
                    </a:p>
                    <a:p>
                      <a:pPr algn="l">
                        <a:lnSpc>
                          <a:spcPct val="115000"/>
                        </a:lnSpc>
                        <a:spcAft>
                          <a:spcPts val="1000"/>
                        </a:spcAft>
                      </a:pPr>
                      <a:r>
                        <a:rPr lang="en-GB" sz="3000" dirty="0">
                          <a:effectLst/>
                        </a:rPr>
                        <a:t> </a:t>
                      </a:r>
                      <a:endParaRPr lang="en-GB" sz="3000" dirty="0">
                        <a:effectLst/>
                        <a:latin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marL="0" lvl="0" indent="0" algn="l">
                        <a:lnSpc>
                          <a:spcPct val="115000"/>
                        </a:lnSpc>
                        <a:spcAft>
                          <a:spcPts val="1000"/>
                        </a:spcAft>
                        <a:buFont typeface="+mj-lt"/>
                        <a:buNone/>
                      </a:pPr>
                      <a:r>
                        <a:rPr lang="en-GB" sz="3000" dirty="0">
                          <a:effectLst/>
                        </a:rPr>
                        <a:t>Communicate the patient’s choice during the morning WHO.</a:t>
                      </a:r>
                    </a:p>
                  </a:txBody>
                  <a:tcPr marL="68580" marR="68580" marT="0" marB="0" anchor="ctr">
                    <a:solidFill>
                      <a:schemeClr val="accent4">
                        <a:lumMod val="20000"/>
                        <a:lumOff val="80000"/>
                      </a:schemeClr>
                    </a:solidFill>
                  </a:tcPr>
                </a:tc>
                <a:extLst>
                  <a:ext uri="{0D108BD9-81ED-4DB2-BD59-A6C34878D82A}">
                    <a16:rowId xmlns:a16="http://schemas.microsoft.com/office/drawing/2014/main" val="3716919308"/>
                  </a:ext>
                </a:extLst>
              </a:tr>
              <a:tr h="1017480">
                <a:tc vMerge="1">
                  <a:txBody>
                    <a:bodyPr/>
                    <a:lstStyle/>
                    <a:p>
                      <a:endParaRPr lang="en-GB"/>
                    </a:p>
                  </a:txBody>
                  <a:tcPr/>
                </a:tc>
                <a:tc rowSpan="3">
                  <a:txBody>
                    <a:bodyPr/>
                    <a:lstStyle/>
                    <a:p>
                      <a:pPr algn="l">
                        <a:lnSpc>
                          <a:spcPct val="115000"/>
                        </a:lnSpc>
                        <a:spcAft>
                          <a:spcPts val="1000"/>
                        </a:spcAft>
                      </a:pPr>
                      <a:r>
                        <a:rPr lang="en-GB" sz="3000" dirty="0">
                          <a:effectLst/>
                        </a:rPr>
                        <a:t>Patient Experience</a:t>
                      </a:r>
                    </a:p>
                    <a:p>
                      <a:pPr algn="l">
                        <a:lnSpc>
                          <a:spcPct val="115000"/>
                        </a:lnSpc>
                        <a:spcAft>
                          <a:spcPts val="1000"/>
                        </a:spcAft>
                      </a:pPr>
                      <a:r>
                        <a:rPr lang="en-GB" sz="3000" dirty="0">
                          <a:effectLst/>
                        </a:rPr>
                        <a:t> </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l">
                        <a:lnSpc>
                          <a:spcPct val="115000"/>
                        </a:lnSpc>
                        <a:spcAft>
                          <a:spcPts val="1000"/>
                        </a:spcAft>
                      </a:pPr>
                      <a:r>
                        <a:rPr lang="en-GB" sz="3000" dirty="0">
                          <a:effectLst/>
                        </a:rPr>
                        <a:t> Choice</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Understanding of choices available</a:t>
                      </a:r>
                    </a:p>
                  </a:txBody>
                  <a:tcPr marL="68580" marR="68580" marT="0" marB="0" anchor="ctr">
                    <a:solidFill>
                      <a:schemeClr val="accent6">
                        <a:lumMod val="20000"/>
                        <a:lumOff val="80000"/>
                      </a:schemeClr>
                    </a:solidFill>
                  </a:tcPr>
                </a:tc>
                <a:extLst>
                  <a:ext uri="{0D108BD9-81ED-4DB2-BD59-A6C34878D82A}">
                    <a16:rowId xmlns:a16="http://schemas.microsoft.com/office/drawing/2014/main" val="3037332538"/>
                  </a:ext>
                </a:extLst>
              </a:tr>
              <a:tr h="1068287">
                <a:tc vMerge="1">
                  <a:txBody>
                    <a:bodyPr/>
                    <a:lstStyle/>
                    <a:p>
                      <a:endParaRPr lang="en-GB"/>
                    </a:p>
                  </a:txBody>
                  <a:tcPr/>
                </a:tc>
                <a:tc vMerge="1">
                  <a:txBody>
                    <a:bodyPr/>
                    <a:lstStyle/>
                    <a:p>
                      <a:endParaRPr lang="en-GB"/>
                    </a:p>
                  </a:txBody>
                  <a:tcPr/>
                </a:tc>
                <a:tc>
                  <a:txBody>
                    <a:bodyPr/>
                    <a:lstStyle/>
                    <a:p>
                      <a:pPr algn="l">
                        <a:lnSpc>
                          <a:spcPct val="115000"/>
                        </a:lnSpc>
                        <a:spcAft>
                          <a:spcPts val="1000"/>
                        </a:spcAft>
                      </a:pPr>
                      <a:r>
                        <a:rPr lang="en-GB" sz="3000" dirty="0">
                          <a:effectLst/>
                        </a:rPr>
                        <a:t> Documentation</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Create pre-op birth plan checklist</a:t>
                      </a:r>
                    </a:p>
                  </a:txBody>
                  <a:tcPr marL="68580" marR="68580" marT="0" marB="0" anchor="ctr">
                    <a:solidFill>
                      <a:schemeClr val="accent6">
                        <a:lumMod val="20000"/>
                        <a:lumOff val="80000"/>
                      </a:schemeClr>
                    </a:solidFill>
                  </a:tcPr>
                </a:tc>
                <a:extLst>
                  <a:ext uri="{0D108BD9-81ED-4DB2-BD59-A6C34878D82A}">
                    <a16:rowId xmlns:a16="http://schemas.microsoft.com/office/drawing/2014/main" val="391066882"/>
                  </a:ext>
                </a:extLst>
              </a:tr>
              <a:tr h="1350180">
                <a:tc vMerge="1">
                  <a:txBody>
                    <a:bodyPr/>
                    <a:lstStyle/>
                    <a:p>
                      <a:endParaRPr lang="en-GB"/>
                    </a:p>
                  </a:txBody>
                  <a:tcPr/>
                </a:tc>
                <a:tc vMerge="1">
                  <a:txBody>
                    <a:bodyPr/>
                    <a:lstStyle/>
                    <a:p>
                      <a:endParaRPr lang="en-GB"/>
                    </a:p>
                  </a:txBody>
                  <a:tcPr/>
                </a:tc>
                <a:tc>
                  <a:txBody>
                    <a:bodyPr/>
                    <a:lstStyle/>
                    <a:p>
                      <a:pPr algn="l">
                        <a:lnSpc>
                          <a:spcPct val="115000"/>
                        </a:lnSpc>
                        <a:spcAft>
                          <a:spcPts val="1000"/>
                        </a:spcAft>
                      </a:pPr>
                      <a:r>
                        <a:rPr lang="en-GB" sz="3000" dirty="0">
                          <a:effectLst/>
                        </a:rPr>
                        <a:t> Risk</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lvl="0" indent="0" algn="l">
                        <a:lnSpc>
                          <a:spcPct val="115000"/>
                        </a:lnSpc>
                        <a:spcAft>
                          <a:spcPts val="1000"/>
                        </a:spcAft>
                        <a:buFont typeface="+mj-lt"/>
                        <a:buNone/>
                      </a:pPr>
                      <a:r>
                        <a:rPr lang="en-GB" sz="3000" dirty="0">
                          <a:effectLst/>
                        </a:rPr>
                        <a:t>Discussion with patient’s consultant re: risks/benefits</a:t>
                      </a:r>
                    </a:p>
                  </a:txBody>
                  <a:tcPr marL="68580" marR="68580" marT="0" marB="0" anchor="ctr">
                    <a:solidFill>
                      <a:schemeClr val="accent6">
                        <a:lumMod val="20000"/>
                        <a:lumOff val="80000"/>
                      </a:schemeClr>
                    </a:solidFill>
                  </a:tcPr>
                </a:tc>
                <a:extLst>
                  <a:ext uri="{0D108BD9-81ED-4DB2-BD59-A6C34878D82A}">
                    <a16:rowId xmlns:a16="http://schemas.microsoft.com/office/drawing/2014/main" val="3995676127"/>
                  </a:ext>
                </a:extLst>
              </a:tr>
              <a:tr h="1227355">
                <a:tc vMerge="1">
                  <a:txBody>
                    <a:bodyPr/>
                    <a:lstStyle/>
                    <a:p>
                      <a:endParaRPr lang="en-GB"/>
                    </a:p>
                  </a:txBody>
                  <a:tcPr/>
                </a:tc>
                <a:tc rowSpan="3">
                  <a:txBody>
                    <a:bodyPr/>
                    <a:lstStyle/>
                    <a:p>
                      <a:pPr algn="l">
                        <a:lnSpc>
                          <a:spcPct val="115000"/>
                        </a:lnSpc>
                        <a:spcAft>
                          <a:spcPts val="1000"/>
                        </a:spcAft>
                      </a:pPr>
                      <a:r>
                        <a:rPr lang="en-GB" sz="3000" dirty="0">
                          <a:effectLst/>
                        </a:rPr>
                        <a:t>Knowledge and Understanding</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tc rowSpan="2">
                  <a:txBody>
                    <a:bodyPr/>
                    <a:lstStyle/>
                    <a:p>
                      <a:pPr algn="l">
                        <a:lnSpc>
                          <a:spcPct val="115000"/>
                        </a:lnSpc>
                        <a:spcAft>
                          <a:spcPts val="1000"/>
                        </a:spcAft>
                      </a:pPr>
                      <a:r>
                        <a:rPr lang="en-GB" sz="3000" dirty="0">
                          <a:effectLst/>
                        </a:rPr>
                        <a:t>Training</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marL="0" lvl="0" indent="0" algn="l">
                        <a:lnSpc>
                          <a:spcPct val="115000"/>
                        </a:lnSpc>
                        <a:spcAft>
                          <a:spcPts val="1000"/>
                        </a:spcAft>
                        <a:buFont typeface="+mj-lt"/>
                        <a:buNone/>
                      </a:pPr>
                      <a:r>
                        <a:rPr lang="en-GB" sz="3000" dirty="0">
                          <a:effectLst/>
                        </a:rPr>
                        <a:t>Creating action card for elective caesarean sections</a:t>
                      </a:r>
                      <a:endParaRPr lang="en-GB" sz="3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4">
                        <a:lumMod val="20000"/>
                        <a:lumOff val="80000"/>
                      </a:schemeClr>
                    </a:solidFill>
                  </a:tcPr>
                </a:tc>
                <a:extLst>
                  <a:ext uri="{0D108BD9-81ED-4DB2-BD59-A6C34878D82A}">
                    <a16:rowId xmlns:a16="http://schemas.microsoft.com/office/drawing/2014/main" val="153796002"/>
                  </a:ext>
                </a:extLst>
              </a:tr>
              <a:tr h="1272659">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lvl="0" indent="0" algn="l">
                        <a:lnSpc>
                          <a:spcPct val="115000"/>
                        </a:lnSpc>
                        <a:spcAft>
                          <a:spcPts val="1000"/>
                        </a:spcAft>
                        <a:buFont typeface="+mj-lt"/>
                        <a:buNone/>
                      </a:pPr>
                      <a:r>
                        <a:rPr lang="en-GB" sz="3000" dirty="0">
                          <a:effectLst/>
                        </a:rPr>
                        <a:t>Staff training sessions for ‘natural’ caesarean sections</a:t>
                      </a:r>
                    </a:p>
                  </a:txBody>
                  <a:tcPr marL="68580" marR="68580" marT="0" marB="0" anchor="ctr">
                    <a:solidFill>
                      <a:schemeClr val="accent4">
                        <a:lumMod val="20000"/>
                        <a:lumOff val="80000"/>
                      </a:schemeClr>
                    </a:solidFill>
                  </a:tcPr>
                </a:tc>
                <a:extLst>
                  <a:ext uri="{0D108BD9-81ED-4DB2-BD59-A6C34878D82A}">
                    <a16:rowId xmlns:a16="http://schemas.microsoft.com/office/drawing/2014/main" val="1744733961"/>
                  </a:ext>
                </a:extLst>
              </a:tr>
              <a:tr h="1016673">
                <a:tc vMerge="1">
                  <a:txBody>
                    <a:bodyPr/>
                    <a:lstStyle/>
                    <a:p>
                      <a:endParaRPr lang="en-GB"/>
                    </a:p>
                  </a:txBody>
                  <a:tcPr/>
                </a:tc>
                <a:tc vMerge="1">
                  <a:txBody>
                    <a:bodyPr/>
                    <a:lstStyle/>
                    <a:p>
                      <a:endParaRPr lang="en-GB"/>
                    </a:p>
                  </a:txBody>
                  <a:tcPr/>
                </a:tc>
                <a:tc>
                  <a:txBody>
                    <a:bodyPr/>
                    <a:lstStyle/>
                    <a:p>
                      <a:pPr algn="l">
                        <a:lnSpc>
                          <a:spcPct val="115000"/>
                        </a:lnSpc>
                        <a:spcAft>
                          <a:spcPts val="1000"/>
                        </a:spcAft>
                      </a:pPr>
                      <a:r>
                        <a:rPr lang="en-GB" sz="3000" dirty="0">
                          <a:effectLst/>
                        </a:rPr>
                        <a:t> Patients</a:t>
                      </a:r>
                    </a:p>
                  </a:txBody>
                  <a:tcPr marL="68580" marR="68580" marT="0" marB="0" anchor="ctr">
                    <a:solidFill>
                      <a:schemeClr val="accent4">
                        <a:lumMod val="20000"/>
                        <a:lumOff val="80000"/>
                      </a:schemeClr>
                    </a:solidFill>
                  </a:tcPr>
                </a:tc>
                <a:tc>
                  <a:txBody>
                    <a:bodyPr/>
                    <a:lstStyle/>
                    <a:p>
                      <a:pPr marL="0" lvl="0" indent="0" algn="l">
                        <a:lnSpc>
                          <a:spcPct val="115000"/>
                        </a:lnSpc>
                        <a:spcAft>
                          <a:spcPts val="1000"/>
                        </a:spcAft>
                        <a:buFont typeface="+mj-lt"/>
                        <a:buNone/>
                      </a:pPr>
                      <a:r>
                        <a:rPr lang="en-GB" sz="3000" dirty="0">
                          <a:effectLst/>
                        </a:rPr>
                        <a:t>Ensure patients are given accurate information</a:t>
                      </a:r>
                    </a:p>
                  </a:txBody>
                  <a:tcPr marL="68580" marR="68580" marT="0" marB="0" anchor="ctr">
                    <a:solidFill>
                      <a:schemeClr val="accent4">
                        <a:lumMod val="20000"/>
                        <a:lumOff val="80000"/>
                      </a:schemeClr>
                    </a:solidFill>
                  </a:tcPr>
                </a:tc>
                <a:extLst>
                  <a:ext uri="{0D108BD9-81ED-4DB2-BD59-A6C34878D82A}">
                    <a16:rowId xmlns:a16="http://schemas.microsoft.com/office/drawing/2014/main" val="2277512139"/>
                  </a:ext>
                </a:extLst>
              </a:tr>
            </a:tbl>
          </a:graphicData>
        </a:graphic>
      </p:graphicFrame>
      <p:pic>
        <p:nvPicPr>
          <p:cNvPr id="10" name="Content Placeholder 4">
            <a:extLst>
              <a:ext uri="{FF2B5EF4-FFF2-40B4-BE49-F238E27FC236}">
                <a16:creationId xmlns:a16="http://schemas.microsoft.com/office/drawing/2014/main" id="{B58311DC-43A5-D3CD-F7AD-B540CC4936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38308" y="7394387"/>
            <a:ext cx="3618892" cy="3618892"/>
          </a:xfrm>
          <a:prstGeom prst="rect">
            <a:avLst/>
          </a:prstGeom>
        </p:spPr>
      </p:pic>
      <p:graphicFrame>
        <p:nvGraphicFramePr>
          <p:cNvPr id="11" name="Chart 10">
            <a:extLst>
              <a:ext uri="{FF2B5EF4-FFF2-40B4-BE49-F238E27FC236}">
                <a16:creationId xmlns:a16="http://schemas.microsoft.com/office/drawing/2014/main" id="{36FE1141-F94B-50F9-9D82-9F3C6FA4F08D}"/>
              </a:ext>
            </a:extLst>
          </p:cNvPr>
          <p:cNvGraphicFramePr>
            <a:graphicFrameLocks/>
          </p:cNvGraphicFramePr>
          <p:nvPr>
            <p:extLst>
              <p:ext uri="{D42A27DB-BD31-4B8C-83A1-F6EECF244321}">
                <p14:modId xmlns:p14="http://schemas.microsoft.com/office/powerpoint/2010/main" val="407666390"/>
              </p:ext>
            </p:extLst>
          </p:nvPr>
        </p:nvGraphicFramePr>
        <p:xfrm>
          <a:off x="25180490" y="30930256"/>
          <a:ext cx="6405114" cy="473967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3" name="Chart 12">
            <a:extLst>
              <a:ext uri="{FF2B5EF4-FFF2-40B4-BE49-F238E27FC236}">
                <a16:creationId xmlns:a16="http://schemas.microsoft.com/office/drawing/2014/main" id="{41681009-A2FA-1995-7A90-44E8485483B5}"/>
              </a:ext>
            </a:extLst>
          </p:cNvPr>
          <p:cNvGraphicFramePr>
            <a:graphicFrameLocks/>
          </p:cNvGraphicFramePr>
          <p:nvPr>
            <p:extLst>
              <p:ext uri="{D42A27DB-BD31-4B8C-83A1-F6EECF244321}">
                <p14:modId xmlns:p14="http://schemas.microsoft.com/office/powerpoint/2010/main" val="3951952922"/>
              </p:ext>
            </p:extLst>
          </p:nvPr>
        </p:nvGraphicFramePr>
        <p:xfrm>
          <a:off x="18188195" y="30936199"/>
          <a:ext cx="6405114" cy="4650839"/>
        </p:xfrm>
        <a:graphic>
          <a:graphicData uri="http://schemas.openxmlformats.org/drawingml/2006/chart">
            <c:chart xmlns:c="http://schemas.openxmlformats.org/drawingml/2006/chart" xmlns:r="http://schemas.openxmlformats.org/officeDocument/2006/relationships" r:id="rId9"/>
          </a:graphicData>
        </a:graphic>
      </p:graphicFrame>
      <p:pic>
        <p:nvPicPr>
          <p:cNvPr id="14" name="Picture 13">
            <a:extLst>
              <a:ext uri="{FF2B5EF4-FFF2-40B4-BE49-F238E27FC236}">
                <a16:creationId xmlns:a16="http://schemas.microsoft.com/office/drawing/2014/main" id="{2FE8B7BD-303E-1EEC-18DA-E58632908A7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292354" y="14976429"/>
            <a:ext cx="5617470" cy="5617470"/>
          </a:xfrm>
          <a:prstGeom prst="rect">
            <a:avLst/>
          </a:prstGeom>
        </p:spPr>
      </p:pic>
      <p:pic>
        <p:nvPicPr>
          <p:cNvPr id="16" name="Picture 15">
            <a:extLst>
              <a:ext uri="{FF2B5EF4-FFF2-40B4-BE49-F238E27FC236}">
                <a16:creationId xmlns:a16="http://schemas.microsoft.com/office/drawing/2014/main" id="{D6CAC85C-87BE-2E8C-8B68-A8DFC3A1622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6193357" y="14989736"/>
            <a:ext cx="4217322" cy="5617470"/>
          </a:xfrm>
          <a:prstGeom prst="rect">
            <a:avLst/>
          </a:prstGeom>
        </p:spPr>
      </p:pic>
      <p:grpSp>
        <p:nvGrpSpPr>
          <p:cNvPr id="18" name="Group 17">
            <a:extLst>
              <a:ext uri="{FF2B5EF4-FFF2-40B4-BE49-F238E27FC236}">
                <a16:creationId xmlns:a16="http://schemas.microsoft.com/office/drawing/2014/main" id="{FC89DEE0-8748-CA67-217B-DD86846161EC}"/>
              </a:ext>
            </a:extLst>
          </p:cNvPr>
          <p:cNvGrpSpPr/>
          <p:nvPr/>
        </p:nvGrpSpPr>
        <p:grpSpPr>
          <a:xfrm>
            <a:off x="18268956" y="21350428"/>
            <a:ext cx="13360497" cy="8396751"/>
            <a:chOff x="9635421" y="5061139"/>
            <a:chExt cx="10938864" cy="7144342"/>
          </a:xfrm>
        </p:grpSpPr>
        <p:pic>
          <p:nvPicPr>
            <p:cNvPr id="19" name="Picture 4" descr="PDSA Cycle - The W. Edwards Deming Institute">
              <a:extLst>
                <a:ext uri="{FF2B5EF4-FFF2-40B4-BE49-F238E27FC236}">
                  <a16:creationId xmlns:a16="http://schemas.microsoft.com/office/drawing/2014/main" id="{EAB3BFBC-9AE1-0116-7DCB-CF9DE4C9BBB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635421" y="6183481"/>
              <a:ext cx="4887792" cy="4887792"/>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Arrow Connector 21">
              <a:extLst>
                <a:ext uri="{FF2B5EF4-FFF2-40B4-BE49-F238E27FC236}">
                  <a16:creationId xmlns:a16="http://schemas.microsoft.com/office/drawing/2014/main" id="{49A99839-4E68-1B52-5493-B980924D1897}"/>
                </a:ext>
              </a:extLst>
            </p:cNvPr>
            <p:cNvCxnSpPr/>
            <p:nvPr/>
          </p:nvCxnSpPr>
          <p:spPr>
            <a:xfrm flipV="1">
              <a:off x="13672424" y="6072458"/>
              <a:ext cx="1899570" cy="869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6A1ABB0-D6E7-FC30-20FC-72007F336498}"/>
                </a:ext>
              </a:extLst>
            </p:cNvPr>
            <p:cNvCxnSpPr>
              <a:cxnSpLocks/>
            </p:cNvCxnSpPr>
            <p:nvPr/>
          </p:nvCxnSpPr>
          <p:spPr>
            <a:xfrm>
              <a:off x="14045493" y="7712363"/>
              <a:ext cx="12684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857A8A9-738F-D973-3237-51162AD11C78}"/>
                </a:ext>
              </a:extLst>
            </p:cNvPr>
            <p:cNvCxnSpPr>
              <a:cxnSpLocks/>
            </p:cNvCxnSpPr>
            <p:nvPr/>
          </p:nvCxnSpPr>
          <p:spPr>
            <a:xfrm>
              <a:off x="13672424" y="10302213"/>
              <a:ext cx="1621793" cy="769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DC16B11C-B3CA-3495-3285-573750E5FBE7}"/>
                </a:ext>
              </a:extLst>
            </p:cNvPr>
            <p:cNvSpPr/>
            <p:nvPr/>
          </p:nvSpPr>
          <p:spPr>
            <a:xfrm>
              <a:off x="15677368" y="5394647"/>
              <a:ext cx="4861172" cy="1620862"/>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dirty="0">
                  <a:solidFill>
                    <a:srgbClr xmlns:mc="http://schemas.openxmlformats.org/markup-compatibility/2006" xmlns:a14="http://schemas.microsoft.com/office/drawing/2010/main" val="000000" mc:Ignorable="a14" a14:legacySpreadsheetColorIndex="8"/>
                  </a:solidFill>
                </a:rPr>
                <a:t>Baseline audit of patient experience completed</a:t>
              </a:r>
            </a:p>
            <a:p>
              <a:pPr algn="ctr"/>
              <a:r>
                <a:rPr lang="en-GB" sz="3000" dirty="0">
                  <a:solidFill>
                    <a:srgbClr xmlns:mc="http://schemas.openxmlformats.org/markup-compatibility/2006" xmlns:a14="http://schemas.microsoft.com/office/drawing/2010/main" val="000000" mc:Ignorable="a14" a14:legacySpreadsheetColorIndex="8"/>
                  </a:solidFill>
                </a:rPr>
                <a:t>Identified need for patients to be given more choice</a:t>
              </a:r>
            </a:p>
          </p:txBody>
        </p:sp>
        <p:sp>
          <p:nvSpPr>
            <p:cNvPr id="26" name="Rectangle 25">
              <a:extLst>
                <a:ext uri="{FF2B5EF4-FFF2-40B4-BE49-F238E27FC236}">
                  <a16:creationId xmlns:a16="http://schemas.microsoft.com/office/drawing/2014/main" id="{DB07032B-AA14-EB9A-D0F0-3567FBEBCAD7}"/>
                </a:ext>
              </a:extLst>
            </p:cNvPr>
            <p:cNvSpPr/>
            <p:nvPr/>
          </p:nvSpPr>
          <p:spPr>
            <a:xfrm>
              <a:off x="15686493" y="7156794"/>
              <a:ext cx="4887792" cy="1424985"/>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dirty="0">
                  <a:solidFill>
                    <a:srgbClr xmlns:mc="http://schemas.openxmlformats.org/markup-compatibility/2006" xmlns:a14="http://schemas.microsoft.com/office/drawing/2010/main" val="000000" mc:Ignorable="a14" a14:legacySpreadsheetColorIndex="8"/>
                  </a:solidFill>
                </a:rPr>
                <a:t>Implemented #mycaesarean</a:t>
              </a:r>
            </a:p>
          </p:txBody>
        </p:sp>
        <p:sp>
          <p:nvSpPr>
            <p:cNvPr id="27" name="Rectangle 26">
              <a:extLst>
                <a:ext uri="{FF2B5EF4-FFF2-40B4-BE49-F238E27FC236}">
                  <a16:creationId xmlns:a16="http://schemas.microsoft.com/office/drawing/2014/main" id="{4F333869-0A90-93F1-58D1-AAF1142DB6CB}"/>
                </a:ext>
              </a:extLst>
            </p:cNvPr>
            <p:cNvSpPr/>
            <p:nvPr/>
          </p:nvSpPr>
          <p:spPr>
            <a:xfrm>
              <a:off x="15686492" y="8828465"/>
              <a:ext cx="4887791" cy="1424989"/>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dirty="0">
                  <a:solidFill>
                    <a:srgbClr xmlns:mc="http://schemas.openxmlformats.org/markup-compatibility/2006" xmlns:a14="http://schemas.microsoft.com/office/drawing/2010/main" val="000000" mc:Ignorable="a14" a14:legacySpreadsheetColorIndex="8"/>
                  </a:solidFill>
                </a:rPr>
                <a:t>100% of patients felt they were offered choice in their birth</a:t>
              </a:r>
            </a:p>
          </p:txBody>
        </p:sp>
        <p:sp>
          <p:nvSpPr>
            <p:cNvPr id="29" name="Rectangle 28">
              <a:extLst>
                <a:ext uri="{FF2B5EF4-FFF2-40B4-BE49-F238E27FC236}">
                  <a16:creationId xmlns:a16="http://schemas.microsoft.com/office/drawing/2014/main" id="{D0D961CD-C7E6-30B3-8FAA-481A231A8E44}"/>
                </a:ext>
              </a:extLst>
            </p:cNvPr>
            <p:cNvSpPr/>
            <p:nvPr/>
          </p:nvSpPr>
          <p:spPr>
            <a:xfrm>
              <a:off x="15686491" y="10533631"/>
              <a:ext cx="4871623" cy="167185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dirty="0">
                  <a:solidFill>
                    <a:srgbClr xmlns:mc="http://schemas.openxmlformats.org/markup-compatibility/2006" xmlns:a14="http://schemas.microsoft.com/office/drawing/2010/main" val="000000" mc:Ignorable="a14" a14:legacySpreadsheetColorIndex="8"/>
                  </a:solidFill>
                </a:rPr>
                <a:t>#mycaesarean is implemented within the unit as standard practice for all elective caesarean sections.  </a:t>
              </a:r>
            </a:p>
          </p:txBody>
        </p:sp>
        <p:cxnSp>
          <p:nvCxnSpPr>
            <p:cNvPr id="30" name="Straight Arrow Connector 29">
              <a:extLst>
                <a:ext uri="{FF2B5EF4-FFF2-40B4-BE49-F238E27FC236}">
                  <a16:creationId xmlns:a16="http://schemas.microsoft.com/office/drawing/2014/main" id="{367F76B3-6395-DBA7-6D9E-6A6E08E1DCB9}"/>
                </a:ext>
              </a:extLst>
            </p:cNvPr>
            <p:cNvCxnSpPr>
              <a:cxnSpLocks/>
            </p:cNvCxnSpPr>
            <p:nvPr/>
          </p:nvCxnSpPr>
          <p:spPr>
            <a:xfrm>
              <a:off x="14025763" y="9379880"/>
              <a:ext cx="12684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3743CC0A-B77D-1040-1A04-E7BE7A30EC35}"/>
                </a:ext>
              </a:extLst>
            </p:cNvPr>
            <p:cNvSpPr/>
            <p:nvPr/>
          </p:nvSpPr>
          <p:spPr>
            <a:xfrm>
              <a:off x="10475544" y="5061139"/>
              <a:ext cx="3276676" cy="79895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xmlns:mc="http://schemas.openxmlformats.org/markup-compatibility/2006" xmlns:a14="http://schemas.microsoft.com/office/drawing/2010/main" val="000000" mc:Ignorable="a14" a14:legacySpreadsheetColorIndex="8"/>
                  </a:solidFill>
                </a:rPr>
                <a:t>PDSA Cycle</a:t>
              </a:r>
            </a:p>
          </p:txBody>
        </p:sp>
      </p:grpSp>
      <p:sp>
        <p:nvSpPr>
          <p:cNvPr id="36" name="TextBox 35">
            <a:extLst>
              <a:ext uri="{FF2B5EF4-FFF2-40B4-BE49-F238E27FC236}">
                <a16:creationId xmlns:a16="http://schemas.microsoft.com/office/drawing/2014/main" id="{E3277DF6-87EA-36CA-D2F6-836F578D0DDC}"/>
              </a:ext>
            </a:extLst>
          </p:cNvPr>
          <p:cNvSpPr txBox="1"/>
          <p:nvPr/>
        </p:nvSpPr>
        <p:spPr>
          <a:xfrm>
            <a:off x="14180202" y="7572948"/>
            <a:ext cx="16799941" cy="6524863"/>
          </a:xfrm>
          <a:prstGeom prst="rect">
            <a:avLst/>
          </a:prstGeom>
          <a:noFill/>
        </p:spPr>
        <p:txBody>
          <a:bodyPr wrap="square">
            <a:spAutoFit/>
          </a:bodyPr>
          <a:lstStyle/>
          <a:p>
            <a:r>
              <a:rPr lang="en-GB" sz="3800" b="1" dirty="0">
                <a:solidFill>
                  <a:srgbClr xmlns:mc="http://schemas.openxmlformats.org/markup-compatibility/2006" xmlns:a14="http://schemas.microsoft.com/office/drawing/2010/main" val="000000" mc:Ignorable="a14" a14:legacySpreadsheetColorIndex="8"/>
                </a:solidFill>
                <a:latin typeface="+mj-lt"/>
              </a:rPr>
              <a:t>Method:</a:t>
            </a:r>
          </a:p>
          <a:p>
            <a:r>
              <a:rPr lang="en-GB" sz="3800" dirty="0">
                <a:solidFill>
                  <a:srgbClr xmlns:mc="http://schemas.openxmlformats.org/markup-compatibility/2006" xmlns:a14="http://schemas.microsoft.com/office/drawing/2010/main" val="000000" mc:Ignorable="a14" a14:legacySpreadsheetColorIndex="8"/>
                </a:solidFill>
                <a:latin typeface="+mj-lt"/>
              </a:rPr>
              <a:t>We carried out a preliminary survey of patients’ wishes to provide further credibility to the vision. We then performed an evaluation of the current practice in place and found that no women were made aware of an available choice regarding their birth. </a:t>
            </a:r>
          </a:p>
          <a:p>
            <a:r>
              <a:rPr lang="en-GB" sz="3800" dirty="0">
                <a:solidFill>
                  <a:srgbClr xmlns:mc="http://schemas.openxmlformats.org/markup-compatibility/2006" xmlns:a14="http://schemas.microsoft.com/office/drawing/2010/main" val="000000" mc:Ignorable="a14" a14:legacySpreadsheetColorIndex="8"/>
                </a:solidFill>
                <a:latin typeface="+mj-lt"/>
              </a:rPr>
              <a:t>We implemented #mycaesarean in December 2020 which is a bespoke service designed to provide women who are already booked for an elective caesarean section the option to shape their experience. Patients are given a leaflet and checklist to allow women to choose certain aspects to be included in their birth, these include: low lighting, LED candles, their own playlists, aromatherapy, lowering of the surgical drapes, time allowed for baby to be born, optimal clamping of the cord and immediate skin-to-skin.</a:t>
            </a:r>
            <a:endParaRPr lang="en-GB" sz="3800" dirty="0">
              <a:latin typeface="+mj-lt"/>
            </a:endParaRPr>
          </a:p>
        </p:txBody>
      </p:sp>
      <p:sp>
        <p:nvSpPr>
          <p:cNvPr id="38" name="TextBox 37">
            <a:extLst>
              <a:ext uri="{FF2B5EF4-FFF2-40B4-BE49-F238E27FC236}">
                <a16:creationId xmlns:a16="http://schemas.microsoft.com/office/drawing/2014/main" id="{3FA7DBA9-A6C6-DFCA-C192-34770FCF0AC9}"/>
              </a:ext>
            </a:extLst>
          </p:cNvPr>
          <p:cNvSpPr txBox="1"/>
          <p:nvPr/>
        </p:nvSpPr>
        <p:spPr>
          <a:xfrm>
            <a:off x="18188195" y="37185289"/>
            <a:ext cx="12572841" cy="3016210"/>
          </a:xfrm>
          <a:prstGeom prst="rect">
            <a:avLst/>
          </a:prstGeom>
          <a:noFill/>
        </p:spPr>
        <p:txBody>
          <a:bodyPr wrap="square">
            <a:spAutoFit/>
          </a:bodyPr>
          <a:lstStyle/>
          <a:p>
            <a:r>
              <a:rPr lang="en-GB" sz="3800" b="1" dirty="0">
                <a:solidFill>
                  <a:srgbClr xmlns:mc="http://schemas.openxmlformats.org/markup-compatibility/2006" xmlns:a14="http://schemas.microsoft.com/office/drawing/2010/main" val="000000" mc:Ignorable="a14" a14:legacySpreadsheetColorIndex="8"/>
                </a:solidFill>
                <a:latin typeface="+mj-lt"/>
              </a:rPr>
              <a:t>What’s happened since….</a:t>
            </a:r>
          </a:p>
          <a:p>
            <a:r>
              <a:rPr lang="en-GB" sz="3800" dirty="0">
                <a:solidFill>
                  <a:srgbClr xmlns:mc="http://schemas.openxmlformats.org/markup-compatibility/2006" xmlns:a14="http://schemas.microsoft.com/office/drawing/2010/main" val="000000" mc:Ignorable="a14" a14:legacySpreadsheetColorIndex="8"/>
                </a:solidFill>
                <a:latin typeface="+mj-lt"/>
              </a:rPr>
              <a:t>#mycaeasarean article has been published in the AIMS journal: </a:t>
            </a:r>
            <a:r>
              <a:rPr lang="en-GB" sz="3800" dirty="0" err="1">
                <a:solidFill>
                  <a:srgbClr xmlns:mc="http://schemas.openxmlformats.org/markup-compatibility/2006" xmlns:a14="http://schemas.microsoft.com/office/drawing/2010/main" val="000000" mc:Ignorable="a14" a14:legacySpreadsheetColorIndex="8"/>
                </a:solidFill>
                <a:latin typeface="+mj-lt"/>
              </a:rPr>
              <a:t>Smith,G</a:t>
            </a:r>
            <a:r>
              <a:rPr lang="en-GB" sz="3800" dirty="0">
                <a:solidFill>
                  <a:srgbClr xmlns:mc="http://schemas.openxmlformats.org/markup-compatibility/2006" xmlns:a14="http://schemas.microsoft.com/office/drawing/2010/main" val="000000" mc:Ignorable="a14" a14:legacySpreadsheetColorIndex="8"/>
                </a:solidFill>
                <a:latin typeface="+mj-lt"/>
              </a:rPr>
              <a:t> et al </a:t>
            </a:r>
            <a:r>
              <a:rPr lang="en-GB" sz="3800" dirty="0">
                <a:solidFill>
                  <a:schemeClr val="tx1"/>
                </a:solidFill>
                <a:latin typeface="+mj-lt"/>
              </a:rPr>
              <a:t>2021 </a:t>
            </a:r>
            <a:r>
              <a:rPr lang="en-GB" sz="3800" i="0" dirty="0">
                <a:solidFill>
                  <a:schemeClr val="tx1"/>
                </a:solidFill>
                <a:effectLst/>
                <a:latin typeface="+mj-lt"/>
                <a:hlinkClick r:id="rId13">
                  <a:extLst>
                    <a:ext uri="{A12FA001-AC4F-418D-AE19-62706E023703}">
                      <ahyp:hlinkClr xmlns:ahyp="http://schemas.microsoft.com/office/drawing/2018/hyperlinkcolor" val="tx"/>
                    </a:ext>
                  </a:extLst>
                </a:hlinkClick>
              </a:rPr>
              <a:t>AIMS Journal, 2021, Vol 33, No 3</a:t>
            </a:r>
            <a:endParaRPr lang="en-GB" sz="3800" dirty="0">
              <a:solidFill>
                <a:schemeClr val="tx1"/>
              </a:solidFill>
              <a:latin typeface="+mj-lt"/>
            </a:endParaRPr>
          </a:p>
          <a:p>
            <a:r>
              <a:rPr lang="en-GB" sz="3800" dirty="0">
                <a:solidFill>
                  <a:srgbClr xmlns:mc="http://schemas.openxmlformats.org/markup-compatibility/2006" xmlns:a14="http://schemas.microsoft.com/office/drawing/2010/main" val="000000" mc:Ignorable="a14" a14:legacySpreadsheetColorIndex="8"/>
                </a:solidFill>
                <a:latin typeface="+mj-lt"/>
              </a:rPr>
              <a:t>#mycaesarean was implemented in December 2020 and has become the ‘new normal’ at GRH</a:t>
            </a:r>
          </a:p>
        </p:txBody>
      </p:sp>
      <p:sp>
        <p:nvSpPr>
          <p:cNvPr id="41" name="TextBox 40">
            <a:extLst>
              <a:ext uri="{FF2B5EF4-FFF2-40B4-BE49-F238E27FC236}">
                <a16:creationId xmlns:a16="http://schemas.microsoft.com/office/drawing/2014/main" id="{3AE4CA06-55C8-72C7-6FAE-69EEE3C44A6A}"/>
              </a:ext>
            </a:extLst>
          </p:cNvPr>
          <p:cNvSpPr txBox="1"/>
          <p:nvPr/>
        </p:nvSpPr>
        <p:spPr>
          <a:xfrm>
            <a:off x="838929" y="37111458"/>
            <a:ext cx="15637464" cy="3016210"/>
          </a:xfrm>
          <a:prstGeom prst="rect">
            <a:avLst/>
          </a:prstGeom>
          <a:noFill/>
        </p:spPr>
        <p:txBody>
          <a:bodyPr wrap="square" rtlCol="0">
            <a:spAutoFit/>
          </a:bodyPr>
          <a:lstStyle/>
          <a:p>
            <a:r>
              <a:rPr lang="en-GB" sz="3800" b="1" dirty="0">
                <a:latin typeface="+mj-lt"/>
              </a:rPr>
              <a:t>Lessons Learnt</a:t>
            </a:r>
          </a:p>
          <a:p>
            <a:r>
              <a:rPr lang="en-GB" sz="3800" dirty="0">
                <a:latin typeface="+mj-lt"/>
              </a:rPr>
              <a:t>Continual training for staff about the project is vital as there is a high change over of teams, and as this is not standard practice in other units, it’s pivotal to the project that we continue to train the staff. </a:t>
            </a:r>
          </a:p>
          <a:p>
            <a:r>
              <a:rPr lang="en-GB" sz="3800" dirty="0">
                <a:latin typeface="+mj-lt"/>
              </a:rPr>
              <a:t>We would love to do a national survey and implement the project nationally.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2184</TotalTime>
  <Words>616</Words>
  <Application>Microsoft Office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dc:creator>
  <cp:lastModifiedBy>CHEUNG, Yingyan (GLOUCESTERSHIRE HOSPITALS NHS FOUNDATION TRUST)</cp:lastModifiedBy>
  <cp:revision>205</cp:revision>
  <cp:lastPrinted>2012-10-12T16:18:20Z</cp:lastPrinted>
  <dcterms:created xsi:type="dcterms:W3CDTF">2011-03-01T17:55:15Z</dcterms:created>
  <dcterms:modified xsi:type="dcterms:W3CDTF">2023-09-20T13:41:44Z</dcterms:modified>
</cp:coreProperties>
</file>