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43205400"/>
  <p:notesSz cx="6665913" cy="9872663"/>
  <p:defaultTextStyle>
    <a:defPPr>
      <a:defRPr lang="en-US"/>
    </a:defPPr>
    <a:lvl1pPr algn="l" defTabSz="4319588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2159000" indent="-1701800" algn="l" defTabSz="4319588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4319588" indent="-3405188" algn="l" defTabSz="4319588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6480175" indent="-5108575" algn="l" defTabSz="4319588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8640763" indent="-6811963" algn="l" defTabSz="4319588" rtl="0" eaLnBrk="0" fontAlgn="base" hangingPunct="0">
      <a:spcBef>
        <a:spcPct val="0"/>
      </a:spcBef>
      <a:spcAft>
        <a:spcPct val="0"/>
      </a:spcAft>
      <a:defRPr sz="85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8500"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8500"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8500"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8500"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09"/>
    <p:restoredTop sz="92416" autoAdjust="0"/>
  </p:normalViewPr>
  <p:slideViewPr>
    <p:cSldViewPr>
      <p:cViewPr>
        <p:scale>
          <a:sx n="40" d="100"/>
          <a:sy n="40" d="100"/>
        </p:scale>
        <p:origin x="-283" y="-1502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90012" cy="90012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5075" y="0"/>
            <a:ext cx="288925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E4EF497-56AC-4A36-A7F0-AB1DADE21192}" type="datetimeFigureOut">
              <a:rPr lang="en-GB" altLang="en-US"/>
              <a:pPr>
                <a:defRPr/>
              </a:pPr>
              <a:t>08/01/2024</a:t>
            </a:fld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5075" y="9377363"/>
            <a:ext cx="28892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BF31F11-2FF4-474E-B8EC-7D8A75234BF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49570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3205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5075" y="0"/>
            <a:ext cx="2889250" cy="493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B9601AD-AB01-41D2-8189-AE49C1D956D7}" type="datetimeFigureOut">
              <a:rPr lang="en-GB" altLang="en-US"/>
              <a:pPr>
                <a:defRPr/>
              </a:pPr>
              <a:t>08/01/2024</a:t>
            </a:fld>
            <a:endParaRPr lang="en-GB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944688" y="739775"/>
            <a:ext cx="2776537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89475"/>
            <a:ext cx="5332413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32054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5075" y="9377363"/>
            <a:ext cx="288925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83616CBC-8EEF-4F6C-BAAC-7C61F08FB99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723236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319588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2159000" algn="l" defTabSz="4319588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4319588" algn="l" defTabSz="4319588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6480175" algn="l" defTabSz="4319588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8640763" algn="l" defTabSz="4319588" rtl="0" eaLnBrk="0" fontAlgn="base" hangingPunct="0">
      <a:spcBef>
        <a:spcPct val="30000"/>
      </a:spcBef>
      <a:spcAft>
        <a:spcPct val="0"/>
      </a:spcAft>
      <a:defRPr sz="57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1080135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6pPr>
    <a:lvl7pPr marL="1296162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7pPr>
    <a:lvl8pPr marL="1512189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8pPr>
    <a:lvl9pPr marL="17282160" algn="l" defTabSz="4320540" rtl="0" eaLnBrk="1" latinLnBrk="0" hangingPunct="1">
      <a:defRPr sz="5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 dirty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5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30000"/>
              </a:spcBef>
              <a:defRPr sz="5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30000"/>
              </a:spcBef>
              <a:defRPr sz="5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30000"/>
              </a:spcBef>
              <a:defRPr sz="5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30000"/>
              </a:spcBef>
              <a:defRPr sz="5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319588" eaLnBrk="0" fontAlgn="base" hangingPunct="0">
              <a:spcBef>
                <a:spcPct val="3000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319588" eaLnBrk="0" fontAlgn="base" hangingPunct="0">
              <a:spcBef>
                <a:spcPct val="3000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319588" eaLnBrk="0" fontAlgn="base" hangingPunct="0">
              <a:spcBef>
                <a:spcPct val="3000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319588" eaLnBrk="0" fontAlgn="base" hangingPunct="0">
              <a:spcBef>
                <a:spcPct val="30000"/>
              </a:spcBef>
              <a:spcAft>
                <a:spcPct val="0"/>
              </a:spcAft>
              <a:defRPr sz="57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0A20187-2B8F-4592-A0FD-238F21F963C4}" type="slidenum">
              <a:rPr lang="en-GB" altLang="en-US" sz="1200"/>
              <a:pPr>
                <a:spcBef>
                  <a:spcPct val="0"/>
                </a:spcBef>
              </a:pPr>
              <a:t>1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9A764D-4FA4-43B6-9F2C-0B46B79C5763}" type="datetimeFigureOut">
              <a:rPr lang="en-GB" altLang="en-US"/>
              <a:pPr>
                <a:defRPr/>
              </a:pPr>
              <a:t>08/01/2024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246AC-EE5F-4AE3-97DB-AAD84F4EF569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623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5BBA-D49E-4E96-8ED4-2600D508FBDF}" type="datetimeFigureOut">
              <a:rPr lang="en-GB" altLang="en-US"/>
              <a:pPr>
                <a:defRPr/>
              </a:pPr>
              <a:t>08/01/2024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A55A54-51FF-4F19-A7DD-93CD91BD7E3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165430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2936" y="1730222"/>
            <a:ext cx="7290911" cy="3686460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03" y="1730222"/>
            <a:ext cx="21332666" cy="3686460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6DBF5-9B29-42CE-A24D-D2EDCD1CA89E}" type="datetimeFigureOut">
              <a:rPr lang="en-GB" altLang="en-US"/>
              <a:pPr>
                <a:defRPr/>
              </a:pPr>
              <a:t>08/01/2024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7382B5-8495-4F5C-8347-B22B808EDCC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45304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E125B-DFD7-4763-8A1B-C632BC52834E}" type="datetimeFigureOut">
              <a:rPr lang="en-GB" altLang="en-US"/>
              <a:pPr>
                <a:defRPr/>
              </a:pPr>
              <a:t>08/01/2024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14E376-110D-4CE3-A9FD-34AE5081DA0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025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B562D-67B9-45DA-AF6F-473CD7B2F686}" type="datetimeFigureOut">
              <a:rPr lang="en-GB" altLang="en-US"/>
              <a:pPr>
                <a:defRPr/>
              </a:pPr>
              <a:t>08/01/2024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0490C0-9AF7-4748-9C5A-6B6F6B2D97F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338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02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059" y="10081263"/>
            <a:ext cx="14311789" cy="28513567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330FC-3C37-4804-8127-8D2EACCEFAE2}" type="datetimeFigureOut">
              <a:rPr lang="en-GB" altLang="en-US"/>
              <a:pPr>
                <a:defRPr/>
              </a:pPr>
              <a:t>08/01/2024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4D67EF-4221-4F12-B28F-E3C34946D7C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7805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1316BE-4DCE-4D76-B751-B4C6415EE9D4}" type="datetimeFigureOut">
              <a:rPr lang="en-GB" altLang="en-US"/>
              <a:pPr>
                <a:defRPr/>
              </a:pPr>
              <a:t>08/01/2024</a:t>
            </a:fld>
            <a:endParaRPr lang="en-GB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CC3BE-DE07-4619-9A40-7B51E256EB3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0441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3BD78-2AD8-4AC5-82DA-E860156766A6}" type="datetimeFigureOut">
              <a:rPr lang="en-GB" altLang="en-US"/>
              <a:pPr>
                <a:defRPr/>
              </a:pPr>
              <a:t>08/01/2024</a:t>
            </a:fld>
            <a:endParaRPr lang="en-GB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C4F086-9B21-42CF-B73C-3BAC8DF4070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95326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D5B54-16B1-46E2-9201-CFF7E6934C1F}" type="datetimeFigureOut">
              <a:rPr lang="en-GB" altLang="en-US"/>
              <a:pPr>
                <a:defRPr/>
              </a:pPr>
              <a:t>08/01/2024</a:t>
            </a:fld>
            <a:endParaRPr lang="en-GB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3A496C-EC67-4938-AB9D-A1B899E46F7C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50375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A1721-1A7F-47E6-8525-6F79415497CD}" type="datetimeFigureOut">
              <a:rPr lang="en-GB" altLang="en-US"/>
              <a:pPr>
                <a:defRPr/>
              </a:pPr>
              <a:t>08/01/2024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F107F-5ACF-4FD4-80FE-2CB6E423919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0259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351421" y="3860482"/>
            <a:ext cx="19442430" cy="25923240"/>
          </a:xfrm>
        </p:spPr>
        <p:txBody>
          <a:bodyPr rtlCol="0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F72DE-EB22-43DD-9177-3FF9ED0B3C69}" type="datetimeFigureOut">
              <a:rPr lang="en-GB" altLang="en-US"/>
              <a:pPr>
                <a:defRPr/>
              </a:pPr>
              <a:t>08/01/2024</a:t>
            </a:fld>
            <a:endParaRPr lang="en-GB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2893F-3A21-4566-A4D7-4DDFFADBCD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85863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BEE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620838" y="1730375"/>
            <a:ext cx="29162375" cy="720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620838" y="10080625"/>
            <a:ext cx="29162375" cy="2851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2054" tIns="216027" rIns="432054" bIns="2160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20838" y="40044688"/>
            <a:ext cx="7559675" cy="2300287"/>
          </a:xfrm>
          <a:prstGeom prst="rect">
            <a:avLst/>
          </a:prstGeom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57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63B3B48-648D-4A5F-A7F6-3664B9454514}" type="datetimeFigureOut">
              <a:rPr lang="en-GB" altLang="en-US"/>
              <a:pPr>
                <a:defRPr/>
              </a:pPr>
              <a:t>08/01/2024</a:t>
            </a:fld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225" y="40044688"/>
            <a:ext cx="10261600" cy="2300287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 defTabSz="4320540" eaLnBrk="1" fontAlgn="auto" hangingPunct="1">
              <a:spcBef>
                <a:spcPts val="0"/>
              </a:spcBef>
              <a:spcAft>
                <a:spcPts val="0"/>
              </a:spcAft>
              <a:defRPr sz="57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223538" y="40044688"/>
            <a:ext cx="7559675" cy="2300287"/>
          </a:xfrm>
          <a:prstGeom prst="rect">
            <a:avLst/>
          </a:prstGeom>
        </p:spPr>
        <p:txBody>
          <a:bodyPr vert="horz" wrap="square" lIns="432054" tIns="216027" rIns="432054" bIns="216027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7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C0E17DD1-FBDC-4A92-AA73-D8325BA13B7E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9588" rtl="0" eaLnBrk="0" fontAlgn="base" hangingPunct="0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2pPr>
      <a:lvl3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3pPr>
      <a:lvl4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4pPr>
      <a:lvl5pPr algn="ctr" defTabSz="4319588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  <a:ea typeface="MS PGothic" panose="020B0600070205080204" pitchFamily="34" charset="-128"/>
        </a:defRPr>
      </a:lvl5pPr>
      <a:lvl6pPr marL="4572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6pPr>
      <a:lvl7pPr marL="9144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7pPr>
      <a:lvl8pPr marL="13716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8pPr>
      <a:lvl9pPr marL="1828800" algn="ctr" defTabSz="4319588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itchFamily="34" charset="0"/>
        </a:defRPr>
      </a:lvl9pPr>
    </p:titleStyle>
    <p:bodyStyle>
      <a:lvl1pPr marL="1619250" indent="-161925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51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3509963" indent="-1349375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5400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13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7559675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9720263" indent="-1079500" algn="l" defTabSz="43195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5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w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wmf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4D6C40-A29C-651F-F006-CFCE9D7871A3}"/>
              </a:ext>
            </a:extLst>
          </p:cNvPr>
          <p:cNvSpPr/>
          <p:nvPr/>
        </p:nvSpPr>
        <p:spPr>
          <a:xfrm>
            <a:off x="576611" y="40473830"/>
            <a:ext cx="17010834" cy="1123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31968EAE-DC14-39AA-A81E-080B06B43DB7}"/>
              </a:ext>
            </a:extLst>
          </p:cNvPr>
          <p:cNvSpPr/>
          <p:nvPr/>
        </p:nvSpPr>
        <p:spPr>
          <a:xfrm>
            <a:off x="481310" y="10240779"/>
            <a:ext cx="9004532" cy="81400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08" name="Rectangle 4107">
            <a:extLst>
              <a:ext uri="{FF2B5EF4-FFF2-40B4-BE49-F238E27FC236}">
                <a16:creationId xmlns:a16="http://schemas.microsoft.com/office/drawing/2014/main" id="{0CD22360-32FB-A6C0-5A02-50252123048C}"/>
              </a:ext>
            </a:extLst>
          </p:cNvPr>
          <p:cNvSpPr/>
          <p:nvPr/>
        </p:nvSpPr>
        <p:spPr>
          <a:xfrm>
            <a:off x="10194837" y="16592057"/>
            <a:ext cx="7392611" cy="59055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06" name="Rectangle 4105">
            <a:extLst>
              <a:ext uri="{FF2B5EF4-FFF2-40B4-BE49-F238E27FC236}">
                <a16:creationId xmlns:a16="http://schemas.microsoft.com/office/drawing/2014/main" id="{31AA7409-1027-3EE3-25F5-9E6E3C258727}"/>
              </a:ext>
            </a:extLst>
          </p:cNvPr>
          <p:cNvSpPr/>
          <p:nvPr/>
        </p:nvSpPr>
        <p:spPr>
          <a:xfrm>
            <a:off x="576615" y="37448227"/>
            <a:ext cx="17010830" cy="27136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04" name="Rectangle 4103">
            <a:extLst>
              <a:ext uri="{FF2B5EF4-FFF2-40B4-BE49-F238E27FC236}">
                <a16:creationId xmlns:a16="http://schemas.microsoft.com/office/drawing/2014/main" id="{E0C6AA82-C212-9FB1-0513-47C47DB7DC81}"/>
              </a:ext>
            </a:extLst>
          </p:cNvPr>
          <p:cNvSpPr/>
          <p:nvPr/>
        </p:nvSpPr>
        <p:spPr>
          <a:xfrm>
            <a:off x="18293937" y="32970201"/>
            <a:ext cx="13628803" cy="8397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82DC4B6A-22DD-803C-FB42-7296CDE69B3F}"/>
              </a:ext>
            </a:extLst>
          </p:cNvPr>
          <p:cNvSpPr/>
          <p:nvPr/>
        </p:nvSpPr>
        <p:spPr>
          <a:xfrm>
            <a:off x="20146855" y="24519640"/>
            <a:ext cx="11775885" cy="8105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C6D9F9A-B751-31E5-27E2-33EF91D506B1}"/>
              </a:ext>
            </a:extLst>
          </p:cNvPr>
          <p:cNvSpPr/>
          <p:nvPr/>
        </p:nvSpPr>
        <p:spPr>
          <a:xfrm>
            <a:off x="20146855" y="16592057"/>
            <a:ext cx="11775885" cy="74214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6672DB14-947A-E4EB-A89D-D07258BC975C}"/>
              </a:ext>
            </a:extLst>
          </p:cNvPr>
          <p:cNvSpPr/>
          <p:nvPr/>
        </p:nvSpPr>
        <p:spPr>
          <a:xfrm>
            <a:off x="21436987" y="7255932"/>
            <a:ext cx="10485753" cy="8679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B0955AD8-34F7-6DFD-DE43-00C5BC13C136}"/>
              </a:ext>
            </a:extLst>
          </p:cNvPr>
          <p:cNvSpPr/>
          <p:nvPr/>
        </p:nvSpPr>
        <p:spPr>
          <a:xfrm>
            <a:off x="10194837" y="7255931"/>
            <a:ext cx="10485753" cy="87488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E6C3138E-0FCE-F934-774B-2B14258A7131}"/>
              </a:ext>
            </a:extLst>
          </p:cNvPr>
          <p:cNvSpPr/>
          <p:nvPr/>
        </p:nvSpPr>
        <p:spPr>
          <a:xfrm>
            <a:off x="541635" y="19024640"/>
            <a:ext cx="4678926" cy="40528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C8D066-720C-713F-181A-4881C8006959}"/>
              </a:ext>
            </a:extLst>
          </p:cNvPr>
          <p:cNvSpPr/>
          <p:nvPr/>
        </p:nvSpPr>
        <p:spPr>
          <a:xfrm>
            <a:off x="576616" y="27352256"/>
            <a:ext cx="17010831" cy="98015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E0558E9F-147E-131B-8E09-C463BD189D5B}"/>
              </a:ext>
            </a:extLst>
          </p:cNvPr>
          <p:cNvSpPr/>
          <p:nvPr/>
        </p:nvSpPr>
        <p:spPr>
          <a:xfrm>
            <a:off x="576615" y="23006090"/>
            <a:ext cx="17010833" cy="3837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FB4F20B0-7E30-7822-31AD-8B02550F1325}"/>
              </a:ext>
            </a:extLst>
          </p:cNvPr>
          <p:cNvSpPr/>
          <p:nvPr/>
        </p:nvSpPr>
        <p:spPr>
          <a:xfrm>
            <a:off x="481310" y="7255932"/>
            <a:ext cx="9004532" cy="26473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02" name="TextBox 21"/>
          <p:cNvSpPr txBox="1">
            <a:spLocks noChangeArrowheads="1"/>
          </p:cNvSpPr>
          <p:nvPr/>
        </p:nvSpPr>
        <p:spPr bwMode="auto">
          <a:xfrm>
            <a:off x="35488563" y="29819600"/>
            <a:ext cx="49720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51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13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319588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5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800"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1526704" y="7604166"/>
            <a:ext cx="10286973" cy="7709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sz="3300" u="sng" dirty="0">
                <a:latin typeface="+mn-lt"/>
              </a:rPr>
              <a:t>Peer review: Royal College of Radiologists recommendations</a:t>
            </a:r>
          </a:p>
          <a:p>
            <a:pPr eaLnBrk="1" hangingPunct="1">
              <a:defRPr/>
            </a:pPr>
            <a:r>
              <a:rPr lang="en-GB" altLang="en-US" sz="3300" dirty="0">
                <a:latin typeface="+mn-lt"/>
              </a:rPr>
              <a:t>- All ‘individualised’ radiotherapy contours to be reviewed by more than one Clinical Oncologist</a:t>
            </a:r>
          </a:p>
          <a:p>
            <a:pPr eaLnBrk="1" hangingPunct="1">
              <a:defRPr/>
            </a:pPr>
            <a:r>
              <a:rPr lang="en-GB" altLang="en-US" sz="3300" dirty="0">
                <a:latin typeface="+mn-lt"/>
              </a:rPr>
              <a:t>- Departments should have clearly defined and systematic process</a:t>
            </a:r>
          </a:p>
          <a:p>
            <a:pPr eaLnBrk="1" hangingPunct="1">
              <a:defRPr/>
            </a:pPr>
            <a:r>
              <a:rPr lang="en-GB" altLang="en-US" sz="3300" dirty="0">
                <a:latin typeface="+mn-lt"/>
              </a:rPr>
              <a:t>- IT infrastructure should allow prospective documentation with standardised and auditable peer review document</a:t>
            </a:r>
          </a:p>
          <a:p>
            <a:pPr eaLnBrk="1" hangingPunct="1">
              <a:defRPr/>
            </a:pPr>
            <a:endParaRPr lang="en-GB" altLang="en-US" sz="3300" dirty="0">
              <a:latin typeface="+mn-lt"/>
            </a:endParaRPr>
          </a:p>
          <a:p>
            <a:pPr eaLnBrk="1" hangingPunct="1">
              <a:defRPr/>
            </a:pPr>
            <a:endParaRPr lang="en-GB" altLang="en-US" sz="3300" dirty="0">
              <a:latin typeface="+mn-lt"/>
            </a:endParaRPr>
          </a:p>
          <a:p>
            <a:pPr eaLnBrk="1" hangingPunct="1">
              <a:defRPr/>
            </a:pPr>
            <a:r>
              <a:rPr lang="en-GB" altLang="en-US" sz="3300" u="sng" dirty="0">
                <a:latin typeface="+mn-lt"/>
              </a:rPr>
              <a:t>Status in Cheltenham Oncology Centre April 2023</a:t>
            </a:r>
          </a:p>
          <a:p>
            <a:pPr eaLnBrk="1" hangingPunct="1">
              <a:defRPr/>
            </a:pPr>
            <a:r>
              <a:rPr lang="en-GB" altLang="en-US" sz="3300" dirty="0">
                <a:latin typeface="+mn-lt"/>
              </a:rPr>
              <a:t>- Peer review ‘conversations’ varied significantly between tumour sites</a:t>
            </a:r>
          </a:p>
          <a:p>
            <a:pPr eaLnBrk="1" hangingPunct="1">
              <a:defRPr/>
            </a:pPr>
            <a:r>
              <a:rPr lang="en-GB" altLang="en-US" sz="3300" dirty="0">
                <a:latin typeface="+mn-lt"/>
              </a:rPr>
              <a:t>- No standard documentation existed on Treatment Planning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109847"/>
            <a:ext cx="32404050" cy="671292"/>
          </a:xfrm>
          <a:prstGeom prst="rect">
            <a:avLst/>
          </a:prstGeom>
          <a:solidFill>
            <a:schemeClr val="accent6"/>
          </a:solidFill>
          <a:ln w="50800" cap="sq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900000" tIns="180000" bIns="180000">
            <a:spAutoFit/>
          </a:bodyPr>
          <a:lstStyle/>
          <a:p>
            <a:pPr algn="ctr" defTabSz="43205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2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" y="41779007"/>
            <a:ext cx="32399492" cy="1426393"/>
          </a:xfrm>
          <a:prstGeom prst="rect">
            <a:avLst/>
          </a:prstGeom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04050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folHlink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accent1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58" y="310939"/>
            <a:ext cx="99950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rPr>
              <a:t>Gloucestershire Safety and Quality Improvement Academy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81310" y="3077746"/>
            <a:ext cx="19950112" cy="295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GB" altLang="en-US" sz="72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Peer review project</a:t>
            </a:r>
            <a:r>
              <a:rPr kumimoji="0" lang="en-GB" altLang="en-US" sz="72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Tx/>
              <a:buNone/>
              <a:tabLst/>
            </a:pPr>
            <a:r>
              <a:rPr lang="en-GB" altLang="en-US" sz="48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Dr Yasmin Odding</a:t>
            </a:r>
            <a:endParaRPr kumimoji="0" lang="en-GB" altLang="en-US" sz="4800" b="1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 descr="GHNHSFT-CMYK-WHI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399" y="719916"/>
            <a:ext cx="8621278" cy="1160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464" y="2439491"/>
            <a:ext cx="4302035" cy="3555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804004" y="42035003"/>
            <a:ext cx="48006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4800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#</a:t>
            </a:r>
            <a:r>
              <a:rPr kumimoji="0" lang="en-GB" altLang="en-US" sz="4800" b="1" i="0" u="none" strike="noStrike" cap="none" normalizeH="0" baseline="0" dirty="0" err="1">
                <a:ln>
                  <a:noFill/>
                </a:ln>
                <a:solidFill>
                  <a:srgbClr val="FFFFFF"/>
                </a:solidFill>
                <a:effectLst/>
                <a:latin typeface="Arial" pitchFamily="34" charset="0"/>
                <a:cs typeface="Arial" pitchFamily="34" charset="0"/>
              </a:rPr>
              <a:t>TheGSQIAWay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904E3DED-E5F5-7F3B-A7DD-12FBA7405BC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545543" y="10280803"/>
            <a:ext cx="6516922" cy="5707631"/>
          </a:xfrm>
          <a:prstGeom prst="rect">
            <a:avLst/>
          </a:prstGeom>
          <a:noFill/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8D7EA38-3EE5-242F-0949-4C87237F2823}"/>
              </a:ext>
            </a:extLst>
          </p:cNvPr>
          <p:cNvSpPr txBox="1"/>
          <p:nvPr/>
        </p:nvSpPr>
        <p:spPr>
          <a:xfrm>
            <a:off x="15437713" y="13020157"/>
            <a:ext cx="527739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GB" altLang="en-US" sz="2400" b="1" i="1" dirty="0">
                <a:solidFill>
                  <a:srgbClr val="FF0000"/>
                </a:solidFill>
                <a:latin typeface="+mn-lt"/>
              </a:rPr>
              <a:t>boxes highlighted: </a:t>
            </a:r>
            <a:r>
              <a:rPr lang="en-GB" altLang="en-US" sz="2400" i="1" dirty="0">
                <a:latin typeface="+mn-lt"/>
              </a:rPr>
              <a:t>Human processes traditionally completed by a single Clinical Oncologist involving complex decision making with potential for bias and judgement error</a:t>
            </a:r>
            <a:endParaRPr lang="en-GB" altLang="en-US" sz="3800" b="1" i="1" u="sng" dirty="0">
              <a:latin typeface="+mn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0E4A22A-CDEE-6EE4-102B-D5F5FAB0A14D}"/>
              </a:ext>
            </a:extLst>
          </p:cNvPr>
          <p:cNvSpPr txBox="1"/>
          <p:nvPr/>
        </p:nvSpPr>
        <p:spPr>
          <a:xfrm>
            <a:off x="693838" y="7408068"/>
            <a:ext cx="87618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latin typeface="+mj-lt"/>
              </a:rPr>
              <a:t>Improvement Aim</a:t>
            </a:r>
          </a:p>
          <a:p>
            <a:endParaRPr lang="en-US" sz="3000" dirty="0">
              <a:latin typeface="+mj-lt"/>
            </a:endParaRPr>
          </a:p>
          <a:p>
            <a:r>
              <a:rPr lang="en-US" sz="3500" dirty="0">
                <a:latin typeface="+mj-lt"/>
              </a:rPr>
              <a:t>A completed peer review record for 25% of eligible patients in 6 months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A7B753-B07C-EFF4-65B1-FB54E9ADF713}"/>
              </a:ext>
            </a:extLst>
          </p:cNvPr>
          <p:cNvSpPr txBox="1"/>
          <p:nvPr/>
        </p:nvSpPr>
        <p:spPr>
          <a:xfrm>
            <a:off x="10456366" y="7416853"/>
            <a:ext cx="94878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3500" b="1" dirty="0">
                <a:latin typeface="+mj-lt"/>
              </a:rPr>
              <a:t>Background to project</a:t>
            </a: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endParaRPr lang="en-GB" altLang="en-US" sz="3000" b="1" dirty="0">
              <a:latin typeface="+mj-lt"/>
            </a:endParaRPr>
          </a:p>
          <a:p>
            <a:pPr eaLnBrk="1" hangingPunct="1">
              <a:spcBef>
                <a:spcPct val="0"/>
              </a:spcBef>
              <a:buFont typeface="Arial" charset="0"/>
              <a:buNone/>
            </a:pPr>
            <a:r>
              <a:rPr lang="en-GB" altLang="en-US" sz="3500" dirty="0">
                <a:latin typeface="+mj-lt"/>
              </a:rPr>
              <a:t>Approximately 50% of patients with cancer will receive radiotherapy through their cancer journey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F8DA55D-7CAF-5B5F-D5E5-9A725FCB74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624897" y="17164701"/>
            <a:ext cx="10855452" cy="6615913"/>
          </a:xfrm>
          <a:prstGeom prst="rect">
            <a:avLst/>
          </a:prstGeom>
        </p:spPr>
      </p:pic>
      <p:pic>
        <p:nvPicPr>
          <p:cNvPr id="12" name="Content Placeholder 3">
            <a:extLst>
              <a:ext uri="{FF2B5EF4-FFF2-40B4-BE49-F238E27FC236}">
                <a16:creationId xmlns:a16="http://schemas.microsoft.com/office/drawing/2014/main" id="{0DBF9DD1-6B37-73C7-4AA8-7F6AE4C95F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471964" y="28617098"/>
            <a:ext cx="1440161" cy="16904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B5DCF81-C117-18D5-2FEF-4EC56A55A18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4025" r="8399"/>
          <a:stretch/>
        </p:blipFill>
        <p:spPr>
          <a:xfrm>
            <a:off x="20466931" y="30811691"/>
            <a:ext cx="2540003" cy="154809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16619AF-B14F-8528-17A8-E1BE56AE89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7718" y="25650539"/>
            <a:ext cx="6471850" cy="656806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4DB60343-DBD2-6398-5857-24EC40C58FF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9154481" y="30855717"/>
            <a:ext cx="2505075" cy="156210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1FDDA19E-91A6-EA83-04EC-B845B4297DE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45636" y="11201259"/>
            <a:ext cx="7803207" cy="6951211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1B29422-9604-633C-7104-6DCF9827238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5636" y="28086006"/>
            <a:ext cx="15928085" cy="836933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642132B6-0CDF-B1C4-8AB8-4192FB132EDD}"/>
              </a:ext>
            </a:extLst>
          </p:cNvPr>
          <p:cNvSpPr txBox="1"/>
          <p:nvPr/>
        </p:nvSpPr>
        <p:spPr>
          <a:xfrm>
            <a:off x="10374311" y="16868167"/>
            <a:ext cx="7100889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900" b="1" dirty="0">
                <a:latin typeface="+mj-lt"/>
              </a:rPr>
              <a:t>Outcome Measure: </a:t>
            </a:r>
            <a:r>
              <a:rPr lang="en-GB" sz="2900" dirty="0">
                <a:latin typeface="+mj-lt"/>
              </a:rPr>
              <a:t>(stratified by tumour site)</a:t>
            </a:r>
          </a:p>
          <a:p>
            <a:r>
              <a:rPr lang="en-GB" sz="2900" dirty="0">
                <a:latin typeface="+mj-lt"/>
              </a:rPr>
              <a:t>the proportion of eligible patients who have completed peer review records vs proportion of eligible patients who don’t have completed peer review record</a:t>
            </a:r>
          </a:p>
          <a:p>
            <a:endParaRPr lang="en-GB" sz="2900" dirty="0">
              <a:latin typeface="+mj-lt"/>
            </a:endParaRPr>
          </a:p>
          <a:p>
            <a:r>
              <a:rPr lang="en-GB" sz="2900" b="1" dirty="0">
                <a:latin typeface="+mj-lt"/>
              </a:rPr>
              <a:t>Process measure: </a:t>
            </a:r>
            <a:r>
              <a:rPr lang="en-GB" sz="2900" dirty="0">
                <a:latin typeface="+mj-lt"/>
              </a:rPr>
              <a:t>One process with real-time documentation so challenging to break down</a:t>
            </a:r>
          </a:p>
          <a:p>
            <a:endParaRPr lang="en-GB" sz="2900" dirty="0">
              <a:latin typeface="+mj-lt"/>
            </a:endParaRPr>
          </a:p>
          <a:p>
            <a:r>
              <a:rPr lang="en-GB" sz="2900" b="1" dirty="0">
                <a:latin typeface="+mj-lt"/>
              </a:rPr>
              <a:t>Balancing measure: </a:t>
            </a:r>
            <a:r>
              <a:rPr lang="en-GB" sz="2900" dirty="0">
                <a:latin typeface="+mj-lt"/>
              </a:rPr>
              <a:t>Time implications with regards to patient pathway of implementation of peer review 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79A1D26-8081-E339-F372-C667F4E9405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0951" y="19134872"/>
            <a:ext cx="3981450" cy="3981450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B18AF9E1-80B8-A147-84ED-1F79C5CF87E8}"/>
              </a:ext>
            </a:extLst>
          </p:cNvPr>
          <p:cNvSpPr txBox="1"/>
          <p:nvPr/>
        </p:nvSpPr>
        <p:spPr>
          <a:xfrm>
            <a:off x="1305444" y="23305586"/>
            <a:ext cx="66303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+mj-lt"/>
              </a:rPr>
              <a:t>PDSA 1: June 2023</a:t>
            </a:r>
          </a:p>
          <a:p>
            <a:pPr marL="457200" indent="-457200">
              <a:buFontTx/>
              <a:buChar char="-"/>
            </a:pPr>
            <a:r>
              <a:rPr lang="en-GB" sz="3000" dirty="0">
                <a:latin typeface="+mj-lt"/>
              </a:rPr>
              <a:t>Discussion with colleagues, designed peer review form.</a:t>
            </a:r>
          </a:p>
          <a:p>
            <a:pPr marL="457200" indent="-457200">
              <a:buFontTx/>
              <a:buChar char="-"/>
            </a:pPr>
            <a:r>
              <a:rPr lang="en-GB" sz="3000" dirty="0">
                <a:latin typeface="+mj-lt"/>
              </a:rPr>
              <a:t>Uploaded form, lunchtime education session</a:t>
            </a:r>
          </a:p>
          <a:p>
            <a:pPr marL="457200" indent="-457200">
              <a:buFontTx/>
              <a:buChar char="-"/>
            </a:pPr>
            <a:r>
              <a:rPr lang="en-GB" sz="3000" dirty="0">
                <a:latin typeface="+mj-lt"/>
              </a:rPr>
              <a:t>Reviewed results</a:t>
            </a:r>
          </a:p>
          <a:p>
            <a:pPr marL="457200" indent="-457200">
              <a:buFontTx/>
              <a:buChar char="-"/>
            </a:pPr>
            <a:r>
              <a:rPr lang="en-GB" sz="3000" dirty="0">
                <a:latin typeface="+mj-lt"/>
              </a:rPr>
              <a:t>This plan of action abandoned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A789772-BE23-9923-B4F5-1A408166EA65}"/>
              </a:ext>
            </a:extLst>
          </p:cNvPr>
          <p:cNvSpPr txBox="1"/>
          <p:nvPr/>
        </p:nvSpPr>
        <p:spPr>
          <a:xfrm>
            <a:off x="8182492" y="23285044"/>
            <a:ext cx="932147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+mj-lt"/>
              </a:rPr>
              <a:t>PDSA 2: September 2023</a:t>
            </a:r>
          </a:p>
          <a:p>
            <a:pPr marL="457200" indent="-457200">
              <a:buFontTx/>
              <a:buChar char="-"/>
            </a:pPr>
            <a:r>
              <a:rPr lang="en-GB" sz="3000" dirty="0">
                <a:latin typeface="+mj-lt"/>
              </a:rPr>
              <a:t>Met with ODN RT, attended RCR Attended RCR training ‘Barriers to implementing peer review’, broader sit down meetings with stakeholders</a:t>
            </a:r>
          </a:p>
          <a:p>
            <a:pPr marL="457200" indent="-457200">
              <a:buFontTx/>
              <a:buChar char="-"/>
            </a:pPr>
            <a:r>
              <a:rPr lang="en-GB" sz="3000" dirty="0">
                <a:latin typeface="+mj-lt"/>
              </a:rPr>
              <a:t>Creation of new peer review form and process, pilot with small group</a:t>
            </a:r>
          </a:p>
          <a:p>
            <a:pPr marL="457200" indent="-457200">
              <a:buFontTx/>
              <a:buChar char="-"/>
            </a:pPr>
            <a:r>
              <a:rPr lang="en-GB" sz="3000" dirty="0">
                <a:latin typeface="+mj-lt"/>
              </a:rPr>
              <a:t>‘Go live’ planned for Jan 2024</a:t>
            </a:r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F84DF503-5FB4-47FF-E2D2-AB49C2664AE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196598" y="33479171"/>
            <a:ext cx="12480283" cy="7744955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D76F5D2-EA47-3B47-4BDD-48CBFE1E07F1}"/>
              </a:ext>
            </a:extLst>
          </p:cNvPr>
          <p:cNvSpPr txBox="1"/>
          <p:nvPr/>
        </p:nvSpPr>
        <p:spPr>
          <a:xfrm>
            <a:off x="967881" y="37623886"/>
            <a:ext cx="142625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+mj-lt"/>
              </a:rPr>
              <a:t>Future Plans</a:t>
            </a:r>
          </a:p>
          <a:p>
            <a:r>
              <a:rPr lang="en-GB" sz="3000" dirty="0">
                <a:latin typeface="+mj-lt"/>
              </a:rPr>
              <a:t>- ‘Go live’ planned January 2024 to coincide with radiotherapy referral form</a:t>
            </a:r>
          </a:p>
          <a:p>
            <a:r>
              <a:rPr lang="en-GB" sz="3000" dirty="0">
                <a:latin typeface="+mj-lt"/>
              </a:rPr>
              <a:t>- Data collection – quantitative using 3 monthly time points</a:t>
            </a:r>
          </a:p>
          <a:p>
            <a:r>
              <a:rPr lang="en-GB" sz="3000" dirty="0">
                <a:latin typeface="+mj-lt"/>
              </a:rPr>
              <a:t>- Standardise reporting and peer review data collection across south-west network</a:t>
            </a:r>
          </a:p>
          <a:p>
            <a:r>
              <a:rPr lang="en-GB" sz="3000" dirty="0">
                <a:latin typeface="+mj-lt"/>
              </a:rPr>
              <a:t>- Audit compliant with Royal College of Radiologists guidelines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1174466-D41A-2332-76E6-8DB55A80F843}"/>
              </a:ext>
            </a:extLst>
          </p:cNvPr>
          <p:cNvSpPr txBox="1"/>
          <p:nvPr/>
        </p:nvSpPr>
        <p:spPr>
          <a:xfrm>
            <a:off x="967881" y="40534968"/>
            <a:ext cx="1522429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latin typeface="+mn-lt"/>
              </a:rPr>
              <a:t>References: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latin typeface="+mn-lt"/>
              </a:rPr>
              <a:t>- Radiotherapy dose fractionation (third edition), 2019. Royal College Radiologists website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GB" altLang="en-US" sz="2000" dirty="0">
                <a:latin typeface="+mn-lt"/>
              </a:rPr>
              <a:t>- Radiotherapy target volume definition and peer review (second edition), 2022. Royal College Radiologists website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1A07F3C-9F8F-4B7D-4E9C-2C42DBB25F9B}"/>
              </a:ext>
            </a:extLst>
          </p:cNvPr>
          <p:cNvSpPr txBox="1"/>
          <p:nvPr/>
        </p:nvSpPr>
        <p:spPr>
          <a:xfrm>
            <a:off x="1045636" y="27904219"/>
            <a:ext cx="6300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+mj-lt"/>
              </a:rPr>
              <a:t>Driver Diagram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E07893CE-B62B-D599-7AA0-BF458ADC4D2E}"/>
              </a:ext>
            </a:extLst>
          </p:cNvPr>
          <p:cNvSpPr txBox="1"/>
          <p:nvPr/>
        </p:nvSpPr>
        <p:spPr>
          <a:xfrm>
            <a:off x="11935990" y="9963780"/>
            <a:ext cx="620240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000" b="1" dirty="0">
                <a:latin typeface="+mj-lt"/>
              </a:rPr>
              <a:t>Radiotherapy Workflow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6AD3E3A-8AD0-66CE-29E2-7DB4133BF5DA}"/>
              </a:ext>
            </a:extLst>
          </p:cNvPr>
          <p:cNvSpPr txBox="1"/>
          <p:nvPr/>
        </p:nvSpPr>
        <p:spPr>
          <a:xfrm>
            <a:off x="20489130" y="16770785"/>
            <a:ext cx="6682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+mj-lt"/>
              </a:rPr>
              <a:t>Process Mapping</a:t>
            </a:r>
          </a:p>
        </p:txBody>
      </p:sp>
      <p:sp>
        <p:nvSpPr>
          <p:cNvPr id="61" name="Arrow: U-Turn 60">
            <a:extLst>
              <a:ext uri="{FF2B5EF4-FFF2-40B4-BE49-F238E27FC236}">
                <a16:creationId xmlns:a16="http://schemas.microsoft.com/office/drawing/2014/main" id="{D4309825-698B-AC80-D5DD-43BAC9E9ABE4}"/>
              </a:ext>
            </a:extLst>
          </p:cNvPr>
          <p:cNvSpPr/>
          <p:nvPr/>
        </p:nvSpPr>
        <p:spPr>
          <a:xfrm rot="16200000" flipH="1">
            <a:off x="17026371" y="23168400"/>
            <a:ext cx="4680624" cy="1560344"/>
          </a:xfrm>
          <a:prstGeom prst="utur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4096" name="Picture 4095">
            <a:extLst>
              <a:ext uri="{FF2B5EF4-FFF2-40B4-BE49-F238E27FC236}">
                <a16:creationId xmlns:a16="http://schemas.microsoft.com/office/drawing/2014/main" id="{6311D689-16F5-01CD-4B9B-14F7A04DC64F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683866" y="28357791"/>
            <a:ext cx="2076220" cy="2036673"/>
          </a:xfrm>
          <a:prstGeom prst="rect">
            <a:avLst/>
          </a:prstGeom>
        </p:spPr>
      </p:pic>
      <p:pic>
        <p:nvPicPr>
          <p:cNvPr id="4099" name="Picture 4098">
            <a:extLst>
              <a:ext uri="{FF2B5EF4-FFF2-40B4-BE49-F238E27FC236}">
                <a16:creationId xmlns:a16="http://schemas.microsoft.com/office/drawing/2014/main" id="{86D9D44F-07EB-625E-18AA-38F85A6BC52F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9512812" y="25774970"/>
            <a:ext cx="2188243" cy="2137589"/>
          </a:xfrm>
          <a:prstGeom prst="rect">
            <a:avLst/>
          </a:prstGeom>
        </p:spPr>
      </p:pic>
      <p:sp>
        <p:nvSpPr>
          <p:cNvPr id="4101" name="TextBox 4100">
            <a:extLst>
              <a:ext uri="{FF2B5EF4-FFF2-40B4-BE49-F238E27FC236}">
                <a16:creationId xmlns:a16="http://schemas.microsoft.com/office/drawing/2014/main" id="{F8ADD51C-2884-E1C1-9777-9AD4E72411BB}"/>
              </a:ext>
            </a:extLst>
          </p:cNvPr>
          <p:cNvSpPr txBox="1"/>
          <p:nvPr/>
        </p:nvSpPr>
        <p:spPr>
          <a:xfrm>
            <a:off x="20393565" y="24623946"/>
            <a:ext cx="8723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+mj-lt"/>
              </a:rPr>
              <a:t>Potential stumbling blocks</a:t>
            </a:r>
          </a:p>
        </p:txBody>
      </p:sp>
      <p:sp>
        <p:nvSpPr>
          <p:cNvPr id="4105" name="TextBox 4104">
            <a:extLst>
              <a:ext uri="{FF2B5EF4-FFF2-40B4-BE49-F238E27FC236}">
                <a16:creationId xmlns:a16="http://schemas.microsoft.com/office/drawing/2014/main" id="{88147109-4B16-43B4-F141-0213E0F8C23B}"/>
              </a:ext>
            </a:extLst>
          </p:cNvPr>
          <p:cNvSpPr txBox="1"/>
          <p:nvPr/>
        </p:nvSpPr>
        <p:spPr>
          <a:xfrm>
            <a:off x="18586511" y="33262421"/>
            <a:ext cx="9317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>
                <a:latin typeface="+mj-lt"/>
              </a:rPr>
              <a:t>Process Mapping - updated</a:t>
            </a:r>
          </a:p>
        </p:txBody>
      </p:sp>
      <p:sp>
        <p:nvSpPr>
          <p:cNvPr id="4110" name="TextBox 4109">
            <a:extLst>
              <a:ext uri="{FF2B5EF4-FFF2-40B4-BE49-F238E27FC236}">
                <a16:creationId xmlns:a16="http://schemas.microsoft.com/office/drawing/2014/main" id="{9DA85580-8B98-AD50-22CE-F4FFD9229DA0}"/>
              </a:ext>
            </a:extLst>
          </p:cNvPr>
          <p:cNvSpPr txBox="1"/>
          <p:nvPr/>
        </p:nvSpPr>
        <p:spPr>
          <a:xfrm>
            <a:off x="719009" y="10408999"/>
            <a:ext cx="7803208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500" b="1" dirty="0">
                <a:latin typeface="+mj-lt"/>
              </a:rPr>
              <a:t>Improvement Team &amp; Stakeholders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2949</TotalTime>
  <Words>378</Words>
  <Application>Microsoft Office PowerPoint</Application>
  <PresentationFormat>Custom</PresentationFormat>
  <Paragraphs>50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Abi</dc:creator>
  <cp:lastModifiedBy>CHEUNG, Yingyan (GLOUCESTERSHIRE HOSPITALS NHS FOUNDATION TRUST)</cp:lastModifiedBy>
  <cp:revision>205</cp:revision>
  <cp:lastPrinted>2012-10-12T16:18:20Z</cp:lastPrinted>
  <dcterms:created xsi:type="dcterms:W3CDTF">2011-03-01T17:55:15Z</dcterms:created>
  <dcterms:modified xsi:type="dcterms:W3CDTF">2024-01-08T16:59:13Z</dcterms:modified>
</cp:coreProperties>
</file>