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11173-CED0-8572-F722-8807984CE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CF351-8ABC-D0DA-CC58-6E0D24670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21E6-3797-6F0C-B8C7-D7BAA1B1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9BA53-389A-A2D8-040A-F4C02C10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73EA9-27DC-89B9-60C9-6878FA9E5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7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236F-1816-A8F1-B0CF-CE263240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F88B5-0407-F0EC-2696-8CF11D6A6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50EF4-5C06-8B13-C913-9E07C32B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F24B8-39D7-46A1-16AE-6AA5B94B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851BA-6605-0FDD-F32F-1DC31566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9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03B8F3-A3F5-5FFC-3733-AAD1828EF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9247D-499B-9232-0A99-A60CC1DAA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61567-F07A-3C37-94CB-524EB909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EBFC-45D3-B2BB-85BF-7A7BD617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FA69E-6EFE-7697-619D-1D419FC9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5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AE0B-676D-CF95-4BA5-39B564ADA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CCCDB-FD89-F152-FB2E-47281FD81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034BB-3685-6D8A-1CD0-11C7B67F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D0B34-DD48-57B6-C0FB-DFBCF563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F17FE-4C29-6A76-D3FC-EDF9A5D1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5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F7D6A-1EDB-E99E-3236-C9FE6FF2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E0B54-81A3-745C-3A7D-22DF7682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37125-A0F4-F3A7-866F-940026C2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7D1BA-4B04-B81E-D0CA-9E975BE08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5EE2F-DBB3-5093-C778-6F679CE3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1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017F8-0184-40D1-8868-FC6215AA5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E59D9-74A9-90A6-C5B4-7B83739BB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9EE27-0607-88CF-A5A6-BE8E4E154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14460-480B-134F-04FF-01B3FA29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BAD0-F0C3-812C-DE5C-DCDC5FEB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6E1CF-5ECE-62B2-555E-2AA4042E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741F-A95E-E030-51F7-564607DD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0E771-F854-A66A-023E-38239B92A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4042E-D9FD-C39F-20B1-645753596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82CC2-4448-441F-2E93-05CFD3567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BD929D-60A7-5BCD-5CA4-5B59AE24D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144A67-D4C0-46AA-A108-622344952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ED5FD3-FC72-BEFB-9178-12BC6B01B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20E9E9-E086-AD94-7301-EDBA6B9B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32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22D0-F2A7-D2B1-4C38-6189BBBD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3FAD9-6532-06E4-C93F-BE58161F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1799D-7A99-C55F-ED71-A273349B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FDB13-735C-7093-31FB-D210F250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7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8FB37-9181-C8A4-4C40-C0FF57DC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DB3AC-9EBF-B1D6-5E72-4A2574FE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9578F-0788-13F7-FF36-AA7D4F2F4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87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05C9-D274-9C02-74DD-54DA43285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C0051-A6D3-3D8A-3F54-34A69A5CE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32F8E-BA05-9BA6-63CD-A2B64D6E3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0ECA1-00F3-DC18-CBE8-663DD31B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5E61E-5799-F17B-6EB6-22C0863E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D9321-34CC-2931-CC21-77B0906F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90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E43FE-3B73-5D17-4920-3B95D207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86F711-0137-8E58-2DD4-969E7B91A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5A987-9B1A-7284-69AE-36A32FD72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FCBD7-63AF-9758-5D1A-015740BA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86ED8-2B91-2C40-210F-93B5C54C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B5B23-14F9-E7A1-2CDF-814A211A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4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FF875C-0546-379B-F956-C92DF26A5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E8785-6628-3045-0E8A-6B170771E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873AC-8A43-24CE-9E51-058B4DFDC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BFEE-F075-4F2C-9661-9E9CAEC94060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F72D1-FD96-8546-894E-3710DACE1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699C8-C532-58B5-B596-F8D4B7F1F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D8609-7F34-4EEA-87B0-EA6FF4B6F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2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hn-tr.acutemedsecretaries@nh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eb.glos.nhs.uk/MvcReferrals/MedicalDayUnit" TargetMode="External"/><Relationship Id="rId3" Type="http://schemas.openxmlformats.org/officeDocument/2006/relationships/hyperlink" Target="mailto:ghn-tr.vtereferrals@nhs.net" TargetMode="External"/><Relationship Id="rId7" Type="http://schemas.openxmlformats.org/officeDocument/2006/relationships/hyperlink" Target="https://view.officeapps.live.com/op/view.aspx?src=https%3A%2F%2Fwww.gloshospitals.nhs.uk%2Fmedia%2Fdocuments%2FGloucestershire_community_heart_failure_referral_form.doc&amp;wdOrigin=BROWSELINK" TargetMode="External"/><Relationship Id="rId2" Type="http://schemas.openxmlformats.org/officeDocument/2006/relationships/hyperlink" Target="mailto:ghn-tr.acutemedsecretaries@nhs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.glos.nhs.uk/mvcReferrals/ChestPain" TargetMode="External"/><Relationship Id="rId5" Type="http://schemas.openxmlformats.org/officeDocument/2006/relationships/hyperlink" Target="https://view.officeapps.live.com/op/view.aspx?src=https%3A%2F%2Fwww.gloshospitals.nhs.uk%2Fmedia%2Fdocuments%2FTIA_Referral_Form_Y0491_21_01_2020_1.doc&amp;wdOrigin=BROWSELINK" TargetMode="External"/><Relationship Id="rId4" Type="http://schemas.openxmlformats.org/officeDocument/2006/relationships/hyperlink" Target="mailto:thomas.mckearney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C389EB-9386-78E1-1314-C8D0BE8B3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328896"/>
              </p:ext>
            </p:extLst>
          </p:nvPr>
        </p:nvGraphicFramePr>
        <p:xfrm>
          <a:off x="320180" y="625999"/>
          <a:ext cx="11551640" cy="6215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690">
                  <a:extLst>
                    <a:ext uri="{9D8B030D-6E8A-4147-A177-3AD203B41FA5}">
                      <a16:colId xmlns:a16="http://schemas.microsoft.com/office/drawing/2014/main" val="1871577517"/>
                    </a:ext>
                  </a:extLst>
                </a:gridCol>
                <a:gridCol w="4410526">
                  <a:extLst>
                    <a:ext uri="{9D8B030D-6E8A-4147-A177-3AD203B41FA5}">
                      <a16:colId xmlns:a16="http://schemas.microsoft.com/office/drawing/2014/main" val="4003616815"/>
                    </a:ext>
                  </a:extLst>
                </a:gridCol>
                <a:gridCol w="3743573">
                  <a:extLst>
                    <a:ext uri="{9D8B030D-6E8A-4147-A177-3AD203B41FA5}">
                      <a16:colId xmlns:a16="http://schemas.microsoft.com/office/drawing/2014/main" val="3240449997"/>
                    </a:ext>
                  </a:extLst>
                </a:gridCol>
                <a:gridCol w="1484851">
                  <a:extLst>
                    <a:ext uri="{9D8B030D-6E8A-4147-A177-3AD203B41FA5}">
                      <a16:colId xmlns:a16="http://schemas.microsoft.com/office/drawing/2014/main" val="220258911"/>
                    </a:ext>
                  </a:extLst>
                </a:gridCol>
              </a:tblGrid>
              <a:tr h="353521"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What is it for?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How to do it?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What to do on EPR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116435"/>
                  </a:ext>
                </a:extLst>
              </a:tr>
              <a:tr h="91051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Patient Initiated Follow 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  <a:latin typeface="Calibri" panose="020F0502020204030204" pitchFamily="34" charset="0"/>
                        </a:rPr>
                        <a:t>Wellness checks/confirmation of improvement in symptoms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rtl="0" fontAlgn="base">
                        <a:buFont typeface="Arial" panose="020B0604020202020204" pitchFamily="34" charset="0"/>
                        <a:buNone/>
                      </a:pPr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Give patients the  leaflet for ‘Patient Initiated Follow up’ then adequately safety net</a:t>
                      </a:r>
                    </a:p>
                    <a:p>
                      <a:pPr marL="0" indent="0" algn="ctr" rtl="0" fontAlgn="base">
                        <a:buFont typeface="Arial" panose="020B0604020202020204" pitchFamily="34" charset="0"/>
                        <a:buNone/>
                      </a:pPr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They can self-present to SDEC/AEC with the same complaint within 7-days of initial presentation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Let the nurse coordinator know and </a:t>
                      </a:r>
                      <a:r>
                        <a:rPr lang="en-GB" sz="1100" b="1" i="0" dirty="0">
                          <a:effectLst/>
                          <a:latin typeface="Calibri" panose="020F0502020204030204" pitchFamily="34" charset="0"/>
                        </a:rPr>
                        <a:t>complete the SDEC discharge summary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5187364"/>
                  </a:ext>
                </a:extLst>
              </a:tr>
              <a:tr h="91051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Results Clinic </a:t>
                      </a:r>
                    </a:p>
                    <a:p>
                      <a:pPr algn="ctr"/>
                      <a:r>
                        <a:rPr lang="en-GB" sz="1100" b="1" dirty="0"/>
                        <a:t>(Previously Virtual Clinic)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Follow up of non emergent tests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alibri" panose="020F0502020204030204" pitchFamily="34" charset="0"/>
                        </a:rPr>
                        <a:t>Email the Acute Medical Secretaries (</a:t>
                      </a:r>
                      <a:r>
                        <a:rPr lang="en-US" sz="1100" b="0" i="0" u="sng" strike="noStrike" dirty="0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ghn-tr.acutemedsecretaries@nhs.net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with patient details, result to be chased, </a:t>
                      </a:r>
                      <a:r>
                        <a:rPr lang="en-US" sz="1100" b="0" i="0" strike="noStrike" dirty="0">
                          <a:effectLst/>
                          <a:latin typeface="Calibri" panose="020F0502020204030204" pitchFamily="34" charset="0"/>
                        </a:rPr>
                        <a:t>SDEC/AEC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consultant name and if it is for the 2ww follow up pathway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the SDEC discharge summary</a:t>
                      </a:r>
                      <a:endParaRPr lang="en-GB" sz="1100" b="0" i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1100" dirty="0"/>
                    </a:p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451697"/>
                  </a:ext>
                </a:extLst>
              </a:tr>
              <a:tr h="1074706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In Person Follow 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Patients requiring repeat blood tests within 2 </a:t>
                      </a:r>
                      <a:r>
                        <a:rPr lang="en-GB" sz="1100" b="0" strike="noStrike" dirty="0">
                          <a:effectLst/>
                          <a:latin typeface="Calibri" panose="020F0502020204030204" pitchFamily="34" charset="0"/>
                        </a:rPr>
                        <a:t>weeks </a:t>
                      </a:r>
                    </a:p>
                    <a:p>
                      <a:pPr marL="171450" indent="-171450" algn="ctr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Patients who need a scan within 72 hours</a:t>
                      </a:r>
                      <a:endParaRPr lang="en-GB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To arrange, tick ‘2nd follow up’ and write the planned date of follow up at the bottom of the SDEC clinical assessment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inform the SDEC/AEC coordinator and put the patient in the </a:t>
                      </a:r>
                      <a:r>
                        <a:rPr lang="en-GB" sz="1100" b="1" i="0" dirty="0">
                          <a:effectLst/>
                          <a:latin typeface="Calibri" panose="020F0502020204030204" pitchFamily="34" charset="0"/>
                        </a:rPr>
                        <a:t>SDEC home leave section on EPR.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285979"/>
                  </a:ext>
                </a:extLst>
              </a:tr>
              <a:tr h="910515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/>
                        <a:t>Virtual 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/>
                        <a:t>Patients who there are 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concerns about observations or response to treatment commenced in SDEC/AEC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e.g., heart rate, RR, BP, requiring regular IV diuresis.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Refer to virtual ward team - 07812709855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Let the nurse coordinator know and </a:t>
                      </a:r>
                      <a:r>
                        <a:rPr lang="en-GB" sz="1100" b="1" i="0" dirty="0">
                          <a:effectLst/>
                          <a:latin typeface="Calibri" panose="020F0502020204030204" pitchFamily="34" charset="0"/>
                        </a:rPr>
                        <a:t>complete the SDEC discharge summary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8669930"/>
                  </a:ext>
                </a:extLst>
              </a:tr>
              <a:tr h="91051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1" i="0" u="non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emergency specialty referrals </a:t>
                      </a:r>
                    </a:p>
                    <a:p>
                      <a:pPr algn="ctr"/>
                      <a:endParaRPr lang="en-GB" sz="11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 emergency specialty referrals should be made on an outpatient basis and not via the EPR adult inpatient referral system</a:t>
                      </a:r>
                      <a:endParaRPr lang="en-GB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Please type a brief referral letter and email it to the AMU secretaries </a:t>
                      </a:r>
                      <a:r>
                        <a:rPr lang="en-GB" sz="1100" b="0" i="0" strike="noStrike" dirty="0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ghn-tr.acutemedsecretaries@nhs.net</a:t>
                      </a:r>
                      <a:endParaRPr lang="en-GB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Let the nurse coordinator know and </a:t>
                      </a:r>
                      <a:r>
                        <a:rPr lang="en-GB" sz="1100" b="1" i="0" dirty="0">
                          <a:effectLst/>
                          <a:latin typeface="Calibri" panose="020F0502020204030204" pitchFamily="34" charset="0"/>
                        </a:rPr>
                        <a:t>complete the SDEC discharge summary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5450259"/>
                  </a:ext>
                </a:extLst>
              </a:tr>
              <a:tr h="1046035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/>
                        <a:t>Telephone Follow 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Urgent inpatient specialty referrals that are made at the end of day/OOH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Urgent scan reports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External referrals such as Neurosurgery (BNOG)</a:t>
                      </a:r>
                      <a:endParaRPr lang="en-GB" sz="1100" b="0" i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To arrange, tick ‘telephone follow up’ and write the planned date of follow up at the bottom of the SDEC clinical assessment</a:t>
                      </a:r>
                      <a:endParaRPr lang="en-GB" sz="11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effectLst/>
                          <a:latin typeface="Calibri" panose="020F0502020204030204" pitchFamily="34" charset="0"/>
                        </a:rPr>
                        <a:t>Let the nurse coordinator know and 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put the patient in the </a:t>
                      </a:r>
                      <a:r>
                        <a:rPr lang="en-GB" sz="1100" b="1" i="0" dirty="0">
                          <a:effectLst/>
                          <a:latin typeface="Calibri" panose="020F0502020204030204" pitchFamily="34" charset="0"/>
                        </a:rPr>
                        <a:t>SDEC home leave section on EPR.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217926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628777AC-CAEB-1D61-1945-89DF4221F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681"/>
            <a:ext cx="12192000" cy="315912"/>
          </a:xfrm>
        </p:spPr>
        <p:txBody>
          <a:bodyPr>
            <a:normAutofit fontScale="90000"/>
          </a:bodyPr>
          <a:lstStyle/>
          <a:p>
            <a:r>
              <a:rPr lang="en-GB" sz="2000" b="1" u="sng" dirty="0"/>
              <a:t>SDEC / AEC Follow Up Pathways Guidance</a:t>
            </a:r>
            <a:br>
              <a:rPr lang="en-GB" sz="2000" b="1" dirty="0"/>
            </a:br>
            <a:r>
              <a:rPr lang="en-GB" sz="1600" b="1" dirty="0"/>
              <a:t>Please discuss all follow up with the SDEC/AEC consultant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1769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50982-5999-C1AC-2988-C16D6290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2" y="107217"/>
            <a:ext cx="11859368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000" b="1" u="sng" dirty="0"/>
              <a:t>SDEC / AEC Follow Up Pathways Guidance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5A3C4-2E1A-C8DC-453F-3040C4866658}"/>
              </a:ext>
            </a:extLst>
          </p:cNvPr>
          <p:cNvSpPr txBox="1"/>
          <p:nvPr/>
        </p:nvSpPr>
        <p:spPr>
          <a:xfrm>
            <a:off x="187376" y="477408"/>
            <a:ext cx="3431959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 fontAlgn="base"/>
            <a:r>
              <a:rPr lang="en-GB" sz="1100" b="1" i="0" u="sng" dirty="0">
                <a:effectLst/>
                <a:latin typeface="Calibri" panose="020F0502020204030204" pitchFamily="34" charset="0"/>
              </a:rPr>
              <a:t>Patient Initiated Follow Up (PIF) </a:t>
            </a:r>
            <a:br>
              <a:rPr lang="en-GB" sz="1100" b="1" i="0" u="sng" dirty="0">
                <a:effectLst/>
                <a:latin typeface="Calibri" panose="020F0502020204030204" pitchFamily="34" charset="0"/>
              </a:rPr>
            </a:br>
            <a:endParaRPr lang="en-GB" sz="1100" b="1" i="0" u="sng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GB" sz="1100" dirty="0">
                <a:effectLst/>
                <a:latin typeface="Calibri" panose="020F0502020204030204" pitchFamily="34" charset="0"/>
              </a:rPr>
              <a:t>Wellness checks/confirmation of improvement in symptoms. 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GB" sz="1100" i="0" dirty="0">
                <a:effectLst/>
                <a:latin typeface="Calibri" panose="020F0502020204030204" pitchFamily="34" charset="0"/>
              </a:rPr>
              <a:t>These patients should be discussed with the SDEC/AEC consultant and given a leaflet for ‘Patient Initiated Follow up’ then adequately safety netted 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GB" sz="1100" i="0" dirty="0">
                <a:effectLst/>
                <a:latin typeface="Calibri" panose="020F0502020204030204" pitchFamily="34" charset="0"/>
              </a:rPr>
              <a:t>They can self-present to SDEC/AEC with the same complaint within 7-days of initial presentation 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GB" sz="1100" i="0" dirty="0">
                <a:effectLst/>
                <a:latin typeface="Calibri" panose="020F0502020204030204" pitchFamily="34" charset="0"/>
              </a:rPr>
              <a:t>Let the nurse coordinator know and complete the SDEC discharge summary.  </a:t>
            </a:r>
          </a:p>
          <a:p>
            <a:endParaRPr lang="en-GB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F271F-A30D-0F48-BFFE-B8A83D08489C}"/>
              </a:ext>
            </a:extLst>
          </p:cNvPr>
          <p:cNvSpPr txBox="1"/>
          <p:nvPr/>
        </p:nvSpPr>
        <p:spPr>
          <a:xfrm>
            <a:off x="3761243" y="470043"/>
            <a:ext cx="3668138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Results For Follow Up in Results Clinic</a:t>
            </a:r>
          </a:p>
          <a:p>
            <a:endParaRPr lang="en-GB" sz="1100" b="1" u="sng" dirty="0"/>
          </a:p>
          <a:p>
            <a:pPr algn="l" rtl="0" fontAlgn="base"/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Tests suitable for the results clinic include: </a:t>
            </a:r>
            <a:r>
              <a:rPr lang="en-GB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Bloods that will not be back the same day e.g. B12, folate, auto </a:t>
            </a:r>
            <a:r>
              <a:rPr lang="en-GB" sz="1100" b="0" i="0" strike="noStrike" dirty="0">
                <a:effectLst/>
                <a:latin typeface="Calibri" panose="020F0502020204030204" pitchFamily="34" charset="0"/>
              </a:rPr>
              <a:t>immune screens, Non-invasive Liver screens.</a:t>
            </a:r>
            <a:r>
              <a:rPr lang="en-GB" sz="11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100" b="0" i="0" strike="noStrike" dirty="0">
                <a:effectLst/>
                <a:latin typeface="Calibri" panose="020F0502020204030204" pitchFamily="34" charset="0"/>
              </a:rPr>
              <a:t> Non emergent echocardiograms (see echo SOP for details, if expected within 1 week then put on SDEC home leave and let the SDEC/AEC coordinator know)</a:t>
            </a:r>
            <a:r>
              <a:rPr lang="en-GB" sz="11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100" b="0" i="0" strike="noStrike" dirty="0">
                <a:effectLst/>
                <a:latin typeface="Calibri" panose="020F0502020204030204" pitchFamily="34" charset="0"/>
              </a:rPr>
              <a:t> 24-hour tapes </a:t>
            </a:r>
            <a:r>
              <a:rPr lang="en-GB" sz="11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100" b="0" i="0" strike="noStrike" dirty="0">
                <a:effectLst/>
                <a:latin typeface="Calibri" panose="020F0502020204030204" pitchFamily="34" charset="0"/>
              </a:rPr>
              <a:t> Non urgent or 2ww CT, MRI or ultrasound scans </a:t>
            </a:r>
            <a:r>
              <a:rPr lang="en-GB" sz="11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/>
            <a:endParaRPr lang="en-GB" sz="11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GB" sz="1100" dirty="0">
                <a:latin typeface="Calibri" panose="020F0502020204030204" pitchFamily="34" charset="0"/>
              </a:rPr>
              <a:t>Email the Acute Medical Secretaries (</a:t>
            </a:r>
            <a:r>
              <a:rPr lang="en-US" sz="1100" b="0" i="0" u="sng" strike="noStrike" dirty="0">
                <a:solidFill>
                  <a:srgbClr val="467886"/>
                </a:solidFill>
                <a:effectLst/>
                <a:latin typeface="Calibri" panose="020F0502020204030204" pitchFamily="34" charset="0"/>
                <a:hlinkClick r:id="rId2"/>
              </a:rPr>
              <a:t>ghn-tr.acutemedsecretaries@nhs.net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with patient details, result to be chased, </a:t>
            </a:r>
            <a:r>
              <a:rPr lang="en-US" sz="1100" b="0" i="0" strike="noStrike" dirty="0">
                <a:effectLst/>
                <a:latin typeface="Calibri" panose="020F0502020204030204" pitchFamily="34" charset="0"/>
              </a:rPr>
              <a:t>SDEC/AEC 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consultant name and if it is for the 2ww follow up pathway. 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Then complete the SDEC discharge summary</a:t>
            </a:r>
            <a:endParaRPr lang="en-GB" sz="1100" i="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C0235-6832-D2CA-BE41-531B9FCF4125}"/>
              </a:ext>
            </a:extLst>
          </p:cNvPr>
          <p:cNvSpPr txBox="1"/>
          <p:nvPr/>
        </p:nvSpPr>
        <p:spPr>
          <a:xfrm>
            <a:off x="3761243" y="3404316"/>
            <a:ext cx="3668138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In Person Follow Up </a:t>
            </a:r>
            <a:br>
              <a:rPr lang="en-GB" sz="1100" b="1" u="sng" dirty="0"/>
            </a:br>
            <a:endParaRPr lang="en-GB" sz="1100" b="1" u="sng" dirty="0"/>
          </a:p>
          <a:p>
            <a:pPr algn="l" rtl="0" fontAlgn="base"/>
            <a:r>
              <a:rPr lang="en-GB" sz="1100" b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Patients requiring repeat blood tests within 2 </a:t>
            </a:r>
            <a:r>
              <a:rPr lang="en-GB" sz="1100" b="0" strike="noStrike" dirty="0">
                <a:effectLst/>
                <a:latin typeface="Calibri" panose="020F0502020204030204" pitchFamily="34" charset="0"/>
              </a:rPr>
              <a:t>weeks (SDEC/AEC follow up should be within 7 days). GPs can follow up bloods beyond 2 weeks- please write instructions in SDEC discharge summary. </a:t>
            </a:r>
            <a:r>
              <a:rPr lang="en-GB" sz="1100" b="0" dirty="0">
                <a:effectLst/>
                <a:latin typeface="Calibri" panose="020F0502020204030204" pitchFamily="34" charset="0"/>
              </a:rPr>
              <a:t> 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GB" sz="1100" b="0" i="0" dirty="0">
                <a:effectLst/>
                <a:latin typeface="Calibri" panose="020F0502020204030204" pitchFamily="34" charset="0"/>
              </a:rPr>
              <a:t>Patients who need a scan within 72 hours e.g. CT or USS which won’t be performed on the same day should be sent home to return the next day to see a clinician once it is reported. E.g. CTPA, USS doppler to rule out a DVT. See SDEC radiology SOP for details of what constitutes an urgent scan.  </a:t>
            </a:r>
          </a:p>
          <a:p>
            <a:pPr algn="l" rtl="0" fontAlgn="base"/>
            <a:endParaRPr lang="en-GB" sz="1100" dirty="0">
              <a:latin typeface="Calibri" panose="020F0502020204030204" pitchFamily="34" charset="0"/>
            </a:endParaRPr>
          </a:p>
          <a:p>
            <a:pPr algn="l" rtl="0" fontAlgn="base"/>
            <a:r>
              <a:rPr lang="en-GB" sz="1100" b="0" i="0" dirty="0">
                <a:effectLst/>
                <a:latin typeface="Calibri" panose="020F0502020204030204" pitchFamily="34" charset="0"/>
              </a:rPr>
              <a:t>To arrange, tick ‘2nd follow up’ and write the planned date of follow up at the bottom of the SDEC clinical assessment, inform the SDEC/AEC </a:t>
            </a:r>
            <a:r>
              <a:rPr lang="en-GB" sz="1100" i="0" dirty="0">
                <a:effectLst/>
                <a:latin typeface="Calibri" panose="020F0502020204030204" pitchFamily="34" charset="0"/>
              </a:rPr>
              <a:t>coordinator and put the patient in the SDEC home leave section on EPR. </a:t>
            </a:r>
          </a:p>
          <a:p>
            <a:endParaRPr lang="en-GB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70D23A-C0E6-5D89-7CE2-FA144F10DA67}"/>
              </a:ext>
            </a:extLst>
          </p:cNvPr>
          <p:cNvSpPr txBox="1"/>
          <p:nvPr/>
        </p:nvSpPr>
        <p:spPr>
          <a:xfrm>
            <a:off x="195761" y="5097087"/>
            <a:ext cx="342357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Virtual Ward</a:t>
            </a:r>
          </a:p>
          <a:p>
            <a:endParaRPr lang="en-GB" sz="1100" b="1" u="sng" dirty="0"/>
          </a:p>
          <a:p>
            <a:r>
              <a:rPr lang="en-GB" sz="1100" b="0" i="0" dirty="0">
                <a:effectLst/>
                <a:latin typeface="Calibri" panose="020F0502020204030204" pitchFamily="34" charset="0"/>
              </a:rPr>
              <a:t>If there are concerns about observations or response to treatment commenced in SDEC/AEC e.g., heart rate, RR, BP, requiring regular IV diuresis.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0" i="0" dirty="0">
                <a:effectLst/>
                <a:latin typeface="Calibri" panose="020F0502020204030204" pitchFamily="34" charset="0"/>
              </a:rPr>
              <a:t>Discuss with the SDEC/AEC consultant and </a:t>
            </a:r>
            <a:r>
              <a:rPr lang="en-GB" sz="1100" i="0" dirty="0">
                <a:effectLst/>
                <a:latin typeface="Calibri" panose="020F0502020204030204" pitchFamily="34" charset="0"/>
              </a:rPr>
              <a:t>consider referring to virtual ward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alibri" panose="020F0502020204030204" pitchFamily="34" charset="0"/>
              </a:rPr>
              <a:t>Virtual ward: </a:t>
            </a:r>
            <a:r>
              <a:rPr lang="en-GB" sz="1100" dirty="0"/>
              <a:t>07812709855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35D8F6-43A3-C443-FA98-AFAA80AABB74}"/>
              </a:ext>
            </a:extLst>
          </p:cNvPr>
          <p:cNvSpPr txBox="1"/>
          <p:nvPr/>
        </p:nvSpPr>
        <p:spPr>
          <a:xfrm>
            <a:off x="7635663" y="462207"/>
            <a:ext cx="4368961" cy="26314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Telephone Follow Up </a:t>
            </a:r>
          </a:p>
          <a:p>
            <a:endParaRPr lang="en-GB" sz="11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0" i="0" dirty="0">
                <a:effectLst/>
                <a:latin typeface="Calibri" panose="020F0502020204030204" pitchFamily="34" charset="0"/>
              </a:rPr>
              <a:t>Urgent inpatient specialty referrals that are made at the end of day/OOH and need to be communicated to the patient the following day once advice is received. 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0" i="0" dirty="0">
                <a:effectLst/>
                <a:latin typeface="Calibri" panose="020F0502020204030204" pitchFamily="34" charset="0"/>
              </a:rPr>
              <a:t>Urgent scan reports e.g., result of an MRI that will not be reported on the same day.   e.g., MRI head to rule out stroke/bleed.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0" i="0" dirty="0">
                <a:effectLst/>
                <a:latin typeface="Calibri" panose="020F0502020204030204" pitchFamily="34" charset="0"/>
              </a:rPr>
              <a:t>External referrals such as Neurosurgery (BNOG) which need to be checked and actioned.  </a:t>
            </a:r>
          </a:p>
          <a:p>
            <a:endParaRPr lang="en-GB" sz="1100" b="0" i="0" dirty="0">
              <a:effectLst/>
              <a:latin typeface="verdana" panose="020B0604030504040204" pitchFamily="34" charset="0"/>
            </a:endParaRPr>
          </a:p>
          <a:p>
            <a:pPr algn="l" rtl="0" fontAlgn="base"/>
            <a:r>
              <a:rPr lang="en-GB" sz="1100" b="0" i="0" dirty="0">
                <a:effectLst/>
                <a:latin typeface="Calibri" panose="020F0502020204030204" pitchFamily="34" charset="0"/>
              </a:rPr>
              <a:t>To arrange, tick ‘telephone follow up’ and write the planned date of follow up at the bottom of the SDEC clinical assessment, inform the SDEC/AEC co-ordinator </a:t>
            </a:r>
            <a:r>
              <a:rPr lang="en-GB" sz="1100" i="0" dirty="0">
                <a:effectLst/>
                <a:latin typeface="Calibri" panose="020F0502020204030204" pitchFamily="34" charset="0"/>
              </a:rPr>
              <a:t>and put the patient in the SDEC home leave section on EPR.  </a:t>
            </a:r>
          </a:p>
          <a:p>
            <a:endParaRPr lang="en-GB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8FFEDD-BF99-1E97-6C63-A3AB8F17EE1C}"/>
              </a:ext>
            </a:extLst>
          </p:cNvPr>
          <p:cNvSpPr txBox="1"/>
          <p:nvPr/>
        </p:nvSpPr>
        <p:spPr>
          <a:xfrm>
            <a:off x="187375" y="2956524"/>
            <a:ext cx="3431959" cy="1785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 fontAlgn="base"/>
            <a:r>
              <a:rPr lang="en-GB" sz="11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 emergent specialty referrals </a:t>
            </a:r>
          </a:p>
          <a:p>
            <a:pPr algn="l" rtl="0" fontAlgn="base"/>
            <a:endParaRPr lang="en-GB" sz="11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GB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 emergent specialty referrals should be made on an outpatient basis and not via the EPR adult inpatient referral system. </a:t>
            </a:r>
          </a:p>
          <a:p>
            <a:pPr algn="l" rtl="0" fontAlgn="base"/>
            <a:endParaRPr lang="en-GB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GB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Please type a brief referral letter and email it to the AMU secretaries </a:t>
            </a:r>
            <a:r>
              <a:rPr lang="en-GB" sz="1100" b="0" i="0" strike="noStrike" dirty="0">
                <a:solidFill>
                  <a:srgbClr val="467886"/>
                </a:solidFill>
                <a:effectLst/>
                <a:latin typeface="Calibri" panose="020F0502020204030204" pitchFamily="34" charset="0"/>
                <a:hlinkClick r:id="rId2"/>
              </a:rPr>
              <a:t>ghn-tr.acutemedsecretaries@nhs.net.</a:t>
            </a:r>
            <a:r>
              <a:rPr lang="en-GB" sz="11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Then you should </a:t>
            </a:r>
            <a:r>
              <a:rPr lang="en-GB" sz="110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complete the SDEC discharge summary</a:t>
            </a:r>
            <a:r>
              <a:rPr lang="en-GB" sz="11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GB" sz="1100" i="0" dirty="0">
                <a:solidFill>
                  <a:srgbClr val="0078D4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1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GB" sz="11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00EEC66-5155-7C50-B45C-A50FDE45E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621581"/>
              </p:ext>
            </p:extLst>
          </p:nvPr>
        </p:nvGraphicFramePr>
        <p:xfrm>
          <a:off x="7631958" y="3270810"/>
          <a:ext cx="4368962" cy="3274374"/>
        </p:xfrm>
        <a:graphic>
          <a:graphicData uri="http://schemas.openxmlformats.org/drawingml/2006/table">
            <a:tbl>
              <a:tblPr/>
              <a:tblGrid>
                <a:gridCol w="1214302">
                  <a:extLst>
                    <a:ext uri="{9D8B030D-6E8A-4147-A177-3AD203B41FA5}">
                      <a16:colId xmlns:a16="http://schemas.microsoft.com/office/drawing/2014/main" val="437194953"/>
                    </a:ext>
                  </a:extLst>
                </a:gridCol>
                <a:gridCol w="3154660">
                  <a:extLst>
                    <a:ext uri="{9D8B030D-6E8A-4147-A177-3AD203B41FA5}">
                      <a16:colId xmlns:a16="http://schemas.microsoft.com/office/drawing/2014/main" val="1418804559"/>
                    </a:ext>
                  </a:extLst>
                </a:gridCol>
              </a:tblGrid>
              <a:tr h="30410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Clinic</a:t>
                      </a:r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How to refer</a:t>
                      </a:r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227777"/>
                  </a:ext>
                </a:extLst>
              </a:tr>
              <a:tr h="48729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VTE Clinic (Dr Almulla)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Email </a:t>
                      </a:r>
                      <a:r>
                        <a:rPr lang="en-GB" sz="1100" b="0" i="0" u="sng" strike="noStrike" dirty="0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ghn-tr.vtereferrals@nhs.net</a:t>
                      </a:r>
                      <a:r>
                        <a:rPr lang="en-GB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Follow up arranged for 6-9 months post VTE diagnosis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671969"/>
                  </a:ext>
                </a:extLst>
              </a:tr>
              <a:tr h="29237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ID Clinic </a:t>
                      </a:r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 Email </a:t>
                      </a:r>
                      <a:r>
                        <a:rPr lang="en-GB" sz="11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thomas.mckearney@nhs.net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rtl="0" fontAlgn="base"/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7670568"/>
                  </a:ext>
                </a:extLst>
              </a:tr>
              <a:tr h="48729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TIA Clinic </a:t>
                      </a:r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TIA_Referral_Form_Y0491_21_01_2020_1.doc</a:t>
                      </a:r>
                      <a:r>
                        <a:rPr lang="en-GB" sz="1100" b="0" i="0">
                          <a:effectLst/>
                          <a:latin typeface="Calibri" panose="020F0502020204030204" pitchFamily="34" charset="0"/>
                        </a:rPr>
                        <a:t> Follow up 1-2 weeks post referral </a:t>
                      </a:r>
                      <a:endParaRPr lang="en-GB" sz="1100" b="0" i="0">
                        <a:effectLst/>
                        <a:latin typeface="Aptos" panose="020B00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561596"/>
                  </a:ext>
                </a:extLst>
              </a:tr>
              <a:tr h="48729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Stable Chest Pain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web.glos.nhs.uk/mvcReferrals/ChestPain</a:t>
                      </a:r>
                      <a:r>
                        <a:rPr lang="en-GB" sz="1100" b="0" i="0">
                          <a:effectLst/>
                          <a:latin typeface="Calibri" panose="020F0502020204030204" pitchFamily="34" charset="0"/>
                        </a:rPr>
                        <a:t> Follow up 4-6 weeks post referral </a:t>
                      </a:r>
                      <a:endParaRPr lang="en-GB" sz="1100" b="0" i="0">
                        <a:effectLst/>
                        <a:latin typeface="Aptos" panose="020B00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133050"/>
                  </a:ext>
                </a:extLst>
              </a:tr>
              <a:tr h="48729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Community Heart Failure team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Gloucestershire_community_heart_failure_referral_form.doc</a:t>
                      </a:r>
                      <a:r>
                        <a:rPr lang="en-GB" sz="1100" b="0" i="0"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  <a:endParaRPr lang="en-GB" sz="1100" b="0" i="0">
                        <a:effectLst/>
                        <a:latin typeface="Aptos" panose="020B00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532065"/>
                  </a:ext>
                </a:extLst>
              </a:tr>
              <a:tr h="48729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MDU</a:t>
                      </a:r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u="sng" strike="noStrike" dirty="0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web.glos.nhs.uk/</a:t>
                      </a:r>
                      <a:r>
                        <a:rPr lang="en-GB" sz="1100" b="0" i="0" u="sng" strike="noStrike" dirty="0" err="1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MvcReferrals</a:t>
                      </a:r>
                      <a:r>
                        <a:rPr lang="en-GB" sz="1100" b="0" i="0" u="sng" strike="noStrike" dirty="0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/</a:t>
                      </a:r>
                      <a:r>
                        <a:rPr lang="en-GB" sz="1100" b="0" i="0" u="sng" strike="noStrike" dirty="0" err="1">
                          <a:solidFill>
                            <a:srgbClr val="467886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MedicalDayUnit</a:t>
                      </a:r>
                      <a:r>
                        <a:rPr lang="en-GB" sz="1100" b="0" i="0" dirty="0">
                          <a:effectLst/>
                          <a:latin typeface="Calibri" panose="020F0502020204030204" pitchFamily="34" charset="0"/>
                        </a:rPr>
                        <a:t> Can do infusion</a:t>
                      </a:r>
                      <a:r>
                        <a:rPr lang="en-GB" sz="11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s/transfusions within 72 hours of referral </a:t>
                      </a:r>
                      <a:endParaRPr lang="en-GB" sz="1100" b="0" i="0" u="none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0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96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08ff13de-f0ad-4e6c-845a-1089af26b4d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A60C104B4E10419F13011A84A762B7" ma:contentTypeVersion="15" ma:contentTypeDescription="Create a new document." ma:contentTypeScope="" ma:versionID="e10c310e4255a42a5d0f74e3890c18b2">
  <xsd:schema xmlns:xsd="http://www.w3.org/2001/XMLSchema" xmlns:xs="http://www.w3.org/2001/XMLSchema" xmlns:p="http://schemas.microsoft.com/office/2006/metadata/properties" xmlns:ns1="http://schemas.microsoft.com/sharepoint/v3" xmlns:ns3="08ff13de-f0ad-4e6c-845a-1089af26b4d5" xmlns:ns4="c24290de-854e-4b1f-82e6-3284d8760722" targetNamespace="http://schemas.microsoft.com/office/2006/metadata/properties" ma:root="true" ma:fieldsID="43bbb05a360943539f5744f8d32f7f43" ns1:_="" ns3:_="" ns4:_="">
    <xsd:import namespace="http://schemas.microsoft.com/sharepoint/v3"/>
    <xsd:import namespace="08ff13de-f0ad-4e6c-845a-1089af26b4d5"/>
    <xsd:import namespace="c24290de-854e-4b1f-82e6-3284d87607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f13de-f0ad-4e6c-845a-1089af26b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290de-854e-4b1f-82e6-3284d8760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C4D305-EBF3-41E2-99BF-F6FF2BCC75CB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08ff13de-f0ad-4e6c-845a-1089af26b4d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24290de-854e-4b1f-82e6-3284d876072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949131-7D75-4A2D-8FB2-8D238A922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B6CA4E-A6BD-4283-8619-39BEC64C36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8ff13de-f0ad-4e6c-845a-1089af26b4d5"/>
    <ds:schemaRef ds:uri="c24290de-854e-4b1f-82e6-3284d8760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1094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verdana</vt:lpstr>
      <vt:lpstr>Office Theme</vt:lpstr>
      <vt:lpstr>SDEC / AEC Follow Up Pathways Guidance Please discuss all follow up with the SDEC/AEC consultant </vt:lpstr>
      <vt:lpstr>SDEC / AEC Follow Up Pathways Guidance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SDEC / AEC Follow Up Pathways Guidance Please discuss all follow up with the SDEC/AEC consultant</dc:title>
  <dc:creator>Lindsay Joanna</dc:creator>
  <cp:lastModifiedBy>BAKER, Jemma (GLOUCESTERSHIRE HOSPITALS NHS FOUNDATION TRUST)</cp:lastModifiedBy>
  <cp:revision>6</cp:revision>
  <dcterms:created xsi:type="dcterms:W3CDTF">2024-12-30T10:35:04Z</dcterms:created>
  <dcterms:modified xsi:type="dcterms:W3CDTF">2025-01-06T15:36:15Z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0x010100ACA60C104B4E10419F13011A84A762B7</vt:lpwstr>
  </property>
</Properties>
</file>