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73" r:id="rId12"/>
    <p:sldId id="274" r:id="rId13"/>
    <p:sldId id="275" r:id="rId14"/>
    <p:sldId id="276" r:id="rId15"/>
    <p:sldId id="261" r:id="rId16"/>
    <p:sldId id="277" r:id="rId17"/>
    <p:sldId id="278" r:id="rId18"/>
    <p:sldId id="265" r:id="rId19"/>
    <p:sldId id="262" r:id="rId20"/>
    <p:sldId id="279" r:id="rId21"/>
    <p:sldId id="263" r:id="rId22"/>
  </p:sldIdLst>
  <p:sldSz cx="12192000" cy="6858000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A8BDCBBA-8363-4D30-9DC3-FF81D40B7B90}" type="datetimeFigureOut">
              <a:rPr lang="en-GB" smtClean="0"/>
              <a:t>07/04/2025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6188E08D-95E0-416C-956C-475D72E2E6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C110F-FC8F-4AEA-A187-05FEBBE3B2D7}" type="datetimeFigureOut">
              <a:rPr lang="en-GB" smtClean="0"/>
              <a:t>07/04/2025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3300"/>
            <a:ext cx="5502275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3591-EACF-4453-BBEA-50CA4CCF2C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23591-EACF-4453-BBEA-50CA4CCF2C1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0271-59AA-4A19-8F9D-429BBDFCAD6D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4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C6B-4FB9-4ACA-93A3-B71A682257B5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11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F921-5D79-4175-B232-C8980B5C9D51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74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6FA8-0E32-4888-BAFE-17EB73C296B9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56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6644-4ADB-4B55-B856-5796930C586A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E458-FA31-4D7A-9DFC-357A9A4F1408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38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0B2A-1647-4956-B55D-1BEA41E89530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5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FD8A-4EDC-4839-A115-084D6D139559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8776-2906-44CD-AE39-B74D4B939F3F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37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9969-4110-4766-8F52-A3B33DA5303D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7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60D-4E4C-4699-A412-B96EFDAB7D3F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4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169F-AE60-4F2F-8784-79351BB09B49}" type="datetime1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by Suzanne Mackenzie 31/3/25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5BAA-A25E-49D7-A114-5523F93C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4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gloshospitals.nhs.uk/departments/corporate-division/spiritual-care/about-different-faith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chemeClr val="accent1">
                    <a:lumMod val="75000"/>
                  </a:schemeClr>
                </a:solidFill>
              </a:rPr>
              <a:t>Care After Death</a:t>
            </a:r>
            <a:br>
              <a:rPr lang="en-GB" sz="9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A Guide</a:t>
            </a:r>
            <a:endParaRPr lang="en-GB" sz="48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42D487-C3BE-0909-6960-6D6733105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8381" y="2472722"/>
            <a:ext cx="2295238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6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Bladder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Bladder drained – </a:t>
            </a:r>
            <a:r>
              <a:rPr lang="en-GB" b="0" dirty="0"/>
              <a:t>apply gentle pressure to abdomen.</a:t>
            </a:r>
            <a:endParaRPr lang="en-GB" dirty="0"/>
          </a:p>
          <a:p>
            <a:r>
              <a:rPr lang="en-GB" dirty="0"/>
              <a:t>Apply Pad and pants- </a:t>
            </a:r>
            <a:r>
              <a:rPr lang="en-GB" b="0" dirty="0"/>
              <a:t>contains any leakages and maintains patients privacy and dignity.</a:t>
            </a:r>
          </a:p>
          <a:p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0" dirty="0"/>
              <a:t>If patient has a </a:t>
            </a:r>
            <a:r>
              <a:rPr lang="en-GB" dirty="0"/>
              <a:t>urinary catheter</a:t>
            </a:r>
            <a:r>
              <a:rPr lang="en-GB" b="0" dirty="0"/>
              <a:t>, remove drainage bag and spigot end of catheter.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3F480C9-8B23-147D-CE83-9E8534C078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16175" y="2818797"/>
            <a:ext cx="2295238" cy="3057143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E155439-81C6-C854-D812-585854CC4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71062" y="2818797"/>
            <a:ext cx="2295238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1E418D-A9DA-B926-E847-B7B40CA6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01C66B-7DF3-C82C-D8E8-F6F756B9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yanker sucker to clear oral cavity of any secretions.</a:t>
            </a:r>
          </a:p>
          <a:p>
            <a:pPr marL="0" indent="0">
              <a:buNone/>
            </a:pPr>
            <a:r>
              <a:rPr lang="en-GB" dirty="0"/>
              <a:t>	No longer packing nose and mouth.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6F211F-3E76-5B84-194B-7F24784B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45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1EB0-2B42-7708-6E32-CEC92B99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A418-4AEF-4523-85D9-2F902EE9F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dressed in shroud.</a:t>
            </a:r>
          </a:p>
          <a:p>
            <a:pPr marL="0" indent="0">
              <a:buNone/>
            </a:pPr>
            <a:r>
              <a:rPr lang="en-GB" dirty="0"/>
              <a:t>	In exceptional circumstances, wearing of own clothes is permissible, but family to be made aware that spoiling of clothes may occur.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F155-8210-F651-2626-77736242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4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D2AC-74F0-C0EA-A605-44748791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EF99-EB35-B564-B9C9-60C2F8C9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2" y="2134805"/>
            <a:ext cx="10515600" cy="4351338"/>
          </a:xfrm>
        </p:spPr>
        <p:txBody>
          <a:bodyPr/>
          <a:lstStyle/>
          <a:p>
            <a:r>
              <a:rPr lang="en-GB" dirty="0"/>
              <a:t>Patient placed in appropriately sized cadaver bag.</a:t>
            </a:r>
          </a:p>
          <a:p>
            <a:pPr marL="0" indent="0">
              <a:buNone/>
            </a:pPr>
            <a:r>
              <a:rPr lang="en-GB" dirty="0"/>
              <a:t>	Bariatric bags should not be used unless required for </a:t>
            </a:r>
          </a:p>
          <a:p>
            <a:pPr marL="0" indent="0">
              <a:buNone/>
            </a:pPr>
            <a:r>
              <a:rPr lang="en-GB" dirty="0"/>
              <a:t>	the size of the patient.</a:t>
            </a:r>
          </a:p>
          <a:p>
            <a:r>
              <a:rPr lang="en-GB" dirty="0"/>
              <a:t>Patient placed flat on their back, arms by side and feet together.</a:t>
            </a:r>
          </a:p>
          <a:p>
            <a:pPr marL="0" indent="0">
              <a:buNone/>
            </a:pPr>
            <a:r>
              <a:rPr lang="en-GB" dirty="0"/>
              <a:t>	(Bandages to ankles and elbows no longer required).</a:t>
            </a:r>
          </a:p>
          <a:p>
            <a:pPr marL="0" indent="0">
              <a:buNone/>
            </a:pPr>
            <a:r>
              <a:rPr lang="en-GB" dirty="0"/>
              <a:t>	If this is not possible please inform porters and mortuary staff.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9750B-904A-AFAC-AFF2-F652F405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2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604F-BB10-1C92-5E61-498D4862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11C0-056B-A077-AF8E-1ECCEC3F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placing patient in cadaver bag check for further secretions.</a:t>
            </a:r>
          </a:p>
          <a:p>
            <a:r>
              <a:rPr lang="en-GB" dirty="0"/>
              <a:t>Use yanker to clear oral cavity again if required.</a:t>
            </a:r>
          </a:p>
          <a:p>
            <a:r>
              <a:rPr lang="en-GB" dirty="0"/>
              <a:t>If cannot be placed on back, place an </a:t>
            </a:r>
            <a:r>
              <a:rPr lang="en-GB" dirty="0" err="1"/>
              <a:t>inco</a:t>
            </a:r>
            <a:r>
              <a:rPr lang="en-GB" dirty="0"/>
              <a:t> sheet under head, to absorb possible, further leakage.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128AE-0DE0-80B3-5617-889A146E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33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Care After Death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4CBD69E-8FA2-8C2A-4848-0845FEC00F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21804" y="2810511"/>
            <a:ext cx="2292295" cy="3060457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16B35A5-902E-7114-2D25-A6413616D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06218" y="2813825"/>
            <a:ext cx="2295238" cy="30571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1"/>
            <a:ext cx="5157787" cy="823913"/>
          </a:xfrm>
        </p:spPr>
        <p:txBody>
          <a:bodyPr>
            <a:normAutofit fontScale="25000" lnSpcReduction="20000"/>
          </a:bodyPr>
          <a:lstStyle/>
          <a:p>
            <a:r>
              <a:rPr lang="en-GB" sz="5600" dirty="0"/>
              <a:t>Two identification labels </a:t>
            </a:r>
            <a:r>
              <a:rPr lang="en-GB" sz="5600" b="0" dirty="0"/>
              <a:t>(completed both sides) attached to the patient:</a:t>
            </a:r>
          </a:p>
          <a:p>
            <a:r>
              <a:rPr lang="en-GB" sz="5600" b="0" dirty="0"/>
              <a:t>1. Big toe.</a:t>
            </a:r>
          </a:p>
          <a:p>
            <a:r>
              <a:rPr lang="en-GB" sz="5600" b="0" dirty="0"/>
              <a:t>2. Wrist.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GB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7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165-9979-0274-00BB-345D7212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Prosthesis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56D89F-3D3E-ADAD-D4C3-BA607E23F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Prosthesis to accompany patient e.g. false leg etc.</a:t>
            </a:r>
          </a:p>
          <a:p>
            <a:r>
              <a:rPr lang="en-GB" dirty="0"/>
              <a:t>If yes, prosthesis placed inside the cadaver bag with the patient.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B456E6-1116-6A16-1F26-98DCC8B8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91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FF41-D465-FE9B-DD7B-9E036CD2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 cadaver bag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601F-9BB6-44E2-89F3-55E004CD5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Close the cadaver bag.  </a:t>
            </a:r>
          </a:p>
          <a:p>
            <a:r>
              <a:rPr lang="en-GB" dirty="0"/>
              <a:t>Secure the zip with the third identification label (both sides completed).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33116-D7EC-50A4-E1C3-802CB58E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52956-ABC7-B679-F8D0-7E73BE63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94" y="2990997"/>
            <a:ext cx="2295238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F0D7-9719-D665-25E5-AA9E2E48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FD4D1-794B-0D42-8F16-2587CA6A5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55948-1E75-2BEF-9DEA-01253BF780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Does the patient have an infection?</a:t>
            </a:r>
          </a:p>
          <a:p>
            <a:r>
              <a:rPr lang="en-GB" dirty="0"/>
              <a:t>If yes what is the infection………</a:t>
            </a:r>
          </a:p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lace 5cm of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biohazard tape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across the top corner of the cadaver bag where visible.</a:t>
            </a:r>
          </a:p>
          <a:p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5AEA4-3376-E244-67AD-71850D7A4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3729" y="539754"/>
            <a:ext cx="1224792" cy="8239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1CA781-D86B-26B4-8FA0-2F2D2FC1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D2F37D1C-7AC7-6095-8421-05D2DFA99B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6" y="2420143"/>
            <a:ext cx="2762402" cy="3684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363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Care After Death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800"/>
            <a:ext cx="5181600" cy="3886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72200" y="2506133"/>
            <a:ext cx="5181600" cy="3670830"/>
          </a:xfrm>
        </p:spPr>
        <p:txBody>
          <a:bodyPr/>
          <a:lstStyle/>
          <a:p>
            <a:r>
              <a:rPr lang="en-GB" dirty="0"/>
              <a:t>White copy of the Care after death Checklist to be added to the plastic window of cadaver bag.</a:t>
            </a:r>
          </a:p>
          <a:p>
            <a:r>
              <a:rPr lang="en-GB" dirty="0"/>
              <a:t>Duplicate copy of checklist to be filed in notes.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690609" y="1266459"/>
            <a:ext cx="3932239" cy="1027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7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327" y="337273"/>
            <a:ext cx="9144000" cy="175938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Care After Death (formerly last offices)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477819" y="2410547"/>
            <a:ext cx="9144000" cy="3352944"/>
          </a:xfrm>
        </p:spPr>
        <p:txBody>
          <a:bodyPr>
            <a:normAutofit lnSpcReduction="10000"/>
          </a:bodyPr>
          <a:lstStyle/>
          <a:p>
            <a:r>
              <a:rPr lang="en-GB" sz="4000" b="1" dirty="0"/>
              <a:t>What’s new …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GB" dirty="0"/>
              <a:t>Nose and mouth no longer packed.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GB" dirty="0"/>
              <a:t>Ankles no longer held together by bandage.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GB" dirty="0"/>
              <a:t>Arms no longer secured against body with bandage.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GB" dirty="0"/>
              <a:t>Do not shave patients –shaving patients while still warm can cause bruising and marking that will only appear days later.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GB" dirty="0"/>
              <a:t>Check nose and toes are pointing upwards when sealing the bag- To ensure correct position when taken to the mortuary.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27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911048-E0AF-84AF-AB1D-AF536847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Ready for transport to the mortuary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AD068A-574C-F6DD-1E10-7F0A8B7B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Carefully fold excess of the cadaver bag </a:t>
            </a:r>
            <a:r>
              <a:rPr lang="en-GB" u="sng" dirty="0"/>
              <a:t>under</a:t>
            </a:r>
            <a:r>
              <a:rPr lang="en-GB" dirty="0"/>
              <a:t> the patient.</a:t>
            </a:r>
          </a:p>
          <a:p>
            <a:r>
              <a:rPr lang="en-GB" dirty="0"/>
              <a:t>The bag will have straps placed at the ankles and elbows by the porters once in the mortuary.</a:t>
            </a:r>
          </a:p>
          <a:p>
            <a:r>
              <a:rPr lang="en-GB" dirty="0"/>
              <a:t>Porters will apply a neck rest in the mortuary.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902C8-CBA8-17A3-C1EE-BE0B05EF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62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>
                <a:solidFill>
                  <a:srgbClr val="FF0000"/>
                </a:solidFill>
              </a:rPr>
              <a:t>Tissue Donation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the organ Donor Register (ORD) by contacting 0117 9758080</a:t>
            </a:r>
          </a:p>
          <a:p>
            <a:r>
              <a:rPr lang="en-GB" dirty="0"/>
              <a:t>Discuss with family - it could be life enhancing for others.</a:t>
            </a:r>
          </a:p>
          <a:p>
            <a:r>
              <a:rPr lang="en-GB" dirty="0"/>
              <a:t>If family would like to proceed refer the patient to National Referral Centre on 0800 4320559.</a:t>
            </a:r>
          </a:p>
          <a:p>
            <a:r>
              <a:rPr lang="en-GB" dirty="0"/>
              <a:t>Explain to the relatives that they will receive a phone call within 24hrs to gain their consent and ask further questions.</a:t>
            </a:r>
          </a:p>
          <a:p>
            <a:r>
              <a:rPr lang="en-GB" dirty="0"/>
              <a:t>Give the family a tissue donation leaflet.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02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4AD3-95FA-6E41-1E98-71AA6253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B19A-CA1F-893F-24D4-515D6F3B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Has the death been verified?</a:t>
            </a:r>
          </a:p>
          <a:p>
            <a:r>
              <a:rPr lang="en-GB" dirty="0"/>
              <a:t>Notify bereavement office as soon as patient has died.</a:t>
            </a:r>
          </a:p>
          <a:p>
            <a:r>
              <a:rPr lang="en-GB" dirty="0"/>
              <a:t>Tissue donation pathway completed.</a:t>
            </a:r>
          </a:p>
          <a:p>
            <a:r>
              <a:rPr lang="en-GB" dirty="0"/>
              <a:t>Hospital name/ID bracelet checked for accuracy, </a:t>
            </a:r>
          </a:p>
          <a:p>
            <a:pPr marL="0" indent="0">
              <a:buNone/>
            </a:pPr>
            <a:r>
              <a:rPr lang="en-GB" dirty="0"/>
              <a:t>	is readable and left on the patient.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30186-3F67-0449-B96D-1789550B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01E90-DF6E-4D5C-51C7-5422AD61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562" y="2227599"/>
            <a:ext cx="2295238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7140-BE79-394E-7F8C-4BFD356F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Implantable cardiac devices.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C6D6-7599-AF7E-1943-74C85E0B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Implantable cardiac device in situ?</a:t>
            </a:r>
          </a:p>
          <a:p>
            <a:r>
              <a:rPr lang="en-GB" dirty="0"/>
              <a:t>If patient has a defibrillator (ICD or CRT-D) how has it been deactivated?</a:t>
            </a:r>
          </a:p>
          <a:p>
            <a:pPr lvl="3"/>
            <a:r>
              <a:rPr lang="en-GB" dirty="0"/>
              <a:t>Deactivated by cardiac investigation lab.</a:t>
            </a:r>
          </a:p>
          <a:p>
            <a:pPr marL="1371566" lvl="3" indent="0">
              <a:buNone/>
            </a:pPr>
            <a:r>
              <a:rPr lang="en-GB" dirty="0"/>
              <a:t>Deactivation document to accompany patient to the mortuary.</a:t>
            </a:r>
          </a:p>
          <a:p>
            <a:pPr marL="1371566" lvl="3" indent="0">
              <a:buNone/>
            </a:pPr>
            <a:r>
              <a:rPr lang="en-GB" dirty="0"/>
              <a:t>OR</a:t>
            </a:r>
          </a:p>
          <a:p>
            <a:pPr lvl="3"/>
            <a:r>
              <a:rPr lang="en-GB" dirty="0"/>
              <a:t>Temporary deactivation by application of magnet over device.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75806-2BF2-B6FE-BF2D-6BA6036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49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9273-D697-42E0-98A8-6414F0A3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Faith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68EF-5D8C-7E25-F651-55850427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Does the patient have a practicing faith or religion that requires adherence to?  </a:t>
            </a:r>
          </a:p>
          <a:p>
            <a:pPr marL="0" indent="0">
              <a:buNone/>
            </a:pPr>
            <a:r>
              <a:rPr lang="en-GB" dirty="0"/>
              <a:t>This is of particular importance within Jewish and  Muslim faith, but not exclusively.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FrutigerLTStd-LightCn"/>
              </a:rPr>
              <a:t>If so, please also follow the process for preparing patients of different faiths, found on intranet page “Different Faiths” </a:t>
            </a:r>
            <a:r>
              <a:rPr lang="en-GB" dirty="0">
                <a:hlinkClick r:id="rId2"/>
              </a:rPr>
              <a:t>Different Faiths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97DDA-450E-13C8-2BFD-73E5F828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0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F8DC-8C63-305F-15E3-EDA0DD87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Jewellery and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2366-F00A-9C0C-0242-89B292566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Jewellery removed (must be recorded in the property book).</a:t>
            </a:r>
          </a:p>
          <a:p>
            <a:r>
              <a:rPr lang="en-GB" dirty="0"/>
              <a:t>Jewellery left on patient (at relatives request) and has been recorded in the property book.</a:t>
            </a:r>
          </a:p>
          <a:p>
            <a:r>
              <a:rPr lang="en-GB" dirty="0"/>
              <a:t>Patient’s property listed in property book.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2DE77-F9AA-4177-E760-C2938FBF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45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BF3-E232-A874-86D8-E99CA8AC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1E64B-E741-BE71-71FD-DB629309D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Wash patient with soap and water.</a:t>
            </a:r>
          </a:p>
          <a:p>
            <a:r>
              <a:rPr lang="en-GB" dirty="0"/>
              <a:t>Do not shave patients as this causes skin marking.</a:t>
            </a:r>
          </a:p>
          <a:p>
            <a:r>
              <a:rPr lang="en-GB" dirty="0"/>
              <a:t>Patients own teeth or dentures cleaned and placed in mouth.</a:t>
            </a:r>
          </a:p>
          <a:p>
            <a:pPr marL="0" indent="0">
              <a:buNone/>
            </a:pPr>
            <a:r>
              <a:rPr lang="en-GB" dirty="0"/>
              <a:t>	(If dentures cannot be placed in the mouth they should be 	cleaned and placed in a denture pot and placed in the cadaver 	bag with the patient).</a:t>
            </a:r>
          </a:p>
          <a:p>
            <a:r>
              <a:rPr lang="en-GB" dirty="0"/>
              <a:t>Hair brushed.</a:t>
            </a:r>
          </a:p>
          <a:p>
            <a:r>
              <a:rPr lang="en-GB" dirty="0"/>
              <a:t>If stoma in place apply clean bag.</a:t>
            </a:r>
          </a:p>
          <a:p>
            <a:pPr marL="0" indent="0">
              <a:buNone/>
            </a:pPr>
            <a:r>
              <a:rPr lang="en-GB" dirty="0"/>
              <a:t>  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A0E11-3B39-F272-0262-EE866E5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886A-2450-1696-27FE-C3CEA1A6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80BC-8FC0-D72C-6183-CCFEDCCA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 any wounds with an occlusive dressing.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EBA47-AB2F-2C2A-6EC8-3ED4E0DD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16B70-820B-9532-31DD-787C704A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143" y="2579936"/>
            <a:ext cx="2295238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7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69B0-769C-804D-904A-D34E9CCB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PVC’s and SC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A39-CEFB-1F19-F919-D86111CF6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>
              <a:lnSpc>
                <a:spcPts val="1315"/>
              </a:lnSpc>
            </a:pPr>
            <a:r>
              <a:rPr lang="en-US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FrutigerLTStd-LightCn"/>
                <a:cs typeface="Calibri" panose="020F0502020204030204" pitchFamily="34" charset="0"/>
              </a:rPr>
              <a:t>Are there any lines or catheters left in?</a:t>
            </a:r>
            <a:endParaRPr lang="en-GB" dirty="0">
              <a:effectLst/>
              <a:latin typeface="Calibri" panose="020F0502020204030204" pitchFamily="34" charset="0"/>
              <a:ea typeface="FrutigerLTStd-LightCn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FrutigerLTStd-LightCn"/>
                <a:cs typeface="Calibri" panose="020F0502020204030204" pitchFamily="34" charset="0"/>
              </a:rPr>
              <a:t>If yes, cover lines with an occlusive dressing</a:t>
            </a:r>
          </a:p>
          <a:p>
            <a:pPr marL="0" indent="0">
              <a:buNone/>
            </a:pPr>
            <a:endParaRPr lang="en-US" dirty="0">
              <a:solidFill>
                <a:srgbClr val="1D1D1B"/>
              </a:solidFill>
              <a:latin typeface="Calibri" panose="020F0502020204030204" pitchFamily="34" charset="0"/>
              <a:ea typeface="FrutigerLTStd-LightCn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FrutigerLTStd-LightCn"/>
                <a:cs typeface="Calibri" panose="020F0502020204030204" pitchFamily="34" charset="0"/>
              </a:rPr>
              <a:t> Please ensure you are clear on the checklist </a:t>
            </a:r>
            <a:r>
              <a:rPr lang="en-US" dirty="0">
                <a:solidFill>
                  <a:srgbClr val="1D1D1B"/>
                </a:solidFill>
                <a:latin typeface="Calibri" panose="020F0502020204030204" pitchFamily="34" charset="0"/>
                <a:ea typeface="FrutigerLTStd-LightCn"/>
                <a:cs typeface="Calibri" panose="020F0502020204030204" pitchFamily="34" charset="0"/>
              </a:rPr>
              <a:t>as to </a:t>
            </a:r>
            <a:r>
              <a:rPr lang="en-US" dirty="0">
                <a:solidFill>
                  <a:srgbClr val="1D1D1B"/>
                </a:solidFill>
                <a:effectLst/>
                <a:latin typeface="Calibri" panose="020F0502020204030204" pitchFamily="34" charset="0"/>
                <a:ea typeface="FrutigerLTStd-LightCn"/>
                <a:cs typeface="Calibri" panose="020F0502020204030204" pitchFamily="34" charset="0"/>
              </a:rPr>
              <a:t>the location &amp; description of the nature of line(s)</a:t>
            </a:r>
          </a:p>
          <a:p>
            <a:endParaRPr lang="en-US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0F137-A16D-6817-B908-F7CF14C7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by Suzanne Mackenzie 31/3/25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08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935</Words>
  <Application>Microsoft Office PowerPoint</Application>
  <PresentationFormat>Widescreen</PresentationFormat>
  <Paragraphs>114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Care After Death A Guide</vt:lpstr>
      <vt:lpstr>Care After Death (formerly last offices)</vt:lpstr>
      <vt:lpstr>Checklist</vt:lpstr>
      <vt:lpstr>Implantable cardiac devices.</vt:lpstr>
      <vt:lpstr>Faith requirements</vt:lpstr>
      <vt:lpstr>Jewellery and property</vt:lpstr>
      <vt:lpstr>Washing</vt:lpstr>
      <vt:lpstr>Wounds</vt:lpstr>
      <vt:lpstr>PVC’s and SC lines</vt:lpstr>
      <vt:lpstr>Bladder</vt:lpstr>
      <vt:lpstr>Suction</vt:lpstr>
      <vt:lpstr>Dress</vt:lpstr>
      <vt:lpstr>Position</vt:lpstr>
      <vt:lpstr>Suction</vt:lpstr>
      <vt:lpstr>Care After Death</vt:lpstr>
      <vt:lpstr>Prosthesis</vt:lpstr>
      <vt:lpstr>Close cadaver bag</vt:lpstr>
      <vt:lpstr>Infection</vt:lpstr>
      <vt:lpstr>Care After Death</vt:lpstr>
      <vt:lpstr>Ready for transport to the mortuary</vt:lpstr>
      <vt:lpstr>Tissue Donation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after Death</dc:title>
  <dc:creator>Mary</dc:creator>
  <cp:lastModifiedBy>WHITE, Samantha (GLOUCESTERSHIRE HOSPITALS NHS FOUNDATION TRUST)</cp:lastModifiedBy>
  <cp:revision>39</cp:revision>
  <cp:lastPrinted>2017-05-04T13:01:12Z</cp:lastPrinted>
  <dcterms:created xsi:type="dcterms:W3CDTF">2017-04-27T18:35:35Z</dcterms:created>
  <dcterms:modified xsi:type="dcterms:W3CDTF">2025-04-07T13:43:13Z</dcterms:modified>
</cp:coreProperties>
</file>