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906000" cy="6858000" type="A4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RD, Stuart (GLOUCESTERSHIRE HOSPITALS NHS FOUNDATION TRUST)" initials="SL" lastIdx="1" clrIdx="0">
    <p:extLst>
      <p:ext uri="{19B8F6BF-5375-455C-9EA6-DF929625EA0E}">
        <p15:presenceInfo xmlns:p15="http://schemas.microsoft.com/office/powerpoint/2012/main" userId="S::stuart.lord@nhs.net::3cbc7cd7-5f90-4e52-8a22-5d7ccf5852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1294"/>
    <p:restoredTop sz="94643"/>
  </p:normalViewPr>
  <p:slideViewPr>
    <p:cSldViewPr snapToObjects="1">
      <p:cViewPr varScale="1">
        <p:scale>
          <a:sx n="114" d="100"/>
          <a:sy n="114" d="100"/>
        </p:scale>
        <p:origin x="1938" y="11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5A5E-7166-9C46-A4EA-37E79B21DFEA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9592-B193-FA4C-898E-4A91B5ED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28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5A5E-7166-9C46-A4EA-37E79B21DFEA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9592-B193-FA4C-898E-4A91B5ED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049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5A5E-7166-9C46-A4EA-37E79B21DFEA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9592-B193-FA4C-898E-4A91B5ED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9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5A5E-7166-9C46-A4EA-37E79B21DFEA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9592-B193-FA4C-898E-4A91B5ED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19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5A5E-7166-9C46-A4EA-37E79B21DFEA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9592-B193-FA4C-898E-4A91B5ED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257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5A5E-7166-9C46-A4EA-37E79B21DFEA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9592-B193-FA4C-898E-4A91B5ED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492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5A5E-7166-9C46-A4EA-37E79B21DFEA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9592-B193-FA4C-898E-4A91B5ED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161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5A5E-7166-9C46-A4EA-37E79B21DFEA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9592-B193-FA4C-898E-4A91B5ED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379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5A5E-7166-9C46-A4EA-37E79B21DFEA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9592-B193-FA4C-898E-4A91B5ED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164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5A5E-7166-9C46-A4EA-37E79B21DFEA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9592-B193-FA4C-898E-4A91B5ED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987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F5A5E-7166-9C46-A4EA-37E79B21DFEA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9592-B193-FA4C-898E-4A91B5ED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560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2F5A5E-7166-9C46-A4EA-37E79B21DFEA}" type="datetimeFigureOut">
              <a:rPr lang="en-US" smtClean="0"/>
              <a:t>7/31/2025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09592-B193-FA4C-898E-4A91B5ED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72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C8F0A72-DF6F-5D42-83EC-6B65D0C54EB6}"/>
              </a:ext>
            </a:extLst>
          </p:cNvPr>
          <p:cNvSpPr/>
          <p:nvPr/>
        </p:nvSpPr>
        <p:spPr>
          <a:xfrm>
            <a:off x="1784648" y="84822"/>
            <a:ext cx="7704856" cy="362831"/>
          </a:xfrm>
          <a:prstGeom prst="roundRect">
            <a:avLst/>
          </a:prstGeom>
          <a:solidFill>
            <a:schemeClr val="bg2">
              <a:lumMod val="10000"/>
              <a:alpha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b="1" dirty="0"/>
              <a:t>ROTEM ALGORITHM – ADULT MAJOR HAEMORRHAGE ONLY (NON-OBSTETRIC)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5291BEC-A3B1-0746-8B8E-CAEF28DC660E}"/>
              </a:ext>
            </a:extLst>
          </p:cNvPr>
          <p:cNvSpPr/>
          <p:nvPr/>
        </p:nvSpPr>
        <p:spPr>
          <a:xfrm>
            <a:off x="7606633" y="1267174"/>
            <a:ext cx="1680839" cy="28073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GIVE 1g TRANEXAMIC ACID </a:t>
            </a:r>
          </a:p>
          <a:p>
            <a:pPr algn="ctr"/>
            <a:r>
              <a:rPr lang="en-US" sz="800" i="1" dirty="0">
                <a:solidFill>
                  <a:schemeClr val="tx1"/>
                </a:solidFill>
              </a:rPr>
              <a:t>(If not given already)</a:t>
            </a:r>
            <a:endParaRPr lang="en-US" sz="800" b="1" dirty="0">
              <a:solidFill>
                <a:schemeClr val="tx1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13735DC-3FF3-5E43-B350-4FA441EE67C2}"/>
              </a:ext>
            </a:extLst>
          </p:cNvPr>
          <p:cNvSpPr/>
          <p:nvPr/>
        </p:nvSpPr>
        <p:spPr>
          <a:xfrm>
            <a:off x="401799" y="2253062"/>
            <a:ext cx="7562111" cy="420822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cap="flat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37148" rIns="144000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b="1" dirty="0">
              <a:solidFill>
                <a:schemeClr val="tx1"/>
              </a:solidFill>
            </a:endParaRPr>
          </a:p>
          <a:p>
            <a:endParaRPr lang="en-US" sz="800" b="1" dirty="0">
              <a:solidFill>
                <a:schemeClr val="tx1"/>
              </a:solidFill>
            </a:endParaRPr>
          </a:p>
          <a:p>
            <a:endParaRPr lang="en-US" sz="800" b="1" dirty="0">
              <a:solidFill>
                <a:schemeClr val="tx1"/>
              </a:solidFill>
            </a:endParaRPr>
          </a:p>
          <a:p>
            <a:endParaRPr lang="en-US" sz="800" b="1" dirty="0">
              <a:solidFill>
                <a:schemeClr val="tx1"/>
              </a:solidFill>
            </a:endParaRPr>
          </a:p>
          <a:p>
            <a:endParaRPr lang="en-US" sz="800" b="1" dirty="0">
              <a:solidFill>
                <a:schemeClr val="tx1"/>
              </a:solidFill>
            </a:endParaRPr>
          </a:p>
          <a:p>
            <a:endParaRPr lang="en-US" sz="800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  <a:p>
            <a:endParaRPr lang="en-US" sz="800" b="1" dirty="0">
              <a:solidFill>
                <a:schemeClr val="tx1"/>
              </a:solidFill>
            </a:endParaRPr>
          </a:p>
          <a:p>
            <a:endParaRPr lang="en-US" sz="800" b="1" dirty="0">
              <a:solidFill>
                <a:schemeClr val="tx1"/>
              </a:solidFill>
            </a:endParaRPr>
          </a:p>
          <a:p>
            <a:endParaRPr lang="en-US" sz="800" b="1" dirty="0">
              <a:solidFill>
                <a:schemeClr val="tx1"/>
              </a:solidFill>
            </a:endParaRPr>
          </a:p>
          <a:p>
            <a:endParaRPr lang="en-US" sz="800" b="1" dirty="0">
              <a:solidFill>
                <a:schemeClr val="tx1"/>
              </a:solidFill>
            </a:endParaRPr>
          </a:p>
          <a:p>
            <a:endParaRPr lang="en-US" sz="800" b="1" dirty="0">
              <a:solidFill>
                <a:schemeClr val="tx1"/>
              </a:solidFill>
            </a:endParaRPr>
          </a:p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42D7356-30B0-684C-B50E-5E5DDEBA6BDD}"/>
              </a:ext>
            </a:extLst>
          </p:cNvPr>
          <p:cNvSpPr/>
          <p:nvPr/>
        </p:nvSpPr>
        <p:spPr>
          <a:xfrm>
            <a:off x="813262" y="2848353"/>
            <a:ext cx="1540402" cy="613220"/>
          </a:xfrm>
          <a:prstGeom prst="roundRect">
            <a:avLst/>
          </a:prstGeom>
          <a:solidFill>
            <a:srgbClr val="FF0000">
              <a:alpha val="8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1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REVIEW FIBTEM A5</a:t>
            </a:r>
          </a:p>
          <a:p>
            <a:pPr algn="ctr"/>
            <a:r>
              <a:rPr lang="en-US" sz="1000" i="1" dirty="0">
                <a:solidFill>
                  <a:schemeClr val="bg1"/>
                </a:solidFill>
              </a:rPr>
              <a:t>(Fibrinogen)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57BA919D-F12D-BF44-87EB-83AE732439B1}"/>
              </a:ext>
            </a:extLst>
          </p:cNvPr>
          <p:cNvSpPr/>
          <p:nvPr/>
        </p:nvSpPr>
        <p:spPr>
          <a:xfrm>
            <a:off x="2955503" y="3073230"/>
            <a:ext cx="1709465" cy="613220"/>
          </a:xfrm>
          <a:prstGeom prst="roundRect">
            <a:avLst/>
          </a:prstGeom>
          <a:solidFill>
            <a:srgbClr val="FF0000">
              <a:alpha val="8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FIBTEM A5 ≤ 10 mm</a:t>
            </a:r>
          </a:p>
          <a:p>
            <a:pPr algn="ctr"/>
            <a:r>
              <a:rPr lang="en-US" sz="1100" b="1" i="1" dirty="0">
                <a:solidFill>
                  <a:schemeClr val="bg1"/>
                </a:solidFill>
              </a:rPr>
              <a:t>or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Fibrinogen ≤ 1.5 g/L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A0949B5-75B3-F447-B824-F3DEE8760734}"/>
              </a:ext>
            </a:extLst>
          </p:cNvPr>
          <p:cNvSpPr/>
          <p:nvPr/>
        </p:nvSpPr>
        <p:spPr>
          <a:xfrm>
            <a:off x="5120964" y="2927322"/>
            <a:ext cx="2268252" cy="791129"/>
          </a:xfrm>
          <a:prstGeom prst="roundRect">
            <a:avLst/>
          </a:prstGeom>
          <a:solidFill>
            <a:srgbClr val="FF0000">
              <a:alpha val="8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endParaRPr lang="en-US" sz="1100" b="1" dirty="0">
              <a:solidFill>
                <a:schemeClr val="tx1"/>
              </a:solidFill>
            </a:endParaRP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Give Fibrinogen Concentrate**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A5 7-10mm = 2g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A5 ≤ 6mm =  4g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</a:rPr>
              <a:t>** if Fib Concentrate unavailable, give 2 bags (1 adult dose) of cryoprecipitate</a:t>
            </a: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endParaRPr lang="en-US" sz="1100" dirty="0">
              <a:solidFill>
                <a:schemeClr val="tx1"/>
              </a:solidFill>
            </a:endParaRPr>
          </a:p>
          <a:p>
            <a:pPr algn="ctr"/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E182F4F-A4DB-7B4C-ABE4-2C2D9B5DB9F7}"/>
              </a:ext>
            </a:extLst>
          </p:cNvPr>
          <p:cNvSpPr/>
          <p:nvPr/>
        </p:nvSpPr>
        <p:spPr>
          <a:xfrm>
            <a:off x="2972423" y="4358916"/>
            <a:ext cx="1692545" cy="513631"/>
          </a:xfrm>
          <a:prstGeom prst="roundRect">
            <a:avLst/>
          </a:prstGeom>
          <a:solidFill>
            <a:srgbClr val="00B050">
              <a:alpha val="8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EXTEM CT ≥ 80sec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Or abnormal PT/APTT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D4BD063-4C53-FF45-BA6A-F1D3817ED762}"/>
              </a:ext>
            </a:extLst>
          </p:cNvPr>
          <p:cNvSpPr/>
          <p:nvPr/>
        </p:nvSpPr>
        <p:spPr>
          <a:xfrm>
            <a:off x="5126004" y="4377687"/>
            <a:ext cx="2263212" cy="494860"/>
          </a:xfrm>
          <a:prstGeom prst="roundRect">
            <a:avLst/>
          </a:prstGeom>
          <a:solidFill>
            <a:srgbClr val="00B050">
              <a:alpha val="8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100" b="1" dirty="0">
                <a:solidFill>
                  <a:schemeClr val="tx1"/>
                </a:solidFill>
              </a:rPr>
              <a:t> </a:t>
            </a:r>
            <a:r>
              <a:rPr lang="en-GB" sz="1100" b="1" dirty="0">
                <a:solidFill>
                  <a:schemeClr val="bg1"/>
                </a:solidFill>
              </a:rPr>
              <a:t>GIVE FFP *</a:t>
            </a:r>
          </a:p>
          <a:p>
            <a:pPr algn="ctr"/>
            <a:r>
              <a:rPr lang="en-GB" sz="1100" b="1" dirty="0">
                <a:solidFill>
                  <a:schemeClr val="bg1"/>
                </a:solidFill>
              </a:rPr>
              <a:t>≤ 50Kg = 3 units</a:t>
            </a:r>
          </a:p>
          <a:p>
            <a:pPr algn="ctr"/>
            <a:r>
              <a:rPr lang="en-GB" sz="1100" b="1" dirty="0">
                <a:solidFill>
                  <a:schemeClr val="bg1"/>
                </a:solidFill>
              </a:rPr>
              <a:t>&gt; 50Kg = 4 units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0EA028D-2DDA-544B-BA0F-F1623212750A}"/>
              </a:ext>
            </a:extLst>
          </p:cNvPr>
          <p:cNvSpPr/>
          <p:nvPr/>
        </p:nvSpPr>
        <p:spPr>
          <a:xfrm>
            <a:off x="3011758" y="5914309"/>
            <a:ext cx="1653209" cy="497575"/>
          </a:xfrm>
          <a:prstGeom prst="roundRect">
            <a:avLst/>
          </a:prstGeom>
          <a:solidFill>
            <a:srgbClr val="00B0F0">
              <a:alpha val="8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EXTEM A5 &lt; 35mm and FIBTEM A5 &lt; 10 mm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BCF5A85-1416-4D4A-9781-89F0D9A161D2}"/>
              </a:ext>
            </a:extLst>
          </p:cNvPr>
          <p:cNvSpPr/>
          <p:nvPr/>
        </p:nvSpPr>
        <p:spPr>
          <a:xfrm>
            <a:off x="5119032" y="5509423"/>
            <a:ext cx="2260214" cy="363085"/>
          </a:xfrm>
          <a:prstGeom prst="roundRect">
            <a:avLst/>
          </a:prstGeom>
          <a:solidFill>
            <a:srgbClr val="00B0F0">
              <a:alpha val="8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Give Platelets 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1 adult dose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860F059-D204-F345-A850-8E77AABE105A}"/>
              </a:ext>
            </a:extLst>
          </p:cNvPr>
          <p:cNvSpPr/>
          <p:nvPr/>
        </p:nvSpPr>
        <p:spPr>
          <a:xfrm>
            <a:off x="2749222" y="1613161"/>
            <a:ext cx="4407555" cy="40422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     TAKE                </a:t>
            </a:r>
            <a:r>
              <a:rPr lang="en-US" sz="1000" b="1" dirty="0">
                <a:solidFill>
                  <a:schemeClr val="tx1"/>
                </a:solidFill>
              </a:rPr>
              <a:t>POCT:  </a:t>
            </a:r>
            <a:r>
              <a:rPr lang="en-US" sz="1000" dirty="0">
                <a:solidFill>
                  <a:schemeClr val="tx1"/>
                </a:solidFill>
              </a:rPr>
              <a:t>ROTEM, VBG/ABG (for lactate, Hb, iCa</a:t>
            </a:r>
            <a:r>
              <a:rPr lang="en-US" sz="1000" baseline="30000" dirty="0">
                <a:solidFill>
                  <a:schemeClr val="tx1"/>
                </a:solidFill>
              </a:rPr>
              <a:t>2+</a:t>
            </a:r>
            <a:r>
              <a:rPr lang="en-US" sz="1000" dirty="0">
                <a:solidFill>
                  <a:schemeClr val="tx1"/>
                </a:solidFill>
              </a:rPr>
              <a:t>) </a:t>
            </a:r>
            <a:endParaRPr lang="en-US" sz="1000" b="1" dirty="0">
              <a:solidFill>
                <a:schemeClr val="tx1"/>
              </a:solidFill>
            </a:endParaRPr>
          </a:p>
          <a:p>
            <a:r>
              <a:rPr lang="en-US" sz="1200" b="1" dirty="0">
                <a:solidFill>
                  <a:schemeClr val="tx1"/>
                </a:solidFill>
              </a:rPr>
              <a:t>  BLOODS             </a:t>
            </a:r>
            <a:r>
              <a:rPr lang="en-US" sz="1000" b="1" dirty="0">
                <a:solidFill>
                  <a:schemeClr val="tx1"/>
                </a:solidFill>
              </a:rPr>
              <a:t>Lab: </a:t>
            </a:r>
            <a:r>
              <a:rPr lang="en-US" sz="1000" dirty="0">
                <a:solidFill>
                  <a:schemeClr val="tx1"/>
                </a:solidFill>
              </a:rPr>
              <a:t>FBC, Coag (PT, APTT &amp; Fib), U&amp;Es +/- G&amp;S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21A243B0-3ED4-964C-A5EB-AAACD5BE02E8}"/>
              </a:ext>
            </a:extLst>
          </p:cNvPr>
          <p:cNvSpPr/>
          <p:nvPr/>
        </p:nvSpPr>
        <p:spPr>
          <a:xfrm>
            <a:off x="133043" y="632021"/>
            <a:ext cx="2466572" cy="1566259"/>
          </a:xfrm>
          <a:prstGeom prst="roundRect">
            <a:avLst/>
          </a:prstGeom>
          <a:solidFill>
            <a:srgbClr val="FF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AIMS FOR THERAPY:</a:t>
            </a:r>
          </a:p>
          <a:p>
            <a:pPr algn="ctr"/>
            <a:endParaRPr lang="en-US" sz="200" b="1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000" dirty="0">
                <a:solidFill>
                  <a:schemeClr val="tx1"/>
                </a:solidFill>
              </a:rPr>
              <a:t>SBP &gt;90 (caution in elderly &amp; traumatic brain injury)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000" dirty="0">
                <a:solidFill>
                  <a:schemeClr val="tx1"/>
                </a:solidFill>
              </a:rPr>
              <a:t>Temp &gt;36</a:t>
            </a:r>
            <a:r>
              <a:rPr lang="en-US" sz="1000" baseline="30000" dirty="0">
                <a:solidFill>
                  <a:schemeClr val="tx1"/>
                </a:solidFill>
              </a:rPr>
              <a:t>∘</a:t>
            </a:r>
            <a:r>
              <a:rPr lang="en-US" sz="1000" dirty="0">
                <a:solidFill>
                  <a:schemeClr val="tx1"/>
                </a:solidFill>
              </a:rPr>
              <a:t>C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000" dirty="0">
                <a:solidFill>
                  <a:schemeClr val="tx1"/>
                </a:solidFill>
              </a:rPr>
              <a:t>Hb &gt;70g/L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000" dirty="0">
                <a:solidFill>
                  <a:schemeClr val="tx1"/>
                </a:solidFill>
              </a:rPr>
              <a:t>Platelets &gt;75 x 10</a:t>
            </a:r>
            <a:r>
              <a:rPr lang="en-US" sz="1000" baseline="30000" dirty="0">
                <a:solidFill>
                  <a:schemeClr val="tx1"/>
                </a:solidFill>
              </a:rPr>
              <a:t>9</a:t>
            </a:r>
            <a:r>
              <a:rPr lang="en-US" sz="1000" dirty="0">
                <a:solidFill>
                  <a:schemeClr val="tx1"/>
                </a:solidFill>
              </a:rPr>
              <a:t>/L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000" dirty="0">
                <a:solidFill>
                  <a:schemeClr val="tx1"/>
                </a:solidFill>
              </a:rPr>
              <a:t>Fibrinogen &gt;1.5g/L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000" dirty="0">
                <a:solidFill>
                  <a:schemeClr val="tx1"/>
                </a:solidFill>
              </a:rPr>
              <a:t>Ionised Ca</a:t>
            </a:r>
            <a:r>
              <a:rPr lang="en-US" sz="1000" baseline="30000" dirty="0">
                <a:solidFill>
                  <a:schemeClr val="tx1"/>
                </a:solidFill>
              </a:rPr>
              <a:t>2+</a:t>
            </a:r>
            <a:r>
              <a:rPr lang="en-US" sz="1000" dirty="0">
                <a:solidFill>
                  <a:schemeClr val="tx1"/>
                </a:solidFill>
              </a:rPr>
              <a:t> &gt;1mmol/L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000" dirty="0">
                <a:solidFill>
                  <a:schemeClr val="tx1"/>
                </a:solidFill>
              </a:rPr>
              <a:t>pH &gt;7.35 (on ABG)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000" dirty="0">
                <a:solidFill>
                  <a:schemeClr val="tx1"/>
                </a:solidFill>
              </a:rPr>
              <a:t>Monitor for hyperkaliemia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23" y="76643"/>
            <a:ext cx="1407347" cy="48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FA011EFF-7A39-334D-A770-5498205C12C9}"/>
              </a:ext>
            </a:extLst>
          </p:cNvPr>
          <p:cNvSpPr/>
          <p:nvPr/>
        </p:nvSpPr>
        <p:spPr>
          <a:xfrm>
            <a:off x="2755958" y="635586"/>
            <a:ext cx="4411369" cy="53042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</a:rPr>
              <a:t>     RING 2222 State “ADULT MAJOR HAEMORRHAGE” and “LOCATION”</a:t>
            </a:r>
          </a:p>
          <a:p>
            <a:pPr algn="ctr"/>
            <a:r>
              <a:rPr lang="en-US" sz="1000" b="1" dirty="0">
                <a:solidFill>
                  <a:schemeClr val="tx1"/>
                </a:solidFill>
              </a:rPr>
              <a:t>   RING BLOOD BANK (GRH 5244, CGH 4062)</a:t>
            </a:r>
          </a:p>
          <a:p>
            <a:pPr algn="ctr"/>
            <a:r>
              <a:rPr lang="en-US" sz="1000" b="1" dirty="0">
                <a:solidFill>
                  <a:schemeClr val="tx1"/>
                </a:solidFill>
              </a:rPr>
              <a:t>ORDER PACK A = 4units RBCs +/- 2 x pre-thawed FFP if trauma</a:t>
            </a:r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E5B9421-D88B-2643-A9F8-18497FBD6315}"/>
              </a:ext>
            </a:extLst>
          </p:cNvPr>
          <p:cNvSpPr txBox="1"/>
          <p:nvPr/>
        </p:nvSpPr>
        <p:spPr>
          <a:xfrm>
            <a:off x="324323" y="6449001"/>
            <a:ext cx="9277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If any further Haematological advice needed, contact Consultant Haematologist via switchboard</a:t>
            </a:r>
          </a:p>
          <a:p>
            <a:pPr algn="ctr"/>
            <a:r>
              <a:rPr lang="en-US" sz="1000" b="1" dirty="0"/>
              <a:t>  Refer to GHNHSFT Anticoagulant reversal guidelines if the patient is on any Anticoagulant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042D7356-30B0-684C-B50E-5E5DDEBA6BDD}"/>
              </a:ext>
            </a:extLst>
          </p:cNvPr>
          <p:cNvSpPr/>
          <p:nvPr/>
        </p:nvSpPr>
        <p:spPr>
          <a:xfrm>
            <a:off x="793134" y="4079668"/>
            <a:ext cx="1540402" cy="613220"/>
          </a:xfrm>
          <a:prstGeom prst="roundRect">
            <a:avLst/>
          </a:prstGeom>
          <a:solidFill>
            <a:srgbClr val="00B050">
              <a:alpha val="8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2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REVIEW EXTEM CT</a:t>
            </a:r>
          </a:p>
          <a:p>
            <a:pPr algn="ctr"/>
            <a:r>
              <a:rPr lang="en-US" sz="1000" i="1" dirty="0">
                <a:solidFill>
                  <a:schemeClr val="bg1"/>
                </a:solidFill>
              </a:rPr>
              <a:t>(Clotting Factors)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042D7356-30B0-684C-B50E-5E5DDEBA6BDD}"/>
              </a:ext>
            </a:extLst>
          </p:cNvPr>
          <p:cNvSpPr/>
          <p:nvPr/>
        </p:nvSpPr>
        <p:spPr>
          <a:xfrm>
            <a:off x="797745" y="5210950"/>
            <a:ext cx="1540402" cy="732844"/>
          </a:xfrm>
          <a:prstGeom prst="roundRect">
            <a:avLst/>
          </a:prstGeom>
          <a:solidFill>
            <a:srgbClr val="00B0F0">
              <a:alpha val="8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3 REVIEW EXTEM A5 &amp; FIBTEM A5</a:t>
            </a:r>
          </a:p>
          <a:p>
            <a:pPr algn="ctr"/>
            <a:r>
              <a:rPr lang="en-US" sz="1000" i="1" dirty="0">
                <a:solidFill>
                  <a:schemeClr val="bg1"/>
                </a:solidFill>
              </a:rPr>
              <a:t>(Platelets)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884" y="6559852"/>
            <a:ext cx="20162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GHT ROTEM algorithm July 2025</a:t>
            </a:r>
          </a:p>
        </p:txBody>
      </p:sp>
      <p:sp>
        <p:nvSpPr>
          <p:cNvPr id="36" name="Rounded Rectangle 17">
            <a:extLst>
              <a:ext uri="{FF2B5EF4-FFF2-40B4-BE49-F238E27FC236}">
                <a16:creationId xmlns:a16="http://schemas.microsoft.com/office/drawing/2014/main" id="{33AF7998-2088-B65B-2EAA-92EAA1ABB141}"/>
              </a:ext>
            </a:extLst>
          </p:cNvPr>
          <p:cNvSpPr/>
          <p:nvPr/>
        </p:nvSpPr>
        <p:spPr>
          <a:xfrm>
            <a:off x="3023160" y="5014552"/>
            <a:ext cx="1638467" cy="449718"/>
          </a:xfrm>
          <a:prstGeom prst="roundRect">
            <a:avLst/>
          </a:prstGeom>
          <a:solidFill>
            <a:srgbClr val="00B0F0">
              <a:alpha val="8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EXTEM A5 &gt; 35mm and FIBTEM A5 ≥ 10 mm</a:t>
            </a:r>
          </a:p>
        </p:txBody>
      </p:sp>
      <p:sp>
        <p:nvSpPr>
          <p:cNvPr id="37" name="Rounded Rectangle 18">
            <a:extLst>
              <a:ext uri="{FF2B5EF4-FFF2-40B4-BE49-F238E27FC236}">
                <a16:creationId xmlns:a16="http://schemas.microsoft.com/office/drawing/2014/main" id="{8EE3196D-8DE6-6C86-8A66-AE29B19AAE09}"/>
              </a:ext>
            </a:extLst>
          </p:cNvPr>
          <p:cNvSpPr/>
          <p:nvPr/>
        </p:nvSpPr>
        <p:spPr>
          <a:xfrm>
            <a:off x="5129194" y="5040319"/>
            <a:ext cx="2260214" cy="306610"/>
          </a:xfrm>
          <a:prstGeom prst="roundRect">
            <a:avLst/>
          </a:prstGeom>
          <a:solidFill>
            <a:srgbClr val="00B0F0">
              <a:alpha val="8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No Platelets required </a:t>
            </a:r>
          </a:p>
        </p:txBody>
      </p:sp>
      <p:sp>
        <p:nvSpPr>
          <p:cNvPr id="44" name="Rounded Rectangle 14">
            <a:extLst>
              <a:ext uri="{FF2B5EF4-FFF2-40B4-BE49-F238E27FC236}">
                <a16:creationId xmlns:a16="http://schemas.microsoft.com/office/drawing/2014/main" id="{E9F946BD-C6F2-BCCE-9F90-D14FE6F1A033}"/>
              </a:ext>
            </a:extLst>
          </p:cNvPr>
          <p:cNvSpPr/>
          <p:nvPr/>
        </p:nvSpPr>
        <p:spPr>
          <a:xfrm>
            <a:off x="2974452" y="3885811"/>
            <a:ext cx="1690516" cy="387714"/>
          </a:xfrm>
          <a:prstGeom prst="roundRect">
            <a:avLst/>
          </a:prstGeom>
          <a:solidFill>
            <a:srgbClr val="00B050">
              <a:alpha val="8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EXTEM CT &lt; 80sec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Or normal PT/APTT</a:t>
            </a:r>
          </a:p>
        </p:txBody>
      </p:sp>
      <p:sp>
        <p:nvSpPr>
          <p:cNvPr id="45" name="Rounded Rectangle 18">
            <a:extLst>
              <a:ext uri="{FF2B5EF4-FFF2-40B4-BE49-F238E27FC236}">
                <a16:creationId xmlns:a16="http://schemas.microsoft.com/office/drawing/2014/main" id="{ABF46541-1E02-A4E3-468C-714B00D28A57}"/>
              </a:ext>
            </a:extLst>
          </p:cNvPr>
          <p:cNvSpPr/>
          <p:nvPr/>
        </p:nvSpPr>
        <p:spPr>
          <a:xfrm>
            <a:off x="5123291" y="3928113"/>
            <a:ext cx="2277981" cy="306610"/>
          </a:xfrm>
          <a:prstGeom prst="roundRect">
            <a:avLst/>
          </a:prstGeom>
          <a:solidFill>
            <a:srgbClr val="00B050">
              <a:alpha val="8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No FFP required </a:t>
            </a:r>
          </a:p>
        </p:txBody>
      </p:sp>
      <p:sp>
        <p:nvSpPr>
          <p:cNvPr id="50" name="Rounded Rectangle 10">
            <a:extLst>
              <a:ext uri="{FF2B5EF4-FFF2-40B4-BE49-F238E27FC236}">
                <a16:creationId xmlns:a16="http://schemas.microsoft.com/office/drawing/2014/main" id="{371C8777-2FA8-2AB3-B7AA-FD5D682E7F0D}"/>
              </a:ext>
            </a:extLst>
          </p:cNvPr>
          <p:cNvSpPr/>
          <p:nvPr/>
        </p:nvSpPr>
        <p:spPr>
          <a:xfrm>
            <a:off x="2947592" y="2341944"/>
            <a:ext cx="1717376" cy="613220"/>
          </a:xfrm>
          <a:prstGeom prst="roundRect">
            <a:avLst/>
          </a:prstGeom>
          <a:solidFill>
            <a:srgbClr val="FF0000">
              <a:alpha val="8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FIBTEM A5 &gt; 10mm</a:t>
            </a:r>
          </a:p>
          <a:p>
            <a:pPr algn="ctr"/>
            <a:r>
              <a:rPr lang="en-US" sz="1100" b="1" i="1" dirty="0">
                <a:solidFill>
                  <a:schemeClr val="bg1"/>
                </a:solidFill>
              </a:rPr>
              <a:t>or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Fibrinogen &gt; 1.5 g/L</a:t>
            </a:r>
          </a:p>
        </p:txBody>
      </p:sp>
      <p:sp>
        <p:nvSpPr>
          <p:cNvPr id="52" name="Rounded Rectangle 18">
            <a:extLst>
              <a:ext uri="{FF2B5EF4-FFF2-40B4-BE49-F238E27FC236}">
                <a16:creationId xmlns:a16="http://schemas.microsoft.com/office/drawing/2014/main" id="{2D59E0EE-3626-091E-E74A-A5912B1E7886}"/>
              </a:ext>
            </a:extLst>
          </p:cNvPr>
          <p:cNvSpPr/>
          <p:nvPr/>
        </p:nvSpPr>
        <p:spPr>
          <a:xfrm>
            <a:off x="5133020" y="2440265"/>
            <a:ext cx="2268252" cy="378336"/>
          </a:xfrm>
          <a:prstGeom prst="roundRect">
            <a:avLst/>
          </a:prstGeom>
          <a:solidFill>
            <a:srgbClr val="FF0000">
              <a:alpha val="8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No Fibrinogen concentrate currently required </a:t>
            </a:r>
          </a:p>
        </p:txBody>
      </p:sp>
      <p:sp>
        <p:nvSpPr>
          <p:cNvPr id="5" name="Rounded Rectangle 17">
            <a:extLst>
              <a:ext uri="{FF2B5EF4-FFF2-40B4-BE49-F238E27FC236}">
                <a16:creationId xmlns:a16="http://schemas.microsoft.com/office/drawing/2014/main" id="{C14992D4-0173-E0AE-802E-83053D270DE6}"/>
              </a:ext>
            </a:extLst>
          </p:cNvPr>
          <p:cNvSpPr/>
          <p:nvPr/>
        </p:nvSpPr>
        <p:spPr>
          <a:xfrm>
            <a:off x="3011368" y="5505778"/>
            <a:ext cx="1638468" cy="366731"/>
          </a:xfrm>
          <a:prstGeom prst="roundRect">
            <a:avLst/>
          </a:prstGeom>
          <a:solidFill>
            <a:srgbClr val="00B0F0">
              <a:alpha val="8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EXTEM A5 ≤ 35mm and FIBTEM A5 ≥ 10 mm</a:t>
            </a:r>
          </a:p>
        </p:txBody>
      </p:sp>
      <p:sp>
        <p:nvSpPr>
          <p:cNvPr id="7" name="Rounded Rectangle 18">
            <a:extLst>
              <a:ext uri="{FF2B5EF4-FFF2-40B4-BE49-F238E27FC236}">
                <a16:creationId xmlns:a16="http://schemas.microsoft.com/office/drawing/2014/main" id="{1492E401-12DC-47D3-7C1A-1FD978B73725}"/>
              </a:ext>
            </a:extLst>
          </p:cNvPr>
          <p:cNvSpPr/>
          <p:nvPr/>
        </p:nvSpPr>
        <p:spPr>
          <a:xfrm>
            <a:off x="5109063" y="5974618"/>
            <a:ext cx="2280153" cy="346035"/>
          </a:xfrm>
          <a:prstGeom prst="roundRect">
            <a:avLst/>
          </a:prstGeom>
          <a:solidFill>
            <a:srgbClr val="00B0F0">
              <a:alpha val="8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4295" tIns="37148" rIns="74295" bIns="37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>
                <a:solidFill>
                  <a:schemeClr val="bg1"/>
                </a:solidFill>
              </a:rPr>
              <a:t>Do Lab FBC</a:t>
            </a: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GIVE Platelets if &lt; 75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D88974A-9AE1-D731-DEBF-D0D1644AF64F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2353664" y="2868136"/>
            <a:ext cx="583984" cy="28682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00233CE-372C-8CA8-A9EB-9F204835AAAF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353664" y="3154963"/>
            <a:ext cx="583984" cy="2924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508362A-B7EF-C25B-8C2F-2A0AC6139F5A}"/>
              </a:ext>
            </a:extLst>
          </p:cNvPr>
          <p:cNvCxnSpPr>
            <a:cxnSpLocks/>
            <a:stCxn id="54" idx="3"/>
          </p:cNvCxnSpPr>
          <p:nvPr/>
        </p:nvCxnSpPr>
        <p:spPr>
          <a:xfrm flipV="1">
            <a:off x="2333536" y="4085225"/>
            <a:ext cx="631075" cy="30105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6753599-BF1E-82E3-A5D2-81486D289631}"/>
              </a:ext>
            </a:extLst>
          </p:cNvPr>
          <p:cNvCxnSpPr>
            <a:cxnSpLocks/>
            <a:stCxn id="54" idx="3"/>
          </p:cNvCxnSpPr>
          <p:nvPr/>
        </p:nvCxnSpPr>
        <p:spPr>
          <a:xfrm>
            <a:off x="2333536" y="4386278"/>
            <a:ext cx="614056" cy="22945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41C6781-5643-54C1-3A78-8B761F914FBF}"/>
              </a:ext>
            </a:extLst>
          </p:cNvPr>
          <p:cNvCxnSpPr>
            <a:cxnSpLocks/>
          </p:cNvCxnSpPr>
          <p:nvPr/>
        </p:nvCxnSpPr>
        <p:spPr>
          <a:xfrm flipV="1">
            <a:off x="2345682" y="5210950"/>
            <a:ext cx="678466" cy="4087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28ADD59-A385-B640-AEFA-C102AAB3D3A2}"/>
              </a:ext>
            </a:extLst>
          </p:cNvPr>
          <p:cNvCxnSpPr>
            <a:cxnSpLocks/>
          </p:cNvCxnSpPr>
          <p:nvPr/>
        </p:nvCxnSpPr>
        <p:spPr>
          <a:xfrm>
            <a:off x="2345682" y="5619739"/>
            <a:ext cx="65238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9129385-FD61-9695-69DD-79003748B8C3}"/>
              </a:ext>
            </a:extLst>
          </p:cNvPr>
          <p:cNvCxnSpPr>
            <a:cxnSpLocks/>
          </p:cNvCxnSpPr>
          <p:nvPr/>
        </p:nvCxnSpPr>
        <p:spPr>
          <a:xfrm>
            <a:off x="2345682" y="5619739"/>
            <a:ext cx="652383" cy="51262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8625669-53A1-9554-3B27-911F28DDEA3F}"/>
              </a:ext>
            </a:extLst>
          </p:cNvPr>
          <p:cNvCxnSpPr>
            <a:cxnSpLocks/>
          </p:cNvCxnSpPr>
          <p:nvPr/>
        </p:nvCxnSpPr>
        <p:spPr>
          <a:xfrm flipV="1">
            <a:off x="4664968" y="4081418"/>
            <a:ext cx="448594" cy="58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D17C3DFC-391F-358A-F95F-26950A208BC7}"/>
              </a:ext>
            </a:extLst>
          </p:cNvPr>
          <p:cNvSpPr/>
          <p:nvPr/>
        </p:nvSpPr>
        <p:spPr>
          <a:xfrm>
            <a:off x="8273697" y="5048339"/>
            <a:ext cx="1493685" cy="9886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tx1"/>
                </a:solidFill>
              </a:rPr>
              <a:t>If Steps 1 -3 are normal, focus on other causes of bleeding as patient is not currently coagulopathic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A9E79335-738C-4DF9-EEB6-15CBAED8E41C}"/>
              </a:ext>
            </a:extLst>
          </p:cNvPr>
          <p:cNvSpPr/>
          <p:nvPr/>
        </p:nvSpPr>
        <p:spPr>
          <a:xfrm>
            <a:off x="8273697" y="2341944"/>
            <a:ext cx="1493686" cy="234878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2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Repeat ROTEM after 15-30 minutes if any of the following: </a:t>
            </a:r>
            <a:endParaRPr lang="en-GB" sz="11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en-GB" sz="10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Clinical concern </a:t>
            </a:r>
            <a:endParaRPr lang="en-GB" sz="12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en-GB" sz="10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Suspected further bleeding </a:t>
            </a:r>
            <a:endParaRPr lang="en-GB" sz="12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</a:pPr>
            <a:r>
              <a:rPr lang="en-GB" sz="10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&gt;500 mls further blood loss</a:t>
            </a:r>
            <a:endParaRPr lang="en-GB" sz="12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05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- Any blood product given </a:t>
            </a:r>
            <a:endParaRPr lang="en-GB" sz="1200" dirty="0">
              <a:solidFill>
                <a:schemeClr val="tx1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E060DE2-0593-49C4-DB91-26C4CBB32A9C}"/>
              </a:ext>
            </a:extLst>
          </p:cNvPr>
          <p:cNvCxnSpPr>
            <a:stCxn id="71" idx="2"/>
            <a:endCxn id="22" idx="0"/>
          </p:cNvCxnSpPr>
          <p:nvPr/>
        </p:nvCxnSpPr>
        <p:spPr>
          <a:xfrm flipH="1">
            <a:off x="4953000" y="1166014"/>
            <a:ext cx="8643" cy="44714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9AB6C8B-FE5D-5729-3FBD-26F842F37F6A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4953000" y="2017386"/>
            <a:ext cx="0" cy="18089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4F0E371-4274-3180-ED37-8A6EB57DC5D3}"/>
              </a:ext>
            </a:extLst>
          </p:cNvPr>
          <p:cNvCxnSpPr>
            <a:cxnSpLocks/>
          </p:cNvCxnSpPr>
          <p:nvPr/>
        </p:nvCxnSpPr>
        <p:spPr>
          <a:xfrm flipH="1" flipV="1">
            <a:off x="4963550" y="1423765"/>
            <a:ext cx="2643083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EB3B893F-FC90-B63B-EC35-5573367259E8}"/>
              </a:ext>
            </a:extLst>
          </p:cNvPr>
          <p:cNvCxnSpPr>
            <a:cxnSpLocks/>
          </p:cNvCxnSpPr>
          <p:nvPr/>
        </p:nvCxnSpPr>
        <p:spPr>
          <a:xfrm>
            <a:off x="7967653" y="3459410"/>
            <a:ext cx="283603" cy="21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or: Elbow 78">
            <a:extLst>
              <a:ext uri="{FF2B5EF4-FFF2-40B4-BE49-F238E27FC236}">
                <a16:creationId xmlns:a16="http://schemas.microsoft.com/office/drawing/2014/main" id="{89CB90C5-D8E9-348E-3B79-6532EBD78820}"/>
              </a:ext>
            </a:extLst>
          </p:cNvPr>
          <p:cNvCxnSpPr>
            <a:cxnSpLocks/>
            <a:stCxn id="57" idx="0"/>
          </p:cNvCxnSpPr>
          <p:nvPr/>
        </p:nvCxnSpPr>
        <p:spPr>
          <a:xfrm rot="16200000" flipV="1">
            <a:off x="7845376" y="1166779"/>
            <a:ext cx="497120" cy="1853209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2402116A-ED66-F9E4-299F-F9D6E91AE826}"/>
              </a:ext>
            </a:extLst>
          </p:cNvPr>
          <p:cNvSpPr/>
          <p:nvPr/>
        </p:nvSpPr>
        <p:spPr>
          <a:xfrm>
            <a:off x="7340189" y="554908"/>
            <a:ext cx="2483862" cy="585632"/>
          </a:xfrm>
          <a:prstGeom prst="roundRect">
            <a:avLst/>
          </a:prstGeom>
          <a:solidFill>
            <a:schemeClr val="bg2"/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05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Cautions and limitations: </a:t>
            </a:r>
            <a:r>
              <a:rPr lang="en-US" sz="1050" dirty="0"/>
              <a:t>ROTEM insensitive to Vitamin K antagonists, DOAC’s, anti-platelet drugs and LMWH</a:t>
            </a:r>
            <a:endParaRPr lang="en-GB" sz="105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C3C3E8E6-7F18-4400-04B2-6357FDA0CED3}"/>
              </a:ext>
            </a:extLst>
          </p:cNvPr>
          <p:cNvCxnSpPr>
            <a:cxnSpLocks/>
          </p:cNvCxnSpPr>
          <p:nvPr/>
        </p:nvCxnSpPr>
        <p:spPr>
          <a:xfrm>
            <a:off x="4664968" y="3322300"/>
            <a:ext cx="44373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97428C2F-59E1-7257-B81F-AB952D907DA8}"/>
              </a:ext>
            </a:extLst>
          </p:cNvPr>
          <p:cNvCxnSpPr>
            <a:cxnSpLocks/>
          </p:cNvCxnSpPr>
          <p:nvPr/>
        </p:nvCxnSpPr>
        <p:spPr>
          <a:xfrm flipV="1">
            <a:off x="4668669" y="2647799"/>
            <a:ext cx="448594" cy="58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45D93EEE-D0A6-40FE-5D4F-1FF1323077CB}"/>
              </a:ext>
            </a:extLst>
          </p:cNvPr>
          <p:cNvCxnSpPr>
            <a:cxnSpLocks/>
          </p:cNvCxnSpPr>
          <p:nvPr/>
        </p:nvCxnSpPr>
        <p:spPr>
          <a:xfrm flipV="1">
            <a:off x="4670221" y="4586625"/>
            <a:ext cx="448594" cy="58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E6342F50-850B-C32F-6957-E057DDFEA135}"/>
              </a:ext>
            </a:extLst>
          </p:cNvPr>
          <p:cNvCxnSpPr>
            <a:cxnSpLocks/>
          </p:cNvCxnSpPr>
          <p:nvPr/>
        </p:nvCxnSpPr>
        <p:spPr>
          <a:xfrm flipV="1">
            <a:off x="4650798" y="5662799"/>
            <a:ext cx="448594" cy="58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E2E2AF1E-8083-571D-106B-3F98A483B2B1}"/>
              </a:ext>
            </a:extLst>
          </p:cNvPr>
          <p:cNvCxnSpPr>
            <a:cxnSpLocks/>
          </p:cNvCxnSpPr>
          <p:nvPr/>
        </p:nvCxnSpPr>
        <p:spPr>
          <a:xfrm flipV="1">
            <a:off x="4661627" y="5182309"/>
            <a:ext cx="448594" cy="58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E84688C9-4885-DE0A-2D7A-D74A78AD1BE1}"/>
              </a:ext>
            </a:extLst>
          </p:cNvPr>
          <p:cNvCxnSpPr>
            <a:cxnSpLocks/>
          </p:cNvCxnSpPr>
          <p:nvPr/>
        </p:nvCxnSpPr>
        <p:spPr>
          <a:xfrm>
            <a:off x="4661659" y="6132947"/>
            <a:ext cx="43773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F87EBD9-B167-CD7A-73F0-3586A691BD53}"/>
              </a:ext>
            </a:extLst>
          </p:cNvPr>
          <p:cNvCxnSpPr>
            <a:cxnSpLocks/>
          </p:cNvCxnSpPr>
          <p:nvPr/>
        </p:nvCxnSpPr>
        <p:spPr>
          <a:xfrm>
            <a:off x="7963780" y="5520399"/>
            <a:ext cx="283603" cy="21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622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7556</TotalTime>
  <Words>415</Words>
  <Application>Microsoft Office PowerPoint</Application>
  <PresentationFormat>A4 Paper (210x297 mm)</PresentationFormat>
  <Paragraphs>78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LORD, Stuart (GLOUCESTERSHIRE HOSPITALS NHS FOUNDATION TRUST)</cp:lastModifiedBy>
  <cp:revision>92</cp:revision>
  <cp:lastPrinted>2025-07-31T14:14:24Z</cp:lastPrinted>
  <dcterms:created xsi:type="dcterms:W3CDTF">2020-07-03T09:38:04Z</dcterms:created>
  <dcterms:modified xsi:type="dcterms:W3CDTF">2025-07-31T14:19:41Z</dcterms:modified>
</cp:coreProperties>
</file>