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94643"/>
  </p:normalViewPr>
  <p:slideViewPr>
    <p:cSldViewPr snapToObjects="1">
      <p:cViewPr varScale="1">
        <p:scale>
          <a:sx n="114" d="100"/>
          <a:sy n="114" d="100"/>
        </p:scale>
        <p:origin x="1068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8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8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6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4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1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1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5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9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6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7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6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F5A5E-7166-9C46-A4EA-37E79B21DFE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09592-B193-FA4C-898E-4A91B5ED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2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C8F0A72-DF6F-5D42-83EC-6B65D0C54EB6}"/>
              </a:ext>
            </a:extLst>
          </p:cNvPr>
          <p:cNvSpPr/>
          <p:nvPr/>
        </p:nvSpPr>
        <p:spPr>
          <a:xfrm>
            <a:off x="1784648" y="84822"/>
            <a:ext cx="6696744" cy="362831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/>
              <a:t>ROTEM ALGORITHM - MAJOR OBSTETRIC HAEMORRHAGE ONLY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5291BEC-A3B1-0746-8B8E-CAEF28DC660E}"/>
              </a:ext>
            </a:extLst>
          </p:cNvPr>
          <p:cNvSpPr/>
          <p:nvPr/>
        </p:nvSpPr>
        <p:spPr>
          <a:xfrm>
            <a:off x="7473280" y="674923"/>
            <a:ext cx="1611257" cy="28073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GIVE 1g TRANEXAMIC ACID </a:t>
            </a:r>
          </a:p>
          <a:p>
            <a:pPr algn="ctr"/>
            <a:r>
              <a:rPr lang="en-US" sz="800" i="1" dirty="0">
                <a:solidFill>
                  <a:schemeClr val="tx1"/>
                </a:solidFill>
              </a:rPr>
              <a:t>(If not given already)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13735DC-3FF3-5E43-B350-4FA441EE67C2}"/>
              </a:ext>
            </a:extLst>
          </p:cNvPr>
          <p:cNvSpPr/>
          <p:nvPr/>
        </p:nvSpPr>
        <p:spPr>
          <a:xfrm>
            <a:off x="2033070" y="2545737"/>
            <a:ext cx="6293584" cy="393733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cap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7148" rIns="144000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42D7356-30B0-684C-B50E-5E5DDEBA6BDD}"/>
              </a:ext>
            </a:extLst>
          </p:cNvPr>
          <p:cNvSpPr/>
          <p:nvPr/>
        </p:nvSpPr>
        <p:spPr>
          <a:xfrm>
            <a:off x="2338338" y="3063656"/>
            <a:ext cx="1540402" cy="61322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REVIEW FIBTEM A5</a:t>
            </a:r>
          </a:p>
          <a:p>
            <a:pPr algn="ctr"/>
            <a:r>
              <a:rPr lang="en-US" sz="1000" i="1" dirty="0">
                <a:solidFill>
                  <a:schemeClr val="bg1"/>
                </a:solidFill>
              </a:rPr>
              <a:t>(Fibrinogen)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7BA919D-F12D-BF44-87EB-83AE732439B1}"/>
              </a:ext>
            </a:extLst>
          </p:cNvPr>
          <p:cNvSpPr/>
          <p:nvPr/>
        </p:nvSpPr>
        <p:spPr>
          <a:xfrm>
            <a:off x="4448706" y="3299747"/>
            <a:ext cx="1441030" cy="61322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FIBTEM A5 ≤ 8 mm</a:t>
            </a:r>
          </a:p>
          <a:p>
            <a:pPr algn="ctr"/>
            <a:r>
              <a:rPr lang="en-US" sz="800" b="1" i="1" dirty="0">
                <a:solidFill>
                  <a:schemeClr val="bg1"/>
                </a:solidFill>
              </a:rPr>
              <a:t>or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Fibrinogen ≤ 2 g/L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FA0949B5-75B3-F447-B824-F3DEE8760734}"/>
              </a:ext>
            </a:extLst>
          </p:cNvPr>
          <p:cNvSpPr/>
          <p:nvPr/>
        </p:nvSpPr>
        <p:spPr>
          <a:xfrm>
            <a:off x="6202599" y="3285338"/>
            <a:ext cx="1918753" cy="613221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Give Fibrinogen Concentrate **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A5 5-8mm = 4g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A5 ≤ 5mm =  6g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3E182F4F-A4DB-7B4C-ABE4-2C2D9B5DB9F7}"/>
              </a:ext>
            </a:extLst>
          </p:cNvPr>
          <p:cNvSpPr/>
          <p:nvPr/>
        </p:nvSpPr>
        <p:spPr>
          <a:xfrm>
            <a:off x="4454937" y="4983166"/>
            <a:ext cx="1444093" cy="387714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EXTEM CT ≥ 80sec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Or abnormal PT/APTT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D4BD063-4C53-FF45-BA6A-F1D3817ED762}"/>
              </a:ext>
            </a:extLst>
          </p:cNvPr>
          <p:cNvSpPr/>
          <p:nvPr/>
        </p:nvSpPr>
        <p:spPr>
          <a:xfrm>
            <a:off x="6202599" y="4902544"/>
            <a:ext cx="1989286" cy="471181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1000" b="1" dirty="0">
                <a:solidFill>
                  <a:schemeClr val="bg1"/>
                </a:solidFill>
              </a:rPr>
              <a:t>GIVE FFP</a:t>
            </a:r>
          </a:p>
          <a:p>
            <a:r>
              <a:rPr lang="en-GB" sz="1000" b="1" dirty="0">
                <a:solidFill>
                  <a:schemeClr val="bg1"/>
                </a:solidFill>
              </a:rPr>
              <a:t>*Booking weight ≤ 50Kg = 3 units</a:t>
            </a:r>
          </a:p>
          <a:p>
            <a:r>
              <a:rPr lang="en-GB" sz="1000" b="1" dirty="0">
                <a:solidFill>
                  <a:schemeClr val="bg1"/>
                </a:solidFill>
              </a:rPr>
              <a:t>                                &gt; 50Kg = 4 units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0EA028D-2DDA-544B-BA0F-F1623212750A}"/>
              </a:ext>
            </a:extLst>
          </p:cNvPr>
          <p:cNvSpPr/>
          <p:nvPr/>
        </p:nvSpPr>
        <p:spPr>
          <a:xfrm>
            <a:off x="4450996" y="6052577"/>
            <a:ext cx="1444092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Platelets ≤75 x 10</a:t>
            </a:r>
            <a:r>
              <a:rPr lang="en-US" sz="1000" b="1" baseline="30000" dirty="0">
                <a:solidFill>
                  <a:schemeClr val="bg1"/>
                </a:solidFill>
              </a:rPr>
              <a:t>9</a:t>
            </a:r>
            <a:r>
              <a:rPr lang="en-US" sz="1000" b="1" dirty="0">
                <a:solidFill>
                  <a:schemeClr val="bg1"/>
                </a:solidFill>
              </a:rPr>
              <a:t>/L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DBCF5A85-1416-4D4A-9781-89F0D9A161D2}"/>
              </a:ext>
            </a:extLst>
          </p:cNvPr>
          <p:cNvSpPr/>
          <p:nvPr/>
        </p:nvSpPr>
        <p:spPr>
          <a:xfrm>
            <a:off x="6219683" y="6050017"/>
            <a:ext cx="1181586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Give Platelets 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1 adult dose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9860F059-D204-F345-A850-8E77AABE105A}"/>
              </a:ext>
            </a:extLst>
          </p:cNvPr>
          <p:cNvSpPr/>
          <p:nvPr/>
        </p:nvSpPr>
        <p:spPr>
          <a:xfrm>
            <a:off x="2734860" y="1521396"/>
            <a:ext cx="4401005" cy="4042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     TAKE                </a:t>
            </a:r>
            <a:r>
              <a:rPr lang="en-US" sz="1000" b="1" dirty="0">
                <a:solidFill>
                  <a:schemeClr val="tx1"/>
                </a:solidFill>
              </a:rPr>
              <a:t>POCT:  </a:t>
            </a:r>
            <a:r>
              <a:rPr lang="en-US" sz="1000" dirty="0">
                <a:solidFill>
                  <a:schemeClr val="tx1"/>
                </a:solidFill>
              </a:rPr>
              <a:t>ROTEM, VBG/ABG (for lactate, Hb, iCa</a:t>
            </a:r>
            <a:r>
              <a:rPr lang="en-US" sz="1000" baseline="30000" dirty="0">
                <a:solidFill>
                  <a:schemeClr val="tx1"/>
                </a:solidFill>
              </a:rPr>
              <a:t>2+</a:t>
            </a:r>
            <a:r>
              <a:rPr lang="en-US" sz="1000" dirty="0">
                <a:solidFill>
                  <a:schemeClr val="tx1"/>
                </a:solidFill>
              </a:rPr>
              <a:t>) </a:t>
            </a:r>
            <a:endParaRPr lang="en-US" sz="1000" b="1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  BLOODS             </a:t>
            </a:r>
            <a:r>
              <a:rPr lang="en-US" sz="1000" b="1" dirty="0">
                <a:solidFill>
                  <a:schemeClr val="tx1"/>
                </a:solidFill>
              </a:rPr>
              <a:t>Lab: </a:t>
            </a:r>
            <a:r>
              <a:rPr lang="en-US" sz="1000" dirty="0">
                <a:solidFill>
                  <a:schemeClr val="tx1"/>
                </a:solidFill>
              </a:rPr>
              <a:t>FBC, Coag (PT, APTT &amp; Fib), U&amp;Es +/- G&amp;S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1A243B0-3ED4-964C-A5EB-AAACD5BE02E8}"/>
              </a:ext>
            </a:extLst>
          </p:cNvPr>
          <p:cNvSpPr/>
          <p:nvPr/>
        </p:nvSpPr>
        <p:spPr>
          <a:xfrm>
            <a:off x="81051" y="576685"/>
            <a:ext cx="2446365" cy="156625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AIMS FOR THERAPY: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SBP &gt;90 (until definitive control)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Temp &gt;36</a:t>
            </a:r>
            <a:r>
              <a:rPr lang="en-US" sz="1000" baseline="30000" dirty="0">
                <a:solidFill>
                  <a:schemeClr val="tx1"/>
                </a:solidFill>
              </a:rPr>
              <a:t>∘</a:t>
            </a:r>
            <a:r>
              <a:rPr lang="en-US" sz="1000" dirty="0">
                <a:solidFill>
                  <a:schemeClr val="tx1"/>
                </a:solidFill>
              </a:rPr>
              <a:t>C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Hb &gt;80g/L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Platelets &gt;75 x 10</a:t>
            </a:r>
            <a:r>
              <a:rPr lang="en-US" sz="1000" baseline="30000" dirty="0">
                <a:solidFill>
                  <a:schemeClr val="tx1"/>
                </a:solidFill>
              </a:rPr>
              <a:t>9</a:t>
            </a:r>
            <a:r>
              <a:rPr lang="en-US" sz="1000" dirty="0">
                <a:solidFill>
                  <a:schemeClr val="tx1"/>
                </a:solidFill>
              </a:rPr>
              <a:t>/L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Fibrinogen &gt;2.0g/L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Ionised Ca</a:t>
            </a:r>
            <a:r>
              <a:rPr lang="en-US" sz="1000" baseline="30000" dirty="0">
                <a:solidFill>
                  <a:schemeClr val="tx1"/>
                </a:solidFill>
              </a:rPr>
              <a:t>2+</a:t>
            </a:r>
            <a:r>
              <a:rPr lang="en-US" sz="1000" dirty="0">
                <a:solidFill>
                  <a:schemeClr val="tx1"/>
                </a:solidFill>
              </a:rPr>
              <a:t> &gt;1mmol/L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pH &gt;7.35 (on ABG)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Monitor for hyperkalaemia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21E4726-663B-7C4C-8206-007127337FFE}"/>
              </a:ext>
            </a:extLst>
          </p:cNvPr>
          <p:cNvSpPr txBox="1"/>
          <p:nvPr/>
        </p:nvSpPr>
        <p:spPr>
          <a:xfrm>
            <a:off x="8213319" y="6465665"/>
            <a:ext cx="1692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Adapted for use at GHNHSFT from OBSCYMRU ROTEM Protocol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3" y="76643"/>
            <a:ext cx="1407347" cy="48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FA011EFF-7A39-334D-A770-5498205C12C9}"/>
              </a:ext>
            </a:extLst>
          </p:cNvPr>
          <p:cNvSpPr/>
          <p:nvPr/>
        </p:nvSpPr>
        <p:spPr>
          <a:xfrm>
            <a:off x="2734860" y="903882"/>
            <a:ext cx="4411369" cy="53042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     RING 2222 State “MAJOR OBSTETRIC HAEMORRHAGE” and “LOCATION”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   RING BLOOD BANK GRH 5244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ORDER PACK A (4units RBCs)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E5B9421-D88B-2643-A9F8-18497FBD6315}"/>
              </a:ext>
            </a:extLst>
          </p:cNvPr>
          <p:cNvSpPr txBox="1"/>
          <p:nvPr/>
        </p:nvSpPr>
        <p:spPr>
          <a:xfrm>
            <a:off x="2039485" y="6449001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If any further Haematological advice needed, contact Consultant Haematologist via switchboard</a:t>
            </a:r>
          </a:p>
          <a:p>
            <a:pPr algn="ctr"/>
            <a:r>
              <a:rPr lang="en-US" sz="1000" dirty="0"/>
              <a:t>  Refer to GHNHSFT Anticoagulant reversal guidelines if the patient is on any Anticoagulant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042D7356-30B0-684C-B50E-5E5DDEBA6BDD}"/>
              </a:ext>
            </a:extLst>
          </p:cNvPr>
          <p:cNvSpPr/>
          <p:nvPr/>
        </p:nvSpPr>
        <p:spPr>
          <a:xfrm>
            <a:off x="2338338" y="4651241"/>
            <a:ext cx="1540402" cy="61322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2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REVIEW EXTEM CT</a:t>
            </a:r>
          </a:p>
          <a:p>
            <a:pPr algn="ctr"/>
            <a:r>
              <a:rPr lang="en-US" sz="1000" i="1" dirty="0">
                <a:solidFill>
                  <a:schemeClr val="bg1"/>
                </a:solidFill>
              </a:rPr>
              <a:t>(Clotting Factors)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042D7356-30B0-684C-B50E-5E5DDEBA6BDD}"/>
              </a:ext>
            </a:extLst>
          </p:cNvPr>
          <p:cNvSpPr/>
          <p:nvPr/>
        </p:nvSpPr>
        <p:spPr>
          <a:xfrm>
            <a:off x="2338338" y="5566307"/>
            <a:ext cx="1537420" cy="732844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REVIEW FBC</a:t>
            </a:r>
          </a:p>
          <a:p>
            <a:pPr algn="ctr"/>
            <a:r>
              <a:rPr lang="en-US" sz="1000" i="1" dirty="0">
                <a:solidFill>
                  <a:schemeClr val="bg1"/>
                </a:solidFill>
              </a:rPr>
              <a:t>(Platelets)</a:t>
            </a:r>
          </a:p>
        </p:txBody>
      </p:sp>
      <p:cxnSp>
        <p:nvCxnSpPr>
          <p:cNvPr id="1024" name="Straight Arrow Connector 1023"/>
          <p:cNvCxnSpPr>
            <a:cxnSpLocks/>
          </p:cNvCxnSpPr>
          <p:nvPr/>
        </p:nvCxnSpPr>
        <p:spPr>
          <a:xfrm flipH="1">
            <a:off x="5010338" y="830107"/>
            <a:ext cx="246294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464" y="6557997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GHT ROTEM algorithm July 2025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ECB9E67-A560-4610-91D8-E6E138032E33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4938638" y="756332"/>
            <a:ext cx="1907" cy="1475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1">
            <a:extLst>
              <a:ext uri="{FF2B5EF4-FFF2-40B4-BE49-F238E27FC236}">
                <a16:creationId xmlns:a16="http://schemas.microsoft.com/office/drawing/2014/main" id="{7C794087-6402-40E4-AAE4-5389E84EF311}"/>
              </a:ext>
            </a:extLst>
          </p:cNvPr>
          <p:cNvSpPr/>
          <p:nvPr/>
        </p:nvSpPr>
        <p:spPr>
          <a:xfrm>
            <a:off x="2745200" y="478290"/>
            <a:ext cx="4728080" cy="285058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 BLOOD LOSS &gt; 1500ml </a:t>
            </a:r>
            <a:r>
              <a:rPr lang="en-US" sz="1200" i="1" dirty="0">
                <a:solidFill>
                  <a:schemeClr val="tx1"/>
                </a:solidFill>
              </a:rPr>
              <a:t>(measured or suspected) </a:t>
            </a:r>
            <a:r>
              <a:rPr lang="en-US" sz="1200" b="1" dirty="0">
                <a:solidFill>
                  <a:schemeClr val="tx1"/>
                </a:solidFill>
              </a:rPr>
              <a:t>or if clinical concern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17">
            <a:extLst>
              <a:ext uri="{FF2B5EF4-FFF2-40B4-BE49-F238E27FC236}">
                <a16:creationId xmlns:a16="http://schemas.microsoft.com/office/drawing/2014/main" id="{33AF7998-2088-B65B-2EAA-92EAA1ABB141}"/>
              </a:ext>
            </a:extLst>
          </p:cNvPr>
          <p:cNvSpPr/>
          <p:nvPr/>
        </p:nvSpPr>
        <p:spPr>
          <a:xfrm>
            <a:off x="4454937" y="5558910"/>
            <a:ext cx="1444093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Platelets &gt; 75 x 10</a:t>
            </a:r>
            <a:r>
              <a:rPr lang="en-US" sz="1000" b="1" baseline="30000" dirty="0">
                <a:solidFill>
                  <a:schemeClr val="bg1"/>
                </a:solidFill>
              </a:rPr>
              <a:t>9</a:t>
            </a:r>
            <a:r>
              <a:rPr lang="en-US" sz="1000" b="1" dirty="0">
                <a:solidFill>
                  <a:schemeClr val="bg1"/>
                </a:solidFill>
              </a:rPr>
              <a:t>/L</a:t>
            </a:r>
          </a:p>
        </p:txBody>
      </p:sp>
      <p:sp>
        <p:nvSpPr>
          <p:cNvPr id="37" name="Rounded Rectangle 18">
            <a:extLst>
              <a:ext uri="{FF2B5EF4-FFF2-40B4-BE49-F238E27FC236}">
                <a16:creationId xmlns:a16="http://schemas.microsoft.com/office/drawing/2014/main" id="{8EE3196D-8DE6-6C86-8A66-AE29B19AAE09}"/>
              </a:ext>
            </a:extLst>
          </p:cNvPr>
          <p:cNvSpPr/>
          <p:nvPr/>
        </p:nvSpPr>
        <p:spPr>
          <a:xfrm>
            <a:off x="6219683" y="5532385"/>
            <a:ext cx="1181586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No Platelets required </a:t>
            </a:r>
          </a:p>
        </p:txBody>
      </p:sp>
      <p:sp>
        <p:nvSpPr>
          <p:cNvPr id="44" name="Rounded Rectangle 14">
            <a:extLst>
              <a:ext uri="{FF2B5EF4-FFF2-40B4-BE49-F238E27FC236}">
                <a16:creationId xmlns:a16="http://schemas.microsoft.com/office/drawing/2014/main" id="{E9F946BD-C6F2-BCCE-9F90-D14FE6F1A033}"/>
              </a:ext>
            </a:extLst>
          </p:cNvPr>
          <p:cNvSpPr/>
          <p:nvPr/>
        </p:nvSpPr>
        <p:spPr>
          <a:xfrm>
            <a:off x="4448706" y="4490561"/>
            <a:ext cx="1450324" cy="387714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EXTEM CT &lt; 80sec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Or normal PT/APTT</a:t>
            </a:r>
          </a:p>
        </p:txBody>
      </p:sp>
      <p:sp>
        <p:nvSpPr>
          <p:cNvPr id="45" name="Rounded Rectangle 18">
            <a:extLst>
              <a:ext uri="{FF2B5EF4-FFF2-40B4-BE49-F238E27FC236}">
                <a16:creationId xmlns:a16="http://schemas.microsoft.com/office/drawing/2014/main" id="{ABF46541-1E02-A4E3-468C-714B00D28A57}"/>
              </a:ext>
            </a:extLst>
          </p:cNvPr>
          <p:cNvSpPr/>
          <p:nvPr/>
        </p:nvSpPr>
        <p:spPr>
          <a:xfrm>
            <a:off x="6202599" y="4497936"/>
            <a:ext cx="1170958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No FFP required </a:t>
            </a:r>
          </a:p>
        </p:txBody>
      </p:sp>
      <p:sp>
        <p:nvSpPr>
          <p:cNvPr id="50" name="Rounded Rectangle 10">
            <a:extLst>
              <a:ext uri="{FF2B5EF4-FFF2-40B4-BE49-F238E27FC236}">
                <a16:creationId xmlns:a16="http://schemas.microsoft.com/office/drawing/2014/main" id="{371C8777-2FA8-2AB3-B7AA-FD5D682E7F0D}"/>
              </a:ext>
            </a:extLst>
          </p:cNvPr>
          <p:cNvSpPr/>
          <p:nvPr/>
        </p:nvSpPr>
        <p:spPr>
          <a:xfrm>
            <a:off x="4439888" y="2635571"/>
            <a:ext cx="1449849" cy="61322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FIBTEM A5 ≥ 9 mm</a:t>
            </a:r>
          </a:p>
          <a:p>
            <a:pPr algn="ctr"/>
            <a:r>
              <a:rPr lang="en-US" sz="800" b="1" i="1" dirty="0">
                <a:solidFill>
                  <a:schemeClr val="bg1"/>
                </a:solidFill>
              </a:rPr>
              <a:t>or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Fibrinogen &gt; 2 g/L</a:t>
            </a:r>
          </a:p>
        </p:txBody>
      </p:sp>
      <p:sp>
        <p:nvSpPr>
          <p:cNvPr id="52" name="Rounded Rectangle 18">
            <a:extLst>
              <a:ext uri="{FF2B5EF4-FFF2-40B4-BE49-F238E27FC236}">
                <a16:creationId xmlns:a16="http://schemas.microsoft.com/office/drawing/2014/main" id="{2D59E0EE-3626-091E-E74A-A5912B1E7886}"/>
              </a:ext>
            </a:extLst>
          </p:cNvPr>
          <p:cNvSpPr/>
          <p:nvPr/>
        </p:nvSpPr>
        <p:spPr>
          <a:xfrm>
            <a:off x="6202599" y="2785457"/>
            <a:ext cx="1919425" cy="306610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No Fibrinogen concentrate currently required 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8A23EF9-F75A-0638-18B0-CA2E88017A03}"/>
              </a:ext>
            </a:extLst>
          </p:cNvPr>
          <p:cNvSpPr/>
          <p:nvPr/>
        </p:nvSpPr>
        <p:spPr>
          <a:xfrm>
            <a:off x="2359627" y="4214794"/>
            <a:ext cx="5546785" cy="2343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/>
              <a:t>When </a:t>
            </a:r>
            <a:r>
              <a:rPr lang="en-GB" sz="1000" b="1" dirty="0">
                <a:solidFill>
                  <a:schemeClr val="bg1"/>
                </a:solidFill>
              </a:rPr>
              <a:t>FIBTEM A5 ≥ 9mm  and/or Fibrinogen &gt; 2 g/l after administering Fibrinogen, review EXTEM CT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6F6B11AB-048B-8A53-653A-D28B5FA85109}"/>
              </a:ext>
            </a:extLst>
          </p:cNvPr>
          <p:cNvSpPr/>
          <p:nvPr/>
        </p:nvSpPr>
        <p:spPr>
          <a:xfrm>
            <a:off x="356812" y="2475315"/>
            <a:ext cx="1604513" cy="2702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NO</a:t>
            </a:r>
          </a:p>
          <a:p>
            <a:pPr algn="ctr"/>
            <a:r>
              <a:rPr lang="en-GB" sz="900" i="1" dirty="0">
                <a:solidFill>
                  <a:schemeClr val="tx1"/>
                </a:solidFill>
              </a:rPr>
              <a:t>No blood products required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1779DB3E-AD52-A112-8556-B44E0EC8D7D7}"/>
              </a:ext>
            </a:extLst>
          </p:cNvPr>
          <p:cNvSpPr/>
          <p:nvPr/>
        </p:nvSpPr>
        <p:spPr>
          <a:xfrm>
            <a:off x="362173" y="3135977"/>
            <a:ext cx="1604513" cy="2702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CLINICAL MONITORING</a:t>
            </a:r>
          </a:p>
          <a:p>
            <a:r>
              <a:rPr lang="en-GB" sz="900" i="1" dirty="0">
                <a:solidFill>
                  <a:schemeClr val="tx1"/>
                </a:solidFill>
              </a:rPr>
              <a:t>Consider HDU care post op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7F6F256F-24E1-E3E9-B956-F5BFCE550958}"/>
              </a:ext>
            </a:extLst>
          </p:cNvPr>
          <p:cNvSpPr/>
          <p:nvPr/>
        </p:nvSpPr>
        <p:spPr>
          <a:xfrm>
            <a:off x="279173" y="3972908"/>
            <a:ext cx="1682152" cy="8080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ANY OF THE FOLLOWING?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i="1" dirty="0">
                <a:solidFill>
                  <a:schemeClr val="tx1"/>
                </a:solidFill>
              </a:rPr>
              <a:t>Clinical concern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i="1" dirty="0">
                <a:solidFill>
                  <a:schemeClr val="tx1"/>
                </a:solidFill>
              </a:rPr>
              <a:t>Suspected further bleeding (inc concealed bleeding)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i="1" dirty="0">
                <a:solidFill>
                  <a:schemeClr val="tx1"/>
                </a:solidFill>
              </a:rPr>
              <a:t>&gt;500ml further blood loss</a:t>
            </a:r>
          </a:p>
        </p:txBody>
      </p:sp>
      <p:sp>
        <p:nvSpPr>
          <p:cNvPr id="60" name="Rounded Rectangle 21">
            <a:extLst>
              <a:ext uri="{FF2B5EF4-FFF2-40B4-BE49-F238E27FC236}">
                <a16:creationId xmlns:a16="http://schemas.microsoft.com/office/drawing/2014/main" id="{A1E27B71-D14E-6CA3-C013-A63CDC9B5314}"/>
              </a:ext>
            </a:extLst>
          </p:cNvPr>
          <p:cNvSpPr/>
          <p:nvPr/>
        </p:nvSpPr>
        <p:spPr>
          <a:xfrm>
            <a:off x="3446053" y="1988230"/>
            <a:ext cx="3013893" cy="43358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     </a:t>
            </a:r>
            <a:r>
              <a:rPr lang="en-GB" sz="1050" b="1" cap="all" dirty="0">
                <a:solidFill>
                  <a:schemeClr val="tx1"/>
                </a:solidFill>
              </a:rPr>
              <a:t>ONGOING BLEEDING or CLINICAL CONCERN?</a:t>
            </a:r>
          </a:p>
          <a:p>
            <a:r>
              <a:rPr lang="en-GB" sz="1000" i="1" dirty="0">
                <a:solidFill>
                  <a:schemeClr val="tx1"/>
                </a:solidFill>
              </a:rPr>
              <a:t>If bleeding ongoing after 30mins, give 2</a:t>
            </a:r>
            <a:r>
              <a:rPr lang="en-GB" sz="1000" i="1" baseline="30000" dirty="0">
                <a:solidFill>
                  <a:schemeClr val="tx1"/>
                </a:solidFill>
              </a:rPr>
              <a:t>nd</a:t>
            </a:r>
            <a:r>
              <a:rPr lang="en-GB" sz="1000" i="1" dirty="0">
                <a:solidFill>
                  <a:schemeClr val="tx1"/>
                </a:solidFill>
              </a:rPr>
              <a:t> dose 1g </a:t>
            </a:r>
            <a:r>
              <a:rPr lang="en-GB" sz="1000" i="1" cap="all" dirty="0">
                <a:solidFill>
                  <a:schemeClr val="tx1"/>
                </a:solidFill>
              </a:rPr>
              <a:t>TXA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7A0A594-073A-299B-1AF5-BB76D4527CDE}"/>
              </a:ext>
            </a:extLst>
          </p:cNvPr>
          <p:cNvSpPr/>
          <p:nvPr/>
        </p:nvSpPr>
        <p:spPr>
          <a:xfrm>
            <a:off x="2835761" y="2531207"/>
            <a:ext cx="664277" cy="2668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8897BC51-6375-46C4-BD8E-2E2036158325}"/>
              </a:ext>
            </a:extLst>
          </p:cNvPr>
          <p:cNvSpPr/>
          <p:nvPr/>
        </p:nvSpPr>
        <p:spPr>
          <a:xfrm>
            <a:off x="8393039" y="3997749"/>
            <a:ext cx="1359043" cy="18095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** CONSIDERATIONS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If bleeding ongoing after &gt; 4000ml blood loss, give FFP * irrespective of EXTEM 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If bleeding ongoing after 8-12g Fibrinogen concentrate, contact Haematology and consider cryoprecipitate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DFBAAFC-E63B-6A7E-9CDF-AC9BD46DD0D3}"/>
              </a:ext>
            </a:extLst>
          </p:cNvPr>
          <p:cNvSpPr/>
          <p:nvPr/>
        </p:nvSpPr>
        <p:spPr>
          <a:xfrm>
            <a:off x="8702962" y="1977495"/>
            <a:ext cx="1113916" cy="1337123"/>
          </a:xfrm>
          <a:prstGeom prst="roundRect">
            <a:avLst/>
          </a:prstGeom>
          <a:solidFill>
            <a:srgbClr val="FF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ANY OF THE FOLLOWING? **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</a:rPr>
              <a:t>Any blood products given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</a:rPr>
              <a:t>500ml further blood loss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</a:rPr>
              <a:t>Clinical concern of bleeding</a:t>
            </a: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4A0A460C-A57B-6CCD-CA9D-A4B88852C2D3}"/>
              </a:ext>
            </a:extLst>
          </p:cNvPr>
          <p:cNvSpPr/>
          <p:nvPr/>
        </p:nvSpPr>
        <p:spPr>
          <a:xfrm>
            <a:off x="295500" y="4995328"/>
            <a:ext cx="1604513" cy="6883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REVIEW OTHER CAUSES OF BLEEDING</a:t>
            </a:r>
          </a:p>
          <a:p>
            <a:pPr algn="ctr"/>
            <a:r>
              <a:rPr lang="en-GB" sz="900" dirty="0">
                <a:solidFill>
                  <a:schemeClr val="tx1"/>
                </a:solidFill>
              </a:rPr>
              <a:t>If coagulation normal, escalate obstetric &amp; anaesthetic care</a:t>
            </a:r>
          </a:p>
        </p:txBody>
      </p:sp>
      <p:pic>
        <p:nvPicPr>
          <p:cNvPr id="92" name="Picture 2" descr="Teenage pregnancy Childbirth Infant Maternity Centre - lady mothers day ...">
            <a:extLst>
              <a:ext uri="{FF2B5EF4-FFF2-40B4-BE49-F238E27FC236}">
                <a16:creationId xmlns:a16="http://schemas.microsoft.com/office/drawing/2014/main" id="{0D3E3BA1-F06B-B86A-4544-55F2F01EE9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48" t="9012" r="7526"/>
          <a:stretch/>
        </p:blipFill>
        <p:spPr bwMode="auto">
          <a:xfrm>
            <a:off x="9191965" y="157396"/>
            <a:ext cx="640663" cy="111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FA1D95B-5616-F8CE-2B74-5FA38CBDBDC8}"/>
              </a:ext>
            </a:extLst>
          </p:cNvPr>
          <p:cNvSpPr/>
          <p:nvPr/>
        </p:nvSpPr>
        <p:spPr>
          <a:xfrm>
            <a:off x="3107048" y="3952163"/>
            <a:ext cx="3934184" cy="2343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REPEAT ROTEM 15 MINUTES AFTER BLOOD PRODUCTS ADMINISTERED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A0073E8-7AC2-F369-FE46-E9A99425FE5E}"/>
              </a:ext>
            </a:extLst>
          </p:cNvPr>
          <p:cNvCxnSpPr>
            <a:cxnSpLocks/>
          </p:cNvCxnSpPr>
          <p:nvPr/>
        </p:nvCxnSpPr>
        <p:spPr>
          <a:xfrm>
            <a:off x="4933455" y="1435919"/>
            <a:ext cx="1907" cy="1475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432D268-7365-D370-2CAC-42E1860970F0}"/>
              </a:ext>
            </a:extLst>
          </p:cNvPr>
          <p:cNvCxnSpPr>
            <a:cxnSpLocks/>
          </p:cNvCxnSpPr>
          <p:nvPr/>
        </p:nvCxnSpPr>
        <p:spPr>
          <a:xfrm flipV="1">
            <a:off x="3890172" y="2984612"/>
            <a:ext cx="515132" cy="33000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4C321B7-638A-FC9C-B17D-E87E3B1FFB79}"/>
              </a:ext>
            </a:extLst>
          </p:cNvPr>
          <p:cNvCxnSpPr>
            <a:cxnSpLocks/>
          </p:cNvCxnSpPr>
          <p:nvPr/>
        </p:nvCxnSpPr>
        <p:spPr>
          <a:xfrm>
            <a:off x="3889517" y="3314618"/>
            <a:ext cx="542837" cy="3092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518FA952-7CEB-74F5-27B0-78C5C52ADF41}"/>
              </a:ext>
            </a:extLst>
          </p:cNvPr>
          <p:cNvCxnSpPr>
            <a:cxnSpLocks/>
          </p:cNvCxnSpPr>
          <p:nvPr/>
        </p:nvCxnSpPr>
        <p:spPr>
          <a:xfrm>
            <a:off x="5895088" y="2943460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FD3CDB1-D0DE-57F4-0EC8-44F3A6E8244E}"/>
              </a:ext>
            </a:extLst>
          </p:cNvPr>
          <p:cNvCxnSpPr>
            <a:cxnSpLocks/>
          </p:cNvCxnSpPr>
          <p:nvPr/>
        </p:nvCxnSpPr>
        <p:spPr>
          <a:xfrm>
            <a:off x="5889736" y="3604298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EC99FFC-CE5D-1582-3F0A-5DA04CD86734}"/>
              </a:ext>
            </a:extLst>
          </p:cNvPr>
          <p:cNvCxnSpPr>
            <a:cxnSpLocks/>
          </p:cNvCxnSpPr>
          <p:nvPr/>
        </p:nvCxnSpPr>
        <p:spPr>
          <a:xfrm flipV="1">
            <a:off x="3889517" y="4629067"/>
            <a:ext cx="515132" cy="33000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F72E0BB-D4EF-C1B9-0016-6B0803337F39}"/>
              </a:ext>
            </a:extLst>
          </p:cNvPr>
          <p:cNvCxnSpPr>
            <a:cxnSpLocks/>
            <a:stCxn id="54" idx="3"/>
          </p:cNvCxnSpPr>
          <p:nvPr/>
        </p:nvCxnSpPr>
        <p:spPr>
          <a:xfrm>
            <a:off x="3878740" y="4957851"/>
            <a:ext cx="552959" cy="31044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084562C-9858-DC17-443F-8DD52A404F83}"/>
              </a:ext>
            </a:extLst>
          </p:cNvPr>
          <p:cNvCxnSpPr>
            <a:cxnSpLocks/>
          </p:cNvCxnSpPr>
          <p:nvPr/>
        </p:nvCxnSpPr>
        <p:spPr>
          <a:xfrm flipV="1">
            <a:off x="3892048" y="5662999"/>
            <a:ext cx="539651" cy="26974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FD39E97C-C7C2-35E9-5841-8CFE964F7AD6}"/>
              </a:ext>
            </a:extLst>
          </p:cNvPr>
          <p:cNvCxnSpPr>
            <a:cxnSpLocks/>
          </p:cNvCxnSpPr>
          <p:nvPr/>
        </p:nvCxnSpPr>
        <p:spPr>
          <a:xfrm>
            <a:off x="3881271" y="5931519"/>
            <a:ext cx="552959" cy="31044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FB9F1E9B-D90E-343D-56C3-7A9092D51E4B}"/>
              </a:ext>
            </a:extLst>
          </p:cNvPr>
          <p:cNvCxnSpPr>
            <a:cxnSpLocks/>
          </p:cNvCxnSpPr>
          <p:nvPr/>
        </p:nvCxnSpPr>
        <p:spPr>
          <a:xfrm>
            <a:off x="5900576" y="4671049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166BEEC-7257-75EF-38A1-7086B0968C7A}"/>
              </a:ext>
            </a:extLst>
          </p:cNvPr>
          <p:cNvCxnSpPr>
            <a:cxnSpLocks/>
          </p:cNvCxnSpPr>
          <p:nvPr/>
        </p:nvCxnSpPr>
        <p:spPr>
          <a:xfrm>
            <a:off x="5900576" y="5185430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D06A3BF-882E-A1EF-0550-5123BFFBA275}"/>
              </a:ext>
            </a:extLst>
          </p:cNvPr>
          <p:cNvCxnSpPr>
            <a:cxnSpLocks/>
          </p:cNvCxnSpPr>
          <p:nvPr/>
        </p:nvCxnSpPr>
        <p:spPr>
          <a:xfrm>
            <a:off x="5906965" y="5717644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FB657D37-365A-A866-86B0-E1FDADB7AB34}"/>
              </a:ext>
            </a:extLst>
          </p:cNvPr>
          <p:cNvCxnSpPr>
            <a:cxnSpLocks/>
          </p:cNvCxnSpPr>
          <p:nvPr/>
        </p:nvCxnSpPr>
        <p:spPr>
          <a:xfrm>
            <a:off x="5900576" y="6203322"/>
            <a:ext cx="295634" cy="205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23E34696-30BB-5965-C5FD-E869C4C76F82}"/>
              </a:ext>
            </a:extLst>
          </p:cNvPr>
          <p:cNvCxnSpPr>
            <a:stCxn id="13" idx="3"/>
            <a:endCxn id="22" idx="3"/>
          </p:cNvCxnSpPr>
          <p:nvPr/>
        </p:nvCxnSpPr>
        <p:spPr>
          <a:xfrm flipH="1" flipV="1">
            <a:off x="7135865" y="1723509"/>
            <a:ext cx="985487" cy="1868440"/>
          </a:xfrm>
          <a:prstGeom prst="bentConnector3">
            <a:avLst>
              <a:gd name="adj1" fmla="val -50260"/>
            </a:avLst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FE3B3998-7B84-4929-DB4C-9EBFD25AE311}"/>
              </a:ext>
            </a:extLst>
          </p:cNvPr>
          <p:cNvCxnSpPr>
            <a:cxnSpLocks/>
          </p:cNvCxnSpPr>
          <p:nvPr/>
        </p:nvCxnSpPr>
        <p:spPr>
          <a:xfrm>
            <a:off x="3167899" y="2800768"/>
            <a:ext cx="0" cy="2628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4F2ABE2F-7001-8555-3FA6-D14D9F4C7C6F}"/>
              </a:ext>
            </a:extLst>
          </p:cNvPr>
          <p:cNvCxnSpPr>
            <a:cxnSpLocks/>
          </p:cNvCxnSpPr>
          <p:nvPr/>
        </p:nvCxnSpPr>
        <p:spPr>
          <a:xfrm flipH="1">
            <a:off x="1977652" y="2200782"/>
            <a:ext cx="1468401" cy="28166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763F34FC-1E23-B5B1-A46B-D3BC9D9D6C76}"/>
              </a:ext>
            </a:extLst>
          </p:cNvPr>
          <p:cNvCxnSpPr>
            <a:cxnSpLocks/>
          </p:cNvCxnSpPr>
          <p:nvPr/>
        </p:nvCxnSpPr>
        <p:spPr>
          <a:xfrm flipH="1">
            <a:off x="3207453" y="2297230"/>
            <a:ext cx="232824" cy="20139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87E82353-6978-60B1-D8E6-8FDDCC220249}"/>
              </a:ext>
            </a:extLst>
          </p:cNvPr>
          <p:cNvCxnSpPr>
            <a:cxnSpLocks/>
          </p:cNvCxnSpPr>
          <p:nvPr/>
        </p:nvCxnSpPr>
        <p:spPr>
          <a:xfrm>
            <a:off x="1126579" y="2745609"/>
            <a:ext cx="0" cy="34645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22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7417</TotalTime>
  <Words>452</Words>
  <Application>Microsoft Office PowerPoint</Application>
  <PresentationFormat>A4 Paper (210x297 mm)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LORD, Stuart (GLOUCESTERSHIRE HOSPITALS NHS FOUNDATION TRUST)</cp:lastModifiedBy>
  <cp:revision>84</cp:revision>
  <cp:lastPrinted>2020-07-07T13:39:21Z</cp:lastPrinted>
  <dcterms:created xsi:type="dcterms:W3CDTF">2020-07-03T09:38:04Z</dcterms:created>
  <dcterms:modified xsi:type="dcterms:W3CDTF">2025-07-31T14:25:48Z</dcterms:modified>
</cp:coreProperties>
</file>