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6" r:id="rId2"/>
  </p:sldIdLst>
  <p:sldSz cx="42803763" cy="30275213"/>
  <p:notesSz cx="6665913" cy="9872663"/>
  <p:defaultTextStyle>
    <a:defPPr>
      <a:defRPr lang="en-US"/>
    </a:defPPr>
    <a:lvl1pPr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1pPr>
    <a:lvl2pPr marL="2086674" indent="-1644790"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2pPr>
    <a:lvl3pPr marL="4174882" indent="-3291114"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3pPr>
    <a:lvl4pPr marL="6263089" indent="-4937438"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4pPr>
    <a:lvl5pPr marL="8351297" indent="-6583762" algn="l" defTabSz="4174882" rtl="0" eaLnBrk="0" fontAlgn="base" hangingPunct="0">
      <a:spcBef>
        <a:spcPct val="0"/>
      </a:spcBef>
      <a:spcAft>
        <a:spcPct val="0"/>
      </a:spcAft>
      <a:defRPr sz="8215" kern="1200">
        <a:solidFill>
          <a:schemeClr val="tx1"/>
        </a:solidFill>
        <a:latin typeface="Arial" charset="0"/>
        <a:ea typeface="MS PGothic" pitchFamily="34" charset="-128"/>
        <a:cs typeface="+mn-cs"/>
      </a:defRPr>
    </a:lvl5pPr>
    <a:lvl6pPr marL="2209419" algn="l" defTabSz="883768" rtl="0" eaLnBrk="1" latinLnBrk="0" hangingPunct="1">
      <a:defRPr sz="8215" kern="1200">
        <a:solidFill>
          <a:schemeClr val="tx1"/>
        </a:solidFill>
        <a:latin typeface="Arial" charset="0"/>
        <a:ea typeface="MS PGothic" pitchFamily="34" charset="-128"/>
        <a:cs typeface="+mn-cs"/>
      </a:defRPr>
    </a:lvl6pPr>
    <a:lvl7pPr marL="2651303" algn="l" defTabSz="883768" rtl="0" eaLnBrk="1" latinLnBrk="0" hangingPunct="1">
      <a:defRPr sz="8215" kern="1200">
        <a:solidFill>
          <a:schemeClr val="tx1"/>
        </a:solidFill>
        <a:latin typeface="Arial" charset="0"/>
        <a:ea typeface="MS PGothic" pitchFamily="34" charset="-128"/>
        <a:cs typeface="+mn-cs"/>
      </a:defRPr>
    </a:lvl7pPr>
    <a:lvl8pPr marL="3093187" algn="l" defTabSz="883768" rtl="0" eaLnBrk="1" latinLnBrk="0" hangingPunct="1">
      <a:defRPr sz="8215" kern="1200">
        <a:solidFill>
          <a:schemeClr val="tx1"/>
        </a:solidFill>
        <a:latin typeface="Arial" charset="0"/>
        <a:ea typeface="MS PGothic" pitchFamily="34" charset="-128"/>
        <a:cs typeface="+mn-cs"/>
      </a:defRPr>
    </a:lvl8pPr>
    <a:lvl9pPr marL="3535070" algn="l" defTabSz="883768" rtl="0" eaLnBrk="1" latinLnBrk="0" hangingPunct="1">
      <a:defRPr sz="8215"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9536" userDrawn="1">
          <p15:clr>
            <a:srgbClr val="A4A3A4"/>
          </p15:clr>
        </p15:guide>
        <p15:guide id="2" pos="13482"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0F0"/>
    <a:srgbClr val="E8EDEE"/>
    <a:srgbClr val="005EB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8830" autoAdjust="0"/>
    <p:restoredTop sz="92460" autoAdjust="0"/>
  </p:normalViewPr>
  <p:slideViewPr>
    <p:cSldViewPr>
      <p:cViewPr>
        <p:scale>
          <a:sx n="40" d="100"/>
          <a:sy n="40" d="100"/>
        </p:scale>
        <p:origin x="254" y="-451"/>
      </p:cViewPr>
      <p:guideLst>
        <p:guide orient="horz" pos="9536"/>
        <p:guide pos="13482"/>
      </p:guideLst>
    </p:cSldViewPr>
  </p:slideViewPr>
  <p:notesTextViewPr>
    <p:cViewPr>
      <p:scale>
        <a:sx n="50" d="100"/>
        <a:sy n="50" d="100"/>
      </p:scale>
      <p:origin x="0" y="0"/>
    </p:cViewPr>
  </p:notesTextViewPr>
  <p:notesViewPr>
    <p:cSldViewPr showGuides="1">
      <p:cViewPr varScale="1">
        <p:scale>
          <a:sx n="111" d="100"/>
          <a:sy n="111" d="100"/>
        </p:scale>
        <p:origin x="7014" y="114"/>
      </p:cViewPr>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YLOR, Siobhan (GLOUCESTERSHIRE HOSPITALS NHS FOUNDATION TRUST)" userId="f8b2ba6a-3b9e-48eb-81c9-ec54cb29ea92" providerId="ADAL" clId="{8C2A347B-A732-4FC7-944D-7AB499A654E3}"/>
    <pc:docChg chg="custSel modSld">
      <pc:chgData name="TAYLOR, Siobhan (GLOUCESTERSHIRE HOSPITALS NHS FOUNDATION TRUST)" userId="f8b2ba6a-3b9e-48eb-81c9-ec54cb29ea92" providerId="ADAL" clId="{8C2A347B-A732-4FC7-944D-7AB499A654E3}" dt="2025-08-17T19:32:05.854" v="535" actId="14100"/>
      <pc:docMkLst>
        <pc:docMk/>
      </pc:docMkLst>
      <pc:sldChg chg="addSp modSp mod">
        <pc:chgData name="TAYLOR, Siobhan (GLOUCESTERSHIRE HOSPITALS NHS FOUNDATION TRUST)" userId="f8b2ba6a-3b9e-48eb-81c9-ec54cb29ea92" providerId="ADAL" clId="{8C2A347B-A732-4FC7-944D-7AB499A654E3}" dt="2025-08-17T19:32:05.854" v="535" actId="14100"/>
        <pc:sldMkLst>
          <pc:docMk/>
          <pc:sldMk cId="0" sldId="256"/>
        </pc:sldMkLst>
        <pc:spChg chg="add mod">
          <ac:chgData name="TAYLOR, Siobhan (GLOUCESTERSHIRE HOSPITALS NHS FOUNDATION TRUST)" userId="f8b2ba6a-3b9e-48eb-81c9-ec54cb29ea92" providerId="ADAL" clId="{8C2A347B-A732-4FC7-944D-7AB499A654E3}" dt="2025-08-17T19:29:37.719" v="533" actId="2711"/>
          <ac:spMkLst>
            <pc:docMk/>
            <pc:sldMk cId="0" sldId="256"/>
            <ac:spMk id="3" creationId="{4284D178-D028-0EB4-E332-952DDF5937E9}"/>
          </ac:spMkLst>
        </pc:spChg>
        <pc:spChg chg="mod">
          <ac:chgData name="TAYLOR, Siobhan (GLOUCESTERSHIRE HOSPITALS NHS FOUNDATION TRUST)" userId="f8b2ba6a-3b9e-48eb-81c9-ec54cb29ea92" providerId="ADAL" clId="{8C2A347B-A732-4FC7-944D-7AB499A654E3}" dt="2025-08-17T19:22:01.938" v="313" actId="1076"/>
          <ac:spMkLst>
            <pc:docMk/>
            <pc:sldMk cId="0" sldId="256"/>
            <ac:spMk id="5" creationId="{B67562E1-AFD6-0DA4-C539-306FC03FB083}"/>
          </ac:spMkLst>
        </pc:spChg>
        <pc:spChg chg="mod">
          <ac:chgData name="TAYLOR, Siobhan (GLOUCESTERSHIRE HOSPITALS NHS FOUNDATION TRUST)" userId="f8b2ba6a-3b9e-48eb-81c9-ec54cb29ea92" providerId="ADAL" clId="{8C2A347B-A732-4FC7-944D-7AB499A654E3}" dt="2025-08-17T19:32:05.854" v="535" actId="14100"/>
          <ac:spMkLst>
            <pc:docMk/>
            <pc:sldMk cId="0" sldId="256"/>
            <ac:spMk id="6" creationId="{00000000-0000-0000-0000-000000000000}"/>
          </ac:spMkLst>
        </pc:spChg>
        <pc:spChg chg="mod">
          <ac:chgData name="TAYLOR, Siobhan (GLOUCESTERSHIRE HOSPITALS NHS FOUNDATION TRUST)" userId="f8b2ba6a-3b9e-48eb-81c9-ec54cb29ea92" providerId="ADAL" clId="{8C2A347B-A732-4FC7-944D-7AB499A654E3}" dt="2025-08-17T19:21:40.072" v="309" actId="14100"/>
          <ac:spMkLst>
            <pc:docMk/>
            <pc:sldMk cId="0" sldId="256"/>
            <ac:spMk id="9" creationId="{9FE3EC83-4D00-8EE4-3E9C-0CA738441E61}"/>
          </ac:spMkLst>
        </pc:spChg>
        <pc:spChg chg="mod">
          <ac:chgData name="TAYLOR, Siobhan (GLOUCESTERSHIRE HOSPITALS NHS FOUNDATION TRUST)" userId="f8b2ba6a-3b9e-48eb-81c9-ec54cb29ea92" providerId="ADAL" clId="{8C2A347B-A732-4FC7-944D-7AB499A654E3}" dt="2025-08-17T19:21:50.645" v="311" actId="14100"/>
          <ac:spMkLst>
            <pc:docMk/>
            <pc:sldMk cId="0" sldId="256"/>
            <ac:spMk id="10" creationId="{ED0B6CF3-AF34-8871-5A67-EAD9A7757B6F}"/>
          </ac:spMkLst>
        </pc:spChg>
        <pc:spChg chg="mod">
          <ac:chgData name="TAYLOR, Siobhan (GLOUCESTERSHIRE HOSPITALS NHS FOUNDATION TRUST)" userId="f8b2ba6a-3b9e-48eb-81c9-ec54cb29ea92" providerId="ADAL" clId="{8C2A347B-A732-4FC7-944D-7AB499A654E3}" dt="2025-08-17T19:20:50.281" v="302" actId="14100"/>
          <ac:spMkLst>
            <pc:docMk/>
            <pc:sldMk cId="0" sldId="256"/>
            <ac:spMk id="11" creationId="{0BDFC77F-6E79-F03D-1C3C-53945F232053}"/>
          </ac:spMkLst>
        </pc:spChg>
        <pc:spChg chg="mod">
          <ac:chgData name="TAYLOR, Siobhan (GLOUCESTERSHIRE HOSPITALS NHS FOUNDATION TRUST)" userId="f8b2ba6a-3b9e-48eb-81c9-ec54cb29ea92" providerId="ADAL" clId="{8C2A347B-A732-4FC7-944D-7AB499A654E3}" dt="2025-08-17T19:23:25.125" v="320" actId="14100"/>
          <ac:spMkLst>
            <pc:docMk/>
            <pc:sldMk cId="0" sldId="256"/>
            <ac:spMk id="13" creationId="{9DF7A90D-F7E3-04AF-9371-D65D9A4188BE}"/>
          </ac:spMkLst>
        </pc:spChg>
        <pc:spChg chg="mod">
          <ac:chgData name="TAYLOR, Siobhan (GLOUCESTERSHIRE HOSPITALS NHS FOUNDATION TRUST)" userId="f8b2ba6a-3b9e-48eb-81c9-ec54cb29ea92" providerId="ADAL" clId="{8C2A347B-A732-4FC7-944D-7AB499A654E3}" dt="2025-08-17T19:22:18.473" v="316" actId="1076"/>
          <ac:spMkLst>
            <pc:docMk/>
            <pc:sldMk cId="0" sldId="256"/>
            <ac:spMk id="19" creationId="{49FA9808-9608-06BF-2D39-A6469E05E433}"/>
          </ac:spMkLst>
        </pc:spChg>
        <pc:spChg chg="mod">
          <ac:chgData name="TAYLOR, Siobhan (GLOUCESTERSHIRE HOSPITALS NHS FOUNDATION TRUST)" userId="f8b2ba6a-3b9e-48eb-81c9-ec54cb29ea92" providerId="ADAL" clId="{8C2A347B-A732-4FC7-944D-7AB499A654E3}" dt="2025-08-17T19:15:10.574" v="283" actId="14100"/>
          <ac:spMkLst>
            <pc:docMk/>
            <pc:sldMk cId="0" sldId="256"/>
            <ac:spMk id="21" creationId="{CB81A883-9258-7967-946A-DC8B100B0E75}"/>
          </ac:spMkLst>
        </pc:spChg>
        <pc:spChg chg="mod">
          <ac:chgData name="TAYLOR, Siobhan (GLOUCESTERSHIRE HOSPITALS NHS FOUNDATION TRUST)" userId="f8b2ba6a-3b9e-48eb-81c9-ec54cb29ea92" providerId="ADAL" clId="{8C2A347B-A732-4FC7-944D-7AB499A654E3}" dt="2025-08-17T19:22:08.570" v="315" actId="1076"/>
          <ac:spMkLst>
            <pc:docMk/>
            <pc:sldMk cId="0" sldId="256"/>
            <ac:spMk id="24" creationId="{5F12C2E6-C30C-BD81-C464-D0FE9BAB146A}"/>
          </ac:spMkLst>
        </pc:spChg>
        <pc:spChg chg="mod">
          <ac:chgData name="TAYLOR, Siobhan (GLOUCESTERSHIRE HOSPITALS NHS FOUNDATION TRUST)" userId="f8b2ba6a-3b9e-48eb-81c9-ec54cb29ea92" providerId="ADAL" clId="{8C2A347B-A732-4FC7-944D-7AB499A654E3}" dt="2025-08-17T19:22:29.342" v="319" actId="1076"/>
          <ac:spMkLst>
            <pc:docMk/>
            <pc:sldMk cId="0" sldId="256"/>
            <ac:spMk id="27" creationId="{21BA2CEB-2DAA-C5B6-59DC-FD2AAD8C7774}"/>
          </ac:spMkLst>
        </pc:spChg>
        <pc:spChg chg="mod">
          <ac:chgData name="TAYLOR, Siobhan (GLOUCESTERSHIRE HOSPITALS NHS FOUNDATION TRUST)" userId="f8b2ba6a-3b9e-48eb-81c9-ec54cb29ea92" providerId="ADAL" clId="{8C2A347B-A732-4FC7-944D-7AB499A654E3}" dt="2025-08-17T19:26:32.214" v="385" actId="1076"/>
          <ac:spMkLst>
            <pc:docMk/>
            <pc:sldMk cId="0" sldId="256"/>
            <ac:spMk id="36" creationId="{574FB5B7-CF0B-2AD7-AD0F-AB3DBF9E466E}"/>
          </ac:spMkLst>
        </pc:spChg>
        <pc:spChg chg="mod">
          <ac:chgData name="TAYLOR, Siobhan (GLOUCESTERSHIRE HOSPITALS NHS FOUNDATION TRUST)" userId="f8b2ba6a-3b9e-48eb-81c9-ec54cb29ea92" providerId="ADAL" clId="{8C2A347B-A732-4FC7-944D-7AB499A654E3}" dt="2025-08-17T19:21:56.995" v="312" actId="14100"/>
          <ac:spMkLst>
            <pc:docMk/>
            <pc:sldMk cId="0" sldId="256"/>
            <ac:spMk id="4099" creationId="{00000000-0000-0000-0000-000000000000}"/>
          </ac:spMkLst>
        </pc:spChg>
        <pc:picChg chg="mod">
          <ac:chgData name="TAYLOR, Siobhan (GLOUCESTERSHIRE HOSPITALS NHS FOUNDATION TRUST)" userId="f8b2ba6a-3b9e-48eb-81c9-ec54cb29ea92" providerId="ADAL" clId="{8C2A347B-A732-4FC7-944D-7AB499A654E3}" dt="2025-08-17T19:15:03.757" v="281" actId="1076"/>
          <ac:picMkLst>
            <pc:docMk/>
            <pc:sldMk cId="0" sldId="256"/>
            <ac:picMk id="20" creationId="{8FD9B8F7-CAB4-9654-A9F5-2D5BFCF26523}"/>
          </ac:picMkLst>
        </pc:picChg>
        <pc:picChg chg="mod">
          <ac:chgData name="TAYLOR, Siobhan (GLOUCESTERSHIRE HOSPITALS NHS FOUNDATION TRUST)" userId="f8b2ba6a-3b9e-48eb-81c9-ec54cb29ea92" providerId="ADAL" clId="{8C2A347B-A732-4FC7-944D-7AB499A654E3}" dt="2025-08-17T19:22:22.920" v="317" actId="1076"/>
          <ac:picMkLst>
            <pc:docMk/>
            <pc:sldMk cId="0" sldId="256"/>
            <ac:picMk id="22" creationId="{3B57F074-703F-8345-E598-0907C51C603F}"/>
          </ac:picMkLst>
        </pc:picChg>
        <pc:picChg chg="mod">
          <ac:chgData name="TAYLOR, Siobhan (GLOUCESTERSHIRE HOSPITALS NHS FOUNDATION TRUST)" userId="f8b2ba6a-3b9e-48eb-81c9-ec54cb29ea92" providerId="ADAL" clId="{8C2A347B-A732-4FC7-944D-7AB499A654E3}" dt="2025-08-17T19:22:04.898" v="314" actId="1076"/>
          <ac:picMkLst>
            <pc:docMk/>
            <pc:sldMk cId="0" sldId="256"/>
            <ac:picMk id="23" creationId="{94A74402-40D4-8962-3A30-118615D3CBE9}"/>
          </ac:picMkLst>
        </pc:picChg>
        <pc:picChg chg="mod">
          <ac:chgData name="TAYLOR, Siobhan (GLOUCESTERSHIRE HOSPITALS NHS FOUNDATION TRUST)" userId="f8b2ba6a-3b9e-48eb-81c9-ec54cb29ea92" providerId="ADAL" clId="{8C2A347B-A732-4FC7-944D-7AB499A654E3}" dt="2025-08-17T19:22:26.860" v="318" actId="1076"/>
          <ac:picMkLst>
            <pc:docMk/>
            <pc:sldMk cId="0" sldId="256"/>
            <ac:picMk id="25" creationId="{7B664ABB-EE6A-EDC5-17C2-E788A862E02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eaLnBrk="1" hangingPunct="1">
              <a:defRPr sz="1200">
                <a:latin typeface="Arial" charset="0"/>
                <a:ea typeface="+mn-ea"/>
                <a:cs typeface="Arial" charset="0"/>
              </a:defRPr>
            </a:lvl1pPr>
          </a:lstStyle>
          <a:p>
            <a:pPr>
              <a:defRPr/>
            </a:pPr>
            <a:endParaRPr lang="en-GB"/>
          </a:p>
        </p:txBody>
      </p:sp>
      <p:sp>
        <p:nvSpPr>
          <p:cNvPr id="3" name="Date Placeholder 2"/>
          <p:cNvSpPr>
            <a:spLocks noGrp="1"/>
          </p:cNvSpPr>
          <p:nvPr>
            <p:ph type="dt" sz="quarter"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pPr>
              <a:defRPr/>
            </a:pPr>
            <a:fld id="{DE4EF497-56AC-4A36-A7F0-AB1DADE21192}" type="datetimeFigureOut">
              <a:rPr lang="en-GB" altLang="en-US"/>
              <a:pPr>
                <a:defRPr/>
              </a:pPr>
              <a:t>18/08/2025</a:t>
            </a:fld>
            <a:endParaRPr lang="en-GB" altLang="en-US"/>
          </a:p>
        </p:txBody>
      </p:sp>
      <p:sp>
        <p:nvSpPr>
          <p:cNvPr id="4" name="Footer Placeholder 3"/>
          <p:cNvSpPr>
            <a:spLocks noGrp="1"/>
          </p:cNvSpPr>
          <p:nvPr>
            <p:ph type="ftr" sz="quarter" idx="2"/>
          </p:nvPr>
        </p:nvSpPr>
        <p:spPr>
          <a:xfrm>
            <a:off x="0" y="9377363"/>
            <a:ext cx="2889250" cy="493712"/>
          </a:xfrm>
          <a:prstGeom prst="rect">
            <a:avLst/>
          </a:prstGeom>
        </p:spPr>
        <p:txBody>
          <a:bodyPr vert="horz" lIns="91440" tIns="45720" rIns="91440" bIns="45720" rtlCol="0" anchor="b"/>
          <a:lstStyle>
            <a:lvl1pPr algn="l" eaLnBrk="1" hangingPunct="1">
              <a:defRPr sz="1200">
                <a:latin typeface="Arial" charset="0"/>
                <a:ea typeface="+mn-ea"/>
                <a:cs typeface="Arial" charset="0"/>
              </a:defRPr>
            </a:lvl1pPr>
          </a:lstStyle>
          <a:p>
            <a:pPr>
              <a:defRPr/>
            </a:pPr>
            <a:endParaRPr lang="en-GB"/>
          </a:p>
        </p:txBody>
      </p:sp>
      <p:sp>
        <p:nvSpPr>
          <p:cNvPr id="5" name="Slide Number Placeholder 4"/>
          <p:cNvSpPr>
            <a:spLocks noGrp="1"/>
          </p:cNvSpPr>
          <p:nvPr>
            <p:ph type="sldNum" sz="quarter" idx="3"/>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6BF31F11-2FF4-474E-B8EC-7D8A75234BF8}" type="slidenum">
              <a:rPr lang="en-GB" altLang="en-US"/>
              <a:pPr/>
              <a:t>‹#›</a:t>
            </a:fld>
            <a:endParaRPr lang="en-GB" altLang="en-US"/>
          </a:p>
        </p:txBody>
      </p:sp>
    </p:spTree>
    <p:extLst>
      <p:ext uri="{BB962C8B-B14F-4D97-AF65-F5344CB8AC3E}">
        <p14:creationId xmlns:p14="http://schemas.microsoft.com/office/powerpoint/2010/main" val="40495704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109" userDrawn="1">
          <p15:clr>
            <a:srgbClr val="F26B43"/>
          </p15:clr>
        </p15:guide>
        <p15:guide id="2" pos="2099"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250" cy="493713"/>
          </a:xfrm>
          <a:prstGeom prst="rect">
            <a:avLst/>
          </a:prstGeom>
        </p:spPr>
        <p:txBody>
          <a:bodyPr vert="horz" lIns="91440" tIns="45720" rIns="91440" bIns="45720" rtlCol="0"/>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3" name="Date Placeholder 2"/>
          <p:cNvSpPr>
            <a:spLocks noGrp="1"/>
          </p:cNvSpPr>
          <p:nvPr>
            <p:ph type="dt" idx="1"/>
          </p:nvPr>
        </p:nvSpPr>
        <p:spPr>
          <a:xfrm>
            <a:off x="3775075" y="0"/>
            <a:ext cx="2889250" cy="493713"/>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7B9601AD-AB01-41D2-8189-AE49C1D956D7}" type="datetimeFigureOut">
              <a:rPr lang="en-GB" altLang="en-US"/>
              <a:pPr>
                <a:defRPr/>
              </a:pPr>
              <a:t>18/08/2025</a:t>
            </a:fld>
            <a:endParaRPr lang="en-GB" altLang="en-US"/>
          </a:p>
        </p:txBody>
      </p:sp>
      <p:sp>
        <p:nvSpPr>
          <p:cNvPr id="4" name="Slide Image Placeholder 3"/>
          <p:cNvSpPr>
            <a:spLocks noGrp="1" noRot="1" noChangeAspect="1"/>
          </p:cNvSpPr>
          <p:nvPr>
            <p:ph type="sldImg" idx="2"/>
          </p:nvPr>
        </p:nvSpPr>
        <p:spPr>
          <a:xfrm>
            <a:off x="715963" y="739775"/>
            <a:ext cx="5233987" cy="3703638"/>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66750" y="4689475"/>
            <a:ext cx="5332413"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0" y="9377363"/>
            <a:ext cx="2889250" cy="493712"/>
          </a:xfrm>
          <a:prstGeom prst="rect">
            <a:avLst/>
          </a:prstGeom>
        </p:spPr>
        <p:txBody>
          <a:bodyPr vert="horz" lIns="91440" tIns="45720" rIns="91440" bIns="45720" rtlCol="0" anchor="b"/>
          <a:lstStyle>
            <a:lvl1pPr algn="l" defTabSz="4320540" eaLnBrk="1" fontAlgn="auto" hangingPunct="1">
              <a:spcBef>
                <a:spcPts val="0"/>
              </a:spcBef>
              <a:spcAft>
                <a:spcPts val="0"/>
              </a:spcAft>
              <a:defRPr sz="1200">
                <a:latin typeface="+mn-lt"/>
                <a:ea typeface="+mn-ea"/>
                <a:cs typeface="+mn-cs"/>
              </a:defRPr>
            </a:lvl1pPr>
          </a:lstStyle>
          <a:p>
            <a:pPr>
              <a:defRPr/>
            </a:pPr>
            <a:endParaRPr lang="en-GB"/>
          </a:p>
        </p:txBody>
      </p:sp>
      <p:sp>
        <p:nvSpPr>
          <p:cNvPr id="7" name="Slide Number Placeholder 6"/>
          <p:cNvSpPr>
            <a:spLocks noGrp="1"/>
          </p:cNvSpPr>
          <p:nvPr>
            <p:ph type="sldNum" sz="quarter" idx="5"/>
          </p:nvPr>
        </p:nvSpPr>
        <p:spPr>
          <a:xfrm>
            <a:off x="3775075" y="9377363"/>
            <a:ext cx="288925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itchFamily="34" charset="0"/>
              </a:defRPr>
            </a:lvl1pPr>
          </a:lstStyle>
          <a:p>
            <a:fld id="{83616CBC-8EEF-4F6C-BAAC-7C61F08FB99F}" type="slidenum">
              <a:rPr lang="en-GB" altLang="en-US"/>
              <a:pPr/>
              <a:t>‹#›</a:t>
            </a:fld>
            <a:endParaRPr lang="en-GB" altLang="en-US"/>
          </a:p>
        </p:txBody>
      </p:sp>
    </p:spTree>
    <p:extLst>
      <p:ext uri="{BB962C8B-B14F-4D97-AF65-F5344CB8AC3E}">
        <p14:creationId xmlns:p14="http://schemas.microsoft.com/office/powerpoint/2010/main" val="472323625"/>
      </p:ext>
    </p:extLst>
  </p:cSld>
  <p:clrMap bg1="lt1" tx1="dk1" bg2="lt2" tx2="dk2" accent1="accent1" accent2="accent2" accent3="accent3" accent4="accent4" accent5="accent5" accent6="accent6" hlink="hlink" folHlink="folHlink"/>
  <p:notesStyle>
    <a:lvl1pPr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1pPr>
    <a:lvl2pPr marL="2086674"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2pPr>
    <a:lvl3pPr marL="4174882"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3pPr>
    <a:lvl4pPr marL="6263089"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4pPr>
    <a:lvl5pPr marL="8351297" algn="l" defTabSz="4174882" rtl="0" eaLnBrk="0" fontAlgn="base" hangingPunct="0">
      <a:spcBef>
        <a:spcPct val="30000"/>
      </a:spcBef>
      <a:spcAft>
        <a:spcPct val="0"/>
      </a:spcAft>
      <a:defRPr sz="5509" kern="1200">
        <a:solidFill>
          <a:schemeClr val="tx1"/>
        </a:solidFill>
        <a:latin typeface="+mn-lt"/>
        <a:ea typeface="MS PGothic" panose="020B0600070205080204" pitchFamily="34" charset="-128"/>
        <a:cs typeface="+mn-cs"/>
      </a:defRPr>
    </a:lvl5pPr>
    <a:lvl6pPr marL="10439505" algn="l" defTabSz="4175802" rtl="0" eaLnBrk="1" latinLnBrk="0" hangingPunct="1">
      <a:defRPr sz="5509" kern="1200">
        <a:solidFill>
          <a:schemeClr val="tx1"/>
        </a:solidFill>
        <a:latin typeface="+mn-lt"/>
        <a:ea typeface="+mn-ea"/>
        <a:cs typeface="+mn-cs"/>
      </a:defRPr>
    </a:lvl6pPr>
    <a:lvl7pPr marL="12527406" algn="l" defTabSz="4175802" rtl="0" eaLnBrk="1" latinLnBrk="0" hangingPunct="1">
      <a:defRPr sz="5509" kern="1200">
        <a:solidFill>
          <a:schemeClr val="tx1"/>
        </a:solidFill>
        <a:latin typeface="+mn-lt"/>
        <a:ea typeface="+mn-ea"/>
        <a:cs typeface="+mn-cs"/>
      </a:defRPr>
    </a:lvl7pPr>
    <a:lvl8pPr marL="14615307" algn="l" defTabSz="4175802" rtl="0" eaLnBrk="1" latinLnBrk="0" hangingPunct="1">
      <a:defRPr sz="5509" kern="1200">
        <a:solidFill>
          <a:schemeClr val="tx1"/>
        </a:solidFill>
        <a:latin typeface="+mn-lt"/>
        <a:ea typeface="+mn-ea"/>
        <a:cs typeface="+mn-cs"/>
      </a:defRPr>
    </a:lvl8pPr>
    <a:lvl9pPr marL="16703208" algn="l" defTabSz="4175802" rtl="0" eaLnBrk="1" latinLnBrk="0" hangingPunct="1">
      <a:defRPr sz="550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715963" y="739775"/>
            <a:ext cx="5233987" cy="3703638"/>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5700">
                <a:solidFill>
                  <a:schemeClr val="tx1"/>
                </a:solidFill>
                <a:latin typeface="Calibri" pitchFamily="34" charset="0"/>
                <a:ea typeface="MS PGothic" pitchFamily="34" charset="-128"/>
              </a:defRPr>
            </a:lvl1pPr>
            <a:lvl2pPr marL="742950" indent="-285750">
              <a:spcBef>
                <a:spcPct val="30000"/>
              </a:spcBef>
              <a:defRPr sz="5700">
                <a:solidFill>
                  <a:schemeClr val="tx1"/>
                </a:solidFill>
                <a:latin typeface="Calibri" pitchFamily="34" charset="0"/>
                <a:ea typeface="MS PGothic" pitchFamily="34" charset="-128"/>
              </a:defRPr>
            </a:lvl2pPr>
            <a:lvl3pPr marL="1143000" indent="-228600">
              <a:spcBef>
                <a:spcPct val="30000"/>
              </a:spcBef>
              <a:defRPr sz="5700">
                <a:solidFill>
                  <a:schemeClr val="tx1"/>
                </a:solidFill>
                <a:latin typeface="Calibri" pitchFamily="34" charset="0"/>
                <a:ea typeface="MS PGothic" pitchFamily="34" charset="-128"/>
              </a:defRPr>
            </a:lvl3pPr>
            <a:lvl4pPr marL="1600200" indent="-228600">
              <a:spcBef>
                <a:spcPct val="30000"/>
              </a:spcBef>
              <a:defRPr sz="5700">
                <a:solidFill>
                  <a:schemeClr val="tx1"/>
                </a:solidFill>
                <a:latin typeface="Calibri" pitchFamily="34" charset="0"/>
                <a:ea typeface="MS PGothic" pitchFamily="34" charset="-128"/>
              </a:defRPr>
            </a:lvl4pPr>
            <a:lvl5pPr marL="2057400" indent="-228600">
              <a:spcBef>
                <a:spcPct val="30000"/>
              </a:spcBef>
              <a:defRPr sz="5700">
                <a:solidFill>
                  <a:schemeClr val="tx1"/>
                </a:solidFill>
                <a:latin typeface="Calibri" pitchFamily="34" charset="0"/>
                <a:ea typeface="MS PGothic" pitchFamily="34" charset="-128"/>
              </a:defRPr>
            </a:lvl5pPr>
            <a:lvl6pPr marL="25146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6pPr>
            <a:lvl7pPr marL="29718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7pPr>
            <a:lvl8pPr marL="34290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8pPr>
            <a:lvl9pPr marL="3886200" indent="-228600" defTabSz="4319588" eaLnBrk="0" fontAlgn="base" hangingPunct="0">
              <a:spcBef>
                <a:spcPct val="30000"/>
              </a:spcBef>
              <a:spcAft>
                <a:spcPct val="0"/>
              </a:spcAft>
              <a:defRPr sz="5700">
                <a:solidFill>
                  <a:schemeClr val="tx1"/>
                </a:solidFill>
                <a:latin typeface="Calibri" pitchFamily="34" charset="0"/>
                <a:ea typeface="MS PGothic" pitchFamily="34" charset="-128"/>
              </a:defRPr>
            </a:lvl9pPr>
          </a:lstStyle>
          <a:p>
            <a:pPr>
              <a:spcBef>
                <a:spcPct val="0"/>
              </a:spcBef>
            </a:pPr>
            <a:fld id="{E0A20187-2B8F-4592-A0FD-238F21F963C4}" type="slidenum">
              <a:rPr lang="en-GB" altLang="en-US" sz="1200"/>
              <a:pPr>
                <a:spcBef>
                  <a:spcPct val="0"/>
                </a:spcBef>
              </a:pPr>
              <a:t>1</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F0F0F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0963249-F366-DFAE-2890-506DD5717CED}"/>
              </a:ext>
            </a:extLst>
          </p:cNvPr>
          <p:cNvSpPr>
            <a:spLocks/>
          </p:cNvSpPr>
          <p:nvPr userDrawn="1"/>
        </p:nvSpPr>
        <p:spPr>
          <a:xfrm>
            <a:off x="2" y="0"/>
            <a:ext cx="42803763" cy="6924729"/>
          </a:xfrm>
          <a:prstGeom prst="rect">
            <a:avLst/>
          </a:prstGeom>
          <a:solidFill>
            <a:srgbClr val="005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215" dirty="0"/>
              <a:t>  </a:t>
            </a:r>
          </a:p>
        </p:txBody>
      </p:sp>
      <p:sp>
        <p:nvSpPr>
          <p:cNvPr id="11" name="TextBox 10">
            <a:extLst>
              <a:ext uri="{FF2B5EF4-FFF2-40B4-BE49-F238E27FC236}">
                <a16:creationId xmlns:a16="http://schemas.microsoft.com/office/drawing/2014/main" id="{9266691C-6AB4-B7D1-01D8-84EE4B2FF667}"/>
              </a:ext>
            </a:extLst>
          </p:cNvPr>
          <p:cNvSpPr txBox="1"/>
          <p:nvPr userDrawn="1"/>
        </p:nvSpPr>
        <p:spPr>
          <a:xfrm>
            <a:off x="-2" y="6924729"/>
            <a:ext cx="42803763" cy="287771"/>
          </a:xfrm>
          <a:prstGeom prst="rect">
            <a:avLst/>
          </a:prstGeom>
          <a:solidFill>
            <a:schemeClr val="accent6"/>
          </a:solidFill>
          <a:ln w="50800" cap="sq">
            <a:noFill/>
          </a:ln>
        </p:spPr>
        <p:style>
          <a:lnRef idx="2">
            <a:schemeClr val="dk1"/>
          </a:lnRef>
          <a:fillRef idx="1">
            <a:schemeClr val="lt1"/>
          </a:fillRef>
          <a:effectRef idx="0">
            <a:schemeClr val="dk1"/>
          </a:effectRef>
          <a:fontRef idx="minor">
            <a:schemeClr val="dk1"/>
          </a:fontRef>
        </p:style>
        <p:txBody>
          <a:bodyPr wrap="square" lIns="0" tIns="0" rIns="0" bIns="0">
            <a:spAutoFit/>
          </a:bodyPr>
          <a:lstStyle/>
          <a:p>
            <a:pPr algn="ctr" defTabSz="4036668" eaLnBrk="1" fontAlgn="auto" hangingPunct="1">
              <a:spcBef>
                <a:spcPts val="0"/>
              </a:spcBef>
              <a:spcAft>
                <a:spcPts val="0"/>
              </a:spcAft>
              <a:defRPr/>
            </a:pPr>
            <a:endParaRPr lang="en-GB" sz="187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pitchFamily="34" charset="0"/>
              <a:cs typeface="Arial" pitchFamily="34" charset="0"/>
            </a:endParaRPr>
          </a:p>
        </p:txBody>
      </p:sp>
      <p:pic>
        <p:nvPicPr>
          <p:cNvPr id="15" name="Graphic 14">
            <a:extLst>
              <a:ext uri="{FF2B5EF4-FFF2-40B4-BE49-F238E27FC236}">
                <a16:creationId xmlns:a16="http://schemas.microsoft.com/office/drawing/2014/main" id="{68B82145-0A6E-59A4-0470-B1CFA7E0737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9592972" y="171801"/>
            <a:ext cx="13046181" cy="5514977"/>
          </a:xfrm>
          <a:prstGeom prst="rect">
            <a:avLst/>
          </a:prstGeom>
        </p:spPr>
      </p:pic>
      <p:pic>
        <p:nvPicPr>
          <p:cNvPr id="25" name="Picture 24" descr="A white circle with black background&#10;&#10;AI-generated content may be incorrect.">
            <a:extLst>
              <a:ext uri="{FF2B5EF4-FFF2-40B4-BE49-F238E27FC236}">
                <a16:creationId xmlns:a16="http://schemas.microsoft.com/office/drawing/2014/main" id="{59292C41-2424-46E4-78E1-17E0395D5B3F}"/>
              </a:ext>
            </a:extLst>
          </p:cNvPr>
          <p:cNvPicPr>
            <a:picLocks noChangeAspect="1"/>
          </p:cNvPicPr>
          <p:nvPr userDrawn="1"/>
        </p:nvPicPr>
        <p:blipFill>
          <a:blip r:embed="rId4" cstate="print">
            <a:alphaModFix amt="5000"/>
            <a:extLst>
              <a:ext uri="{28A0092B-C50C-407E-A947-70E740481C1C}">
                <a14:useLocalDpi xmlns:a14="http://schemas.microsoft.com/office/drawing/2010/main" val="0"/>
              </a:ext>
            </a:extLst>
          </a:blip>
          <a:stretch>
            <a:fillRect/>
          </a:stretch>
        </p:blipFill>
        <p:spPr>
          <a:xfrm>
            <a:off x="-561047" y="-1334590"/>
            <a:ext cx="11401455" cy="10628334"/>
          </a:xfrm>
          <a:prstGeom prst="rect">
            <a:avLst/>
          </a:prstGeom>
        </p:spPr>
      </p:pic>
      <p:pic>
        <p:nvPicPr>
          <p:cNvPr id="27" name="Graphic 26">
            <a:extLst>
              <a:ext uri="{FF2B5EF4-FFF2-40B4-BE49-F238E27FC236}">
                <a16:creationId xmlns:a16="http://schemas.microsoft.com/office/drawing/2014/main" id="{92A66AE6-4CDE-F930-771B-B49963659A06}"/>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921095" y="1815830"/>
            <a:ext cx="8020050" cy="5667375"/>
          </a:xfrm>
          <a:prstGeom prst="rect">
            <a:avLst/>
          </a:prstGeom>
        </p:spPr>
      </p:pic>
    </p:spTree>
    <p:extLst>
      <p:ext uri="{BB962C8B-B14F-4D97-AF65-F5344CB8AC3E}">
        <p14:creationId xmlns:p14="http://schemas.microsoft.com/office/powerpoint/2010/main" val="3650375791"/>
      </p:ext>
    </p:extLst>
  </p:cSld>
  <p:clrMapOvr>
    <a:masterClrMapping/>
  </p:clrMapOvr>
  <p:extLst>
    <p:ext uri="{DCECCB84-F9BA-43D5-87BE-67443E8EF086}">
      <p15:sldGuideLst xmlns:p15="http://schemas.microsoft.com/office/powerpoint/2012/main">
        <p15:guide id="1" orient="horz" pos="909" userDrawn="1">
          <p15:clr>
            <a:srgbClr val="FBAE40"/>
          </p15:clr>
        </p15:guide>
        <p15:guide id="2" pos="894" userDrawn="1">
          <p15:clr>
            <a:srgbClr val="FBAE40"/>
          </p15:clr>
        </p15:guide>
        <p15:guide id="3" pos="26055" userDrawn="1">
          <p15:clr>
            <a:srgbClr val="FBAE40"/>
          </p15:clr>
        </p15:guide>
        <p15:guide id="4" orient="horz" pos="18427" userDrawn="1">
          <p15:clr>
            <a:srgbClr val="FBAE40"/>
          </p15:clr>
        </p15:guide>
        <p15:guide id="5" pos="13028" userDrawn="1">
          <p15:clr>
            <a:srgbClr val="FBAE40"/>
          </p15:clr>
        </p15:guide>
        <p15:guide id="6" pos="13935"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BEEF4"/>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141031" y="1212522"/>
            <a:ext cx="38521709" cy="5045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2141031" y="7063772"/>
            <a:ext cx="38521709" cy="19981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2054" tIns="216027" rIns="432054" bIns="216027"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p:cNvSpPr>
            <a:spLocks noGrp="1"/>
          </p:cNvSpPr>
          <p:nvPr>
            <p:ph type="dt" sz="half" idx="2"/>
          </p:nvPr>
        </p:nvSpPr>
        <p:spPr>
          <a:xfrm>
            <a:off x="2141029"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eaLnBrk="1" hangingPunct="1">
              <a:defRPr sz="5326">
                <a:solidFill>
                  <a:srgbClr val="898989"/>
                </a:solidFill>
                <a:latin typeface="Arial" panose="020B0604020202020204" pitchFamily="34" charset="0"/>
                <a:cs typeface="Arial" panose="020B0604020202020204" pitchFamily="34" charset="0"/>
              </a:defRPr>
            </a:lvl1pPr>
          </a:lstStyle>
          <a:p>
            <a:pPr>
              <a:defRPr/>
            </a:pPr>
            <a:fld id="{E63B3B48-648D-4A5F-A7F6-3664B9454514}" type="datetimeFigureOut">
              <a:rPr lang="en-GB" altLang="en-US" smtClean="0"/>
              <a:pPr>
                <a:defRPr/>
              </a:pPr>
              <a:t>18/08/2025</a:t>
            </a:fld>
            <a:endParaRPr lang="en-GB" altLang="en-US"/>
          </a:p>
        </p:txBody>
      </p:sp>
      <p:sp>
        <p:nvSpPr>
          <p:cNvPr id="5" name="Footer Placeholder 4"/>
          <p:cNvSpPr>
            <a:spLocks noGrp="1"/>
          </p:cNvSpPr>
          <p:nvPr>
            <p:ph type="ftr" sz="quarter" idx="3"/>
          </p:nvPr>
        </p:nvSpPr>
        <p:spPr>
          <a:xfrm>
            <a:off x="14624412" y="28060416"/>
            <a:ext cx="13554944" cy="1611875"/>
          </a:xfrm>
          <a:prstGeom prst="rect">
            <a:avLst/>
          </a:prstGeom>
        </p:spPr>
        <p:txBody>
          <a:bodyPr vert="horz" lIns="432054" tIns="216027" rIns="432054" bIns="216027" rtlCol="0" anchor="ctr"/>
          <a:lstStyle>
            <a:lvl1pPr algn="ctr" defTabSz="4036668" eaLnBrk="1" fontAlgn="auto" hangingPunct="1">
              <a:spcBef>
                <a:spcPts val="0"/>
              </a:spcBef>
              <a:spcAft>
                <a:spcPts val="0"/>
              </a:spcAft>
              <a:defRPr sz="5326">
                <a:solidFill>
                  <a:schemeClr val="tx1">
                    <a:tint val="75000"/>
                  </a:schemeClr>
                </a:solidFill>
                <a:latin typeface="Arial" panose="020B0604020202020204" pitchFamily="34" charset="0"/>
                <a:ea typeface="+mn-ea"/>
                <a:cs typeface="Arial" panose="020B0604020202020204" pitchFamily="34" charset="0"/>
              </a:defRPr>
            </a:lvl1pPr>
          </a:lstStyle>
          <a:p>
            <a:pPr>
              <a:defRPr/>
            </a:pPr>
            <a:endParaRPr lang="en-GB"/>
          </a:p>
        </p:txBody>
      </p:sp>
      <p:sp>
        <p:nvSpPr>
          <p:cNvPr id="6" name="Slide Number Placeholder 5"/>
          <p:cNvSpPr>
            <a:spLocks noGrp="1"/>
          </p:cNvSpPr>
          <p:nvPr>
            <p:ph type="sldNum" sz="quarter" idx="4"/>
          </p:nvPr>
        </p:nvSpPr>
        <p:spPr>
          <a:xfrm>
            <a:off x="30676870" y="28060416"/>
            <a:ext cx="9985867" cy="1611875"/>
          </a:xfrm>
          <a:prstGeom prst="rect">
            <a:avLst/>
          </a:prstGeom>
        </p:spPr>
        <p:txBody>
          <a:bodyPr vert="horz" wrap="square" lIns="432054" tIns="216027" rIns="432054" bIns="216027" numCol="1" anchor="ctr" anchorCtr="0" compatLnSpc="1">
            <a:prstTxWarp prst="textNoShape">
              <a:avLst/>
            </a:prstTxWarp>
          </a:bodyPr>
          <a:lstStyle>
            <a:lvl1pPr algn="r" eaLnBrk="1" hangingPunct="1">
              <a:defRPr sz="5326">
                <a:solidFill>
                  <a:srgbClr val="898989"/>
                </a:solidFill>
                <a:latin typeface="Arial" panose="020B0604020202020204" pitchFamily="34" charset="0"/>
                <a:cs typeface="Arial" panose="020B0604020202020204" pitchFamily="34" charset="0"/>
              </a:defRPr>
            </a:lvl1pPr>
          </a:lstStyle>
          <a:p>
            <a:fld id="{C0E17DD1-FBDC-4A92-AA73-D8325BA13B7E}" type="slidenum">
              <a:rPr lang="en-GB" altLang="en-US" smtClean="0"/>
              <a:pPr/>
              <a:t>‹#›</a:t>
            </a:fld>
            <a:endParaRPr lang="en-GB" altLang="en-US"/>
          </a:p>
        </p:txBody>
      </p:sp>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4035778" rtl="0" eaLnBrk="0" fontAlgn="base" hangingPunct="0">
        <a:spcBef>
          <a:spcPct val="0"/>
        </a:spcBef>
        <a:spcAft>
          <a:spcPct val="0"/>
        </a:spcAft>
        <a:defRPr sz="19432"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2pPr>
      <a:lvl3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3pPr>
      <a:lvl4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4pPr>
      <a:lvl5pPr algn="ctr" defTabSz="4035778" rtl="0" eaLnBrk="0" fontAlgn="base" hangingPunct="0">
        <a:spcBef>
          <a:spcPct val="0"/>
        </a:spcBef>
        <a:spcAft>
          <a:spcPct val="0"/>
        </a:spcAft>
        <a:defRPr sz="19432">
          <a:solidFill>
            <a:schemeClr val="tx1"/>
          </a:solidFill>
          <a:latin typeface="Calibri" pitchFamily="34" charset="0"/>
          <a:ea typeface="MS PGothic" panose="020B0600070205080204" pitchFamily="34" charset="-128"/>
        </a:defRPr>
      </a:lvl5pPr>
      <a:lvl6pPr marL="427160" algn="ctr" defTabSz="4035778" rtl="0" fontAlgn="base">
        <a:spcBef>
          <a:spcPct val="0"/>
        </a:spcBef>
        <a:spcAft>
          <a:spcPct val="0"/>
        </a:spcAft>
        <a:defRPr sz="19432">
          <a:solidFill>
            <a:schemeClr val="tx1"/>
          </a:solidFill>
          <a:latin typeface="Calibri" pitchFamily="34" charset="0"/>
        </a:defRPr>
      </a:lvl6pPr>
      <a:lvl7pPr marL="854322" algn="ctr" defTabSz="4035778" rtl="0" fontAlgn="base">
        <a:spcBef>
          <a:spcPct val="0"/>
        </a:spcBef>
        <a:spcAft>
          <a:spcPct val="0"/>
        </a:spcAft>
        <a:defRPr sz="19432">
          <a:solidFill>
            <a:schemeClr val="tx1"/>
          </a:solidFill>
          <a:latin typeface="Calibri" pitchFamily="34" charset="0"/>
        </a:defRPr>
      </a:lvl7pPr>
      <a:lvl8pPr marL="1281482" algn="ctr" defTabSz="4035778" rtl="0" fontAlgn="base">
        <a:spcBef>
          <a:spcPct val="0"/>
        </a:spcBef>
        <a:spcAft>
          <a:spcPct val="0"/>
        </a:spcAft>
        <a:defRPr sz="19432">
          <a:solidFill>
            <a:schemeClr val="tx1"/>
          </a:solidFill>
          <a:latin typeface="Calibri" pitchFamily="34" charset="0"/>
        </a:defRPr>
      </a:lvl8pPr>
      <a:lvl9pPr marL="1708642" algn="ctr" defTabSz="4035778" rtl="0" fontAlgn="base">
        <a:spcBef>
          <a:spcPct val="0"/>
        </a:spcBef>
        <a:spcAft>
          <a:spcPct val="0"/>
        </a:spcAft>
        <a:defRPr sz="19432">
          <a:solidFill>
            <a:schemeClr val="tx1"/>
          </a:solidFill>
          <a:latin typeface="Calibri" pitchFamily="34" charset="0"/>
        </a:defRPr>
      </a:lvl9pPr>
    </p:titleStyle>
    <p:bodyStyle>
      <a:lvl1pPr marL="1512860" indent="-1512860" algn="l" defTabSz="4035778" rtl="0" eaLnBrk="0" fontAlgn="base" hangingPunct="0">
        <a:spcBef>
          <a:spcPct val="20000"/>
        </a:spcBef>
        <a:spcAft>
          <a:spcPct val="0"/>
        </a:spcAft>
        <a:buFont typeface="Arial" charset="0"/>
        <a:buChar char="•"/>
        <a:defRPr sz="14108" kern="1200">
          <a:solidFill>
            <a:schemeClr val="tx1"/>
          </a:solidFill>
          <a:latin typeface="Arial" panose="020B0604020202020204" pitchFamily="34" charset="0"/>
          <a:ea typeface="MS PGothic" panose="020B0600070205080204" pitchFamily="34" charset="-128"/>
          <a:cs typeface="Arial" panose="020B0604020202020204" pitchFamily="34" charset="0"/>
        </a:defRPr>
      </a:lvl1pPr>
      <a:lvl2pPr marL="3279347" indent="-1260717" algn="l" defTabSz="4035778" rtl="0" eaLnBrk="0" fontAlgn="base" hangingPunct="0">
        <a:spcBef>
          <a:spcPct val="20000"/>
        </a:spcBef>
        <a:spcAft>
          <a:spcPct val="0"/>
        </a:spcAft>
        <a:buFont typeface="Arial" charset="0"/>
        <a:buChar char="–"/>
        <a:defRPr sz="12333" kern="1200">
          <a:solidFill>
            <a:schemeClr val="tx1"/>
          </a:solidFill>
          <a:latin typeface="Arial" panose="020B0604020202020204" pitchFamily="34" charset="0"/>
          <a:ea typeface="MS PGothic" panose="020B0600070205080204" pitchFamily="34" charset="-128"/>
          <a:cs typeface="Arial" panose="020B0604020202020204" pitchFamily="34" charset="0"/>
        </a:defRPr>
      </a:lvl2pPr>
      <a:lvl3pPr marL="5045834" indent="-1008573" algn="l" defTabSz="4035778" rtl="0" eaLnBrk="0" fontAlgn="base" hangingPunct="0">
        <a:spcBef>
          <a:spcPct val="20000"/>
        </a:spcBef>
        <a:spcAft>
          <a:spcPct val="0"/>
        </a:spcAft>
        <a:buFont typeface="Arial" charset="0"/>
        <a:buChar char="•"/>
        <a:defRPr sz="10557" kern="1200">
          <a:solidFill>
            <a:schemeClr val="tx1"/>
          </a:solidFill>
          <a:latin typeface="Arial" panose="020B0604020202020204" pitchFamily="34" charset="0"/>
          <a:ea typeface="MS PGothic" panose="020B0600070205080204" pitchFamily="34" charset="-128"/>
          <a:cs typeface="Arial" panose="020B0604020202020204" pitchFamily="34" charset="0"/>
        </a:defRPr>
      </a:lvl3pPr>
      <a:lvl4pPr marL="7062980"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4pPr>
      <a:lvl5pPr marL="9081612" indent="-1008573" algn="l" defTabSz="4035778" rtl="0" eaLnBrk="0" fontAlgn="base" hangingPunct="0">
        <a:spcBef>
          <a:spcPct val="20000"/>
        </a:spcBef>
        <a:spcAft>
          <a:spcPct val="0"/>
        </a:spcAft>
        <a:buFont typeface="Arial" charset="0"/>
        <a:buChar char="»"/>
        <a:defRPr sz="8876" kern="1200">
          <a:solidFill>
            <a:schemeClr val="tx1"/>
          </a:solidFill>
          <a:latin typeface="Arial" panose="020B0604020202020204" pitchFamily="34" charset="0"/>
          <a:ea typeface="MS PGothic" panose="020B0600070205080204" pitchFamily="34" charset="-128"/>
          <a:cs typeface="Arial" panose="020B0604020202020204" pitchFamily="34" charset="0"/>
        </a:defRPr>
      </a:lvl5pPr>
      <a:lvl6pPr marL="11100834"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6pPr>
      <a:lvl7pPr marL="13119169"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7pPr>
      <a:lvl8pPr marL="15137502"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8pPr>
      <a:lvl9pPr marL="17155836" indent="-1009166" algn="l" defTabSz="4036668" rtl="0" eaLnBrk="1" latinLnBrk="0" hangingPunct="1">
        <a:spcBef>
          <a:spcPct val="20000"/>
        </a:spcBef>
        <a:buFont typeface="Arial" pitchFamily="34" charset="0"/>
        <a:buChar char="•"/>
        <a:defRPr sz="8876" kern="1200">
          <a:solidFill>
            <a:schemeClr val="tx1"/>
          </a:solidFill>
          <a:latin typeface="+mn-lt"/>
          <a:ea typeface="+mn-ea"/>
          <a:cs typeface="+mn-cs"/>
        </a:defRPr>
      </a:lvl9pPr>
    </p:bodyStyle>
    <p:otherStyle>
      <a:defPPr>
        <a:defRPr lang="en-US"/>
      </a:defPPr>
      <a:lvl1pPr marL="0" algn="l" defTabSz="4036668" rtl="0" eaLnBrk="1" latinLnBrk="0" hangingPunct="1">
        <a:defRPr sz="7942" kern="1200">
          <a:solidFill>
            <a:schemeClr val="tx1"/>
          </a:solidFill>
          <a:latin typeface="+mn-lt"/>
          <a:ea typeface="+mn-ea"/>
          <a:cs typeface="+mn-cs"/>
        </a:defRPr>
      </a:lvl1pPr>
      <a:lvl2pPr marL="2018333" algn="l" defTabSz="4036668" rtl="0" eaLnBrk="1" latinLnBrk="0" hangingPunct="1">
        <a:defRPr sz="7942" kern="1200">
          <a:solidFill>
            <a:schemeClr val="tx1"/>
          </a:solidFill>
          <a:latin typeface="+mn-lt"/>
          <a:ea typeface="+mn-ea"/>
          <a:cs typeface="+mn-cs"/>
        </a:defRPr>
      </a:lvl2pPr>
      <a:lvl3pPr marL="4036668" algn="l" defTabSz="4036668" rtl="0" eaLnBrk="1" latinLnBrk="0" hangingPunct="1">
        <a:defRPr sz="7942" kern="1200">
          <a:solidFill>
            <a:schemeClr val="tx1"/>
          </a:solidFill>
          <a:latin typeface="+mn-lt"/>
          <a:ea typeface="+mn-ea"/>
          <a:cs typeface="+mn-cs"/>
        </a:defRPr>
      </a:lvl3pPr>
      <a:lvl4pPr marL="6055002" algn="l" defTabSz="4036668" rtl="0" eaLnBrk="1" latinLnBrk="0" hangingPunct="1">
        <a:defRPr sz="7942" kern="1200">
          <a:solidFill>
            <a:schemeClr val="tx1"/>
          </a:solidFill>
          <a:latin typeface="+mn-lt"/>
          <a:ea typeface="+mn-ea"/>
          <a:cs typeface="+mn-cs"/>
        </a:defRPr>
      </a:lvl4pPr>
      <a:lvl5pPr marL="8073335" algn="l" defTabSz="4036668" rtl="0" eaLnBrk="1" latinLnBrk="0" hangingPunct="1">
        <a:defRPr sz="7942" kern="1200">
          <a:solidFill>
            <a:schemeClr val="tx1"/>
          </a:solidFill>
          <a:latin typeface="+mn-lt"/>
          <a:ea typeface="+mn-ea"/>
          <a:cs typeface="+mn-cs"/>
        </a:defRPr>
      </a:lvl5pPr>
      <a:lvl6pPr marL="10091668" algn="l" defTabSz="4036668" rtl="0" eaLnBrk="1" latinLnBrk="0" hangingPunct="1">
        <a:defRPr sz="7942" kern="1200">
          <a:solidFill>
            <a:schemeClr val="tx1"/>
          </a:solidFill>
          <a:latin typeface="+mn-lt"/>
          <a:ea typeface="+mn-ea"/>
          <a:cs typeface="+mn-cs"/>
        </a:defRPr>
      </a:lvl6pPr>
      <a:lvl7pPr marL="12110002" algn="l" defTabSz="4036668" rtl="0" eaLnBrk="1" latinLnBrk="0" hangingPunct="1">
        <a:defRPr sz="7942" kern="1200">
          <a:solidFill>
            <a:schemeClr val="tx1"/>
          </a:solidFill>
          <a:latin typeface="+mn-lt"/>
          <a:ea typeface="+mn-ea"/>
          <a:cs typeface="+mn-cs"/>
        </a:defRPr>
      </a:lvl7pPr>
      <a:lvl8pPr marL="14128335" algn="l" defTabSz="4036668" rtl="0" eaLnBrk="1" latinLnBrk="0" hangingPunct="1">
        <a:defRPr sz="7942" kern="1200">
          <a:solidFill>
            <a:schemeClr val="tx1"/>
          </a:solidFill>
          <a:latin typeface="+mn-lt"/>
          <a:ea typeface="+mn-ea"/>
          <a:cs typeface="+mn-cs"/>
        </a:defRPr>
      </a:lvl8pPr>
      <a:lvl9pPr marL="16146668" algn="l" defTabSz="4036668" rtl="0" eaLnBrk="1" latinLnBrk="0" hangingPunct="1">
        <a:defRPr sz="794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6" userDrawn="1">
          <p15:clr>
            <a:srgbClr val="F26B43"/>
          </p15:clr>
        </p15:guide>
        <p15:guide id="2" pos="13482"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www.cancerresearchuk.org/sites/default/files/national_optimal_lung_pathway_aug_2017.pdf" TargetMode="External"/><Relationship Id="rId3" Type="http://schemas.openxmlformats.org/officeDocument/2006/relationships/image" Target="../media/image6.jpeg"/><Relationship Id="rId7" Type="http://schemas.openxmlformats.org/officeDocument/2006/relationships/hyperlink" Target="https://www.uklcc.org.uk/our-reports/february-2024/driving-improvements-uk-lung-canc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TextBox 21"/>
          <p:cNvSpPr txBox="1">
            <a:spLocks noChangeArrowheads="1"/>
          </p:cNvSpPr>
          <p:nvPr/>
        </p:nvSpPr>
        <p:spPr bwMode="auto">
          <a:xfrm>
            <a:off x="45685634" y="22814685"/>
            <a:ext cx="4645403" cy="4948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spcBef>
                <a:spcPct val="0"/>
              </a:spcBef>
              <a:buFontTx/>
              <a:buNone/>
            </a:pPr>
            <a:endParaRPr lang="en-GB" altLang="en-US" sz="2616">
              <a:latin typeface="Arial" charset="0"/>
            </a:endParaRPr>
          </a:p>
        </p:txBody>
      </p:sp>
      <p:sp>
        <p:nvSpPr>
          <p:cNvPr id="33" name="TextBox 32"/>
          <p:cNvSpPr txBox="1"/>
          <p:nvPr/>
        </p:nvSpPr>
        <p:spPr>
          <a:xfrm>
            <a:off x="22302189" y="22718108"/>
            <a:ext cx="12605772" cy="2968441"/>
          </a:xfrm>
          <a:prstGeom prst="rect">
            <a:avLst/>
          </a:prstGeom>
          <a:noFill/>
        </p:spPr>
        <p:txBody>
          <a:bodyPr>
            <a:spAutoFit/>
          </a:bodyPr>
          <a:lstStyle/>
          <a:p>
            <a:pPr>
              <a:defRPr/>
            </a:pPr>
            <a:endParaRPr lang="en-GB" sz="3738" b="1" u="sng" dirty="0">
              <a:latin typeface="+mn-lt"/>
              <a:cs typeface="Arial" panose="020B0604020202020204" pitchFamily="34" charset="0"/>
            </a:endParaRPr>
          </a:p>
          <a:p>
            <a:pPr>
              <a:defRPr/>
            </a:pPr>
            <a:endParaRPr lang="en-GB" sz="3738" b="1" u="sng" dirty="0">
              <a:latin typeface="+mn-lt"/>
              <a:cs typeface="Arial" panose="020B0604020202020204" pitchFamily="34" charset="0"/>
            </a:endParaRPr>
          </a:p>
          <a:p>
            <a:pPr>
              <a:defRPr/>
            </a:pPr>
            <a:endParaRPr lang="en-GB" sz="3738" dirty="0">
              <a:latin typeface="+mn-lt"/>
            </a:endParaRPr>
          </a:p>
          <a:p>
            <a:pPr>
              <a:defRPr/>
            </a:pPr>
            <a:endParaRPr lang="en-GB" sz="3738" dirty="0">
              <a:latin typeface="+mn-lt"/>
            </a:endParaRPr>
          </a:p>
          <a:p>
            <a:pPr>
              <a:defRPr/>
            </a:pPr>
            <a:endParaRPr lang="en-GB" sz="3738" dirty="0">
              <a:latin typeface="+mn-lt"/>
            </a:endParaRPr>
          </a:p>
        </p:txBody>
      </p:sp>
      <p:sp>
        <p:nvSpPr>
          <p:cNvPr id="2" name="Text Box 2"/>
          <p:cNvSpPr txBox="1">
            <a:spLocks noChangeArrowheads="1"/>
          </p:cNvSpPr>
          <p:nvPr/>
        </p:nvSpPr>
        <p:spPr bwMode="auto">
          <a:xfrm>
            <a:off x="37874077" y="28752583"/>
            <a:ext cx="3796230" cy="9471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r>
              <a:rPr lang="en-GB" altLang="en-US" sz="3599" b="1" dirty="0" err="1">
                <a:solidFill>
                  <a:srgbClr val="005EB8"/>
                </a:solidFill>
                <a:latin typeface="Arial" pitchFamily="34" charset="0"/>
                <a:cs typeface="Arial" pitchFamily="34" charset="0"/>
              </a:rPr>
              <a:t>TheGSQIAWay</a:t>
            </a:r>
            <a:endParaRPr lang="en-US" altLang="en-US" sz="1601" dirty="0">
              <a:solidFill>
                <a:srgbClr val="005EB8"/>
              </a:solidFill>
              <a:latin typeface="Arial" pitchFamily="34" charset="0"/>
              <a:cs typeface="Arial" pitchFamily="34" charset="0"/>
            </a:endParaRPr>
          </a:p>
        </p:txBody>
      </p:sp>
      <p:sp>
        <p:nvSpPr>
          <p:cNvPr id="4099" name="TextBox 9"/>
          <p:cNvSpPr txBox="1">
            <a:spLocks noChangeArrowheads="1"/>
          </p:cNvSpPr>
          <p:nvPr/>
        </p:nvSpPr>
        <p:spPr bwMode="auto">
          <a:xfrm>
            <a:off x="21761930" y="7639539"/>
            <a:ext cx="19908377" cy="385959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buNone/>
              <a:defRPr/>
            </a:pPr>
            <a:r>
              <a:rPr lang="en-GB" altLang="en-US" sz="4000" b="1" u="sng" dirty="0"/>
              <a:t>Methods</a:t>
            </a:r>
          </a:p>
          <a:p>
            <a:pPr algn="just" eaLnBrk="1" hangingPunct="1">
              <a:buNone/>
              <a:defRPr/>
            </a:pPr>
            <a:r>
              <a:rPr lang="en-GB" sz="3200" kern="100" dirty="0">
                <a:ea typeface="Calibri" panose="020F0502020204030204" pitchFamily="34" charset="0"/>
                <a:cs typeface="Times New Roman" panose="02020603050405020304" pitchFamily="18" charset="0"/>
              </a:rPr>
              <a:t>In December 2023, we mapped and audited the pathway of lung biopsy samples from tissue acquisition to the issue of a cellular pathology report in our Trust.  A number of areas where minor changes could be made were identified and actioned simultaneously.   From January 2024 to October 2024, we continuously mapped and audited the pathway.  Historical data for baseline data collection and key pathway milestones were taken from the Laboratory Information Management System (</a:t>
            </a:r>
            <a:r>
              <a:rPr lang="en-GB" sz="3200" kern="100" dirty="0" err="1">
                <a:ea typeface="Calibri" panose="020F0502020204030204" pitchFamily="34" charset="0"/>
                <a:cs typeface="Times New Roman" panose="02020603050405020304" pitchFamily="18" charset="0"/>
              </a:rPr>
              <a:t>LIMS</a:t>
            </a:r>
            <a:r>
              <a:rPr lang="en-GB" sz="3200" kern="100" dirty="0">
                <a:ea typeface="Calibri" panose="020F0502020204030204" pitchFamily="34" charset="0"/>
                <a:cs typeface="Times New Roman" panose="02020603050405020304" pitchFamily="18" charset="0"/>
              </a:rPr>
              <a:t>).</a:t>
            </a:r>
            <a:endParaRPr lang="en-GB" altLang="en-US" sz="3200" b="1" u="sng" dirty="0"/>
          </a:p>
        </p:txBody>
      </p:sp>
      <p:sp>
        <p:nvSpPr>
          <p:cNvPr id="9" name="TextBox 9">
            <a:extLst>
              <a:ext uri="{FF2B5EF4-FFF2-40B4-BE49-F238E27FC236}">
                <a16:creationId xmlns:a16="http://schemas.microsoft.com/office/drawing/2014/main" id="{9FE3EC83-4D00-8EE4-3E9C-0CA738441E61}"/>
              </a:ext>
            </a:extLst>
          </p:cNvPr>
          <p:cNvSpPr txBox="1">
            <a:spLocks noChangeArrowheads="1"/>
          </p:cNvSpPr>
          <p:nvPr/>
        </p:nvSpPr>
        <p:spPr bwMode="auto">
          <a:xfrm>
            <a:off x="879145" y="7639536"/>
            <a:ext cx="20162688" cy="385959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buNone/>
              <a:defRPr/>
            </a:pPr>
            <a:r>
              <a:rPr lang="en-GB" altLang="en-US" sz="4000" b="1" u="sng" dirty="0"/>
              <a:t>Introduction</a:t>
            </a:r>
          </a:p>
          <a:p>
            <a:pPr algn="just" eaLnBrk="1" hangingPunct="1">
              <a:buNone/>
              <a:defRPr/>
            </a:pPr>
            <a:r>
              <a:rPr lang="en-GB" sz="3200" kern="100" dirty="0">
                <a:ea typeface="Calibri" panose="020F0502020204030204" pitchFamily="34" charset="0"/>
                <a:cs typeface="Times New Roman" panose="02020603050405020304" pitchFamily="18" charset="0"/>
              </a:rPr>
              <a:t>The reliable availability of a cellular pathology report at lung cancer MDTs is critical for smooth and rapid diagnostic pathways. This project arose from a need to address longstanding delays to lung pathology reporting in our trust.  Delays and variability in processing times may arise from multiple interdependent parts of the pathway, including biopsy timing and location, human factors, intra/inter-hospital transport, laboratory administration, laboratory sample processing and availability of reporting pathologist. </a:t>
            </a:r>
          </a:p>
        </p:txBody>
      </p:sp>
      <p:sp>
        <p:nvSpPr>
          <p:cNvPr id="10" name="TextBox 9">
            <a:extLst>
              <a:ext uri="{FF2B5EF4-FFF2-40B4-BE49-F238E27FC236}">
                <a16:creationId xmlns:a16="http://schemas.microsoft.com/office/drawing/2014/main" id="{ED0B6CF3-AF34-8871-5A67-EAD9A7757B6F}"/>
              </a:ext>
            </a:extLst>
          </p:cNvPr>
          <p:cNvSpPr txBox="1">
            <a:spLocks noChangeArrowheads="1"/>
          </p:cNvSpPr>
          <p:nvPr/>
        </p:nvSpPr>
        <p:spPr bwMode="auto">
          <a:xfrm>
            <a:off x="879145" y="11892807"/>
            <a:ext cx="40791162" cy="1248332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algn="just">
              <a:lnSpc>
                <a:spcPct val="107000"/>
              </a:lnSpc>
              <a:spcAft>
                <a:spcPts val="800"/>
              </a:spcAft>
              <a:buNone/>
            </a:pPr>
            <a:endParaRPr lang="en-GB" sz="2400" kern="100" dirty="0">
              <a:ea typeface="Calibri" panose="020F0502020204030204" pitchFamily="34" charset="0"/>
              <a:cs typeface="Times New Roman" panose="02020603050405020304" pitchFamily="18" charset="0"/>
            </a:endParaRPr>
          </a:p>
        </p:txBody>
      </p:sp>
      <p:sp>
        <p:nvSpPr>
          <p:cNvPr id="11" name="TextBox 9">
            <a:extLst>
              <a:ext uri="{FF2B5EF4-FFF2-40B4-BE49-F238E27FC236}">
                <a16:creationId xmlns:a16="http://schemas.microsoft.com/office/drawing/2014/main" id="{0BDFC77F-6E79-F03D-1C3C-53945F232053}"/>
              </a:ext>
            </a:extLst>
          </p:cNvPr>
          <p:cNvSpPr txBox="1">
            <a:spLocks noChangeArrowheads="1"/>
          </p:cNvSpPr>
          <p:nvPr/>
        </p:nvSpPr>
        <p:spPr bwMode="auto">
          <a:xfrm>
            <a:off x="930736" y="24907761"/>
            <a:ext cx="20111098" cy="310156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buNone/>
              <a:defRPr/>
            </a:pPr>
            <a:r>
              <a:rPr lang="en-GB" altLang="en-US" sz="4000" b="1" u="sng" dirty="0"/>
              <a:t>Conclusions:  </a:t>
            </a:r>
            <a:r>
              <a:rPr lang="en-GB" sz="3200" kern="100" dirty="0">
                <a:ea typeface="Calibri" panose="020F0502020204030204" pitchFamily="34" charset="0"/>
                <a:cs typeface="Times New Roman" panose="02020603050405020304" pitchFamily="18" charset="0"/>
              </a:rPr>
              <a:t>Understanding every step that the tissue sample takes during the pathway and coordinating each of these elements was critical.  Collaboration between the MDT and multiple other staff and services was essential.  Minor changes across the pathway with minimal cost can result in substantial improvements.  Further change ideas are being considered to reduce this pathway further in-line with the National Optimal Lung Cancer Pathway (NOLCP) and the Cancer Genomics Improvement Programme (CGIP).</a:t>
            </a:r>
          </a:p>
        </p:txBody>
      </p:sp>
      <p:sp>
        <p:nvSpPr>
          <p:cNvPr id="13" name="TextBox 9">
            <a:extLst>
              <a:ext uri="{FF2B5EF4-FFF2-40B4-BE49-F238E27FC236}">
                <a16:creationId xmlns:a16="http://schemas.microsoft.com/office/drawing/2014/main" id="{9DF7A90D-F7E3-04AF-9371-D65D9A4188BE}"/>
              </a:ext>
            </a:extLst>
          </p:cNvPr>
          <p:cNvSpPr txBox="1">
            <a:spLocks noChangeArrowheads="1"/>
          </p:cNvSpPr>
          <p:nvPr/>
        </p:nvSpPr>
        <p:spPr bwMode="auto">
          <a:xfrm>
            <a:off x="21761929" y="24885996"/>
            <a:ext cx="19908377" cy="310156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336349" tIns="336349" rIns="336349" bIns="336349">
            <a:noAutofit/>
          </a:bodyPr>
          <a:lstStyle>
            <a:lvl1pPr>
              <a:spcBef>
                <a:spcPct val="20000"/>
              </a:spcBef>
              <a:buFont typeface="Arial" charset="0"/>
              <a:buChar char="•"/>
              <a:defRPr sz="15100">
                <a:solidFill>
                  <a:schemeClr val="tx1"/>
                </a:solidFill>
                <a:latin typeface="Calibri" pitchFamily="34" charset="0"/>
                <a:ea typeface="MS PGothic" pitchFamily="34" charset="-128"/>
              </a:defRPr>
            </a:lvl1pPr>
            <a:lvl2pPr marL="742950" indent="-285750">
              <a:spcBef>
                <a:spcPct val="20000"/>
              </a:spcBef>
              <a:buFont typeface="Arial" charset="0"/>
              <a:buChar char="–"/>
              <a:defRPr sz="13200">
                <a:solidFill>
                  <a:schemeClr val="tx1"/>
                </a:solidFill>
                <a:latin typeface="Calibri" pitchFamily="34" charset="0"/>
                <a:ea typeface="MS PGothic" pitchFamily="34" charset="-128"/>
              </a:defRPr>
            </a:lvl2pPr>
            <a:lvl3pPr marL="1143000" indent="-228600">
              <a:spcBef>
                <a:spcPct val="20000"/>
              </a:spcBef>
              <a:buFont typeface="Arial" charset="0"/>
              <a:buChar char="•"/>
              <a:defRPr sz="11300">
                <a:solidFill>
                  <a:schemeClr val="tx1"/>
                </a:solidFill>
                <a:latin typeface="Calibri" pitchFamily="34" charset="0"/>
                <a:ea typeface="MS PGothic" pitchFamily="34" charset="-128"/>
              </a:defRPr>
            </a:lvl3pPr>
            <a:lvl4pPr marL="1600200" indent="-228600">
              <a:spcBef>
                <a:spcPct val="20000"/>
              </a:spcBef>
              <a:buFont typeface="Arial" charset="0"/>
              <a:buChar char="–"/>
              <a:defRPr sz="9500">
                <a:solidFill>
                  <a:schemeClr val="tx1"/>
                </a:solidFill>
                <a:latin typeface="Calibri" pitchFamily="34" charset="0"/>
                <a:ea typeface="MS PGothic" pitchFamily="34" charset="-128"/>
              </a:defRPr>
            </a:lvl4pPr>
            <a:lvl5pPr marL="2057400" indent="-228600">
              <a:spcBef>
                <a:spcPct val="20000"/>
              </a:spcBef>
              <a:buFont typeface="Arial" charset="0"/>
              <a:buChar char="»"/>
              <a:defRPr sz="9500">
                <a:solidFill>
                  <a:schemeClr val="tx1"/>
                </a:solidFill>
                <a:latin typeface="Calibri" pitchFamily="34" charset="0"/>
                <a:ea typeface="MS PGothic" pitchFamily="34" charset="-128"/>
              </a:defRPr>
            </a:lvl5pPr>
            <a:lvl6pPr marL="25146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6pPr>
            <a:lvl7pPr marL="29718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7pPr>
            <a:lvl8pPr marL="34290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8pPr>
            <a:lvl9pPr marL="3886200" indent="-228600" defTabSz="4319588" eaLnBrk="0" fontAlgn="base" hangingPunct="0">
              <a:spcBef>
                <a:spcPct val="20000"/>
              </a:spcBef>
              <a:spcAft>
                <a:spcPct val="0"/>
              </a:spcAft>
              <a:buFont typeface="Arial" charset="0"/>
              <a:buChar char="»"/>
              <a:defRPr sz="9500">
                <a:solidFill>
                  <a:schemeClr val="tx1"/>
                </a:solidFill>
                <a:latin typeface="Calibri" pitchFamily="34" charset="0"/>
                <a:ea typeface="MS PGothic" pitchFamily="34" charset="-128"/>
              </a:defRPr>
            </a:lvl9pPr>
          </a:lstStyle>
          <a:p>
            <a:pPr eaLnBrk="1" hangingPunct="1">
              <a:buNone/>
              <a:defRPr/>
            </a:pPr>
            <a:r>
              <a:rPr lang="en-GB" altLang="en-US" sz="4000" b="1" u="sng" dirty="0"/>
              <a:t>Next steps:  </a:t>
            </a:r>
            <a:r>
              <a:rPr lang="en-GB" altLang="en-US" sz="3200" dirty="0"/>
              <a:t>The laboratory team continue to maintain close communication with the lung MDT.  Further ideas for new PDSA cycles include splitting of lung core biopsies to increase sample availability and reduce time to reflex testing, upfront </a:t>
            </a:r>
            <a:r>
              <a:rPr lang="en-GB" altLang="en-US" sz="3200" dirty="0" err="1"/>
              <a:t>IHC</a:t>
            </a:r>
            <a:r>
              <a:rPr lang="en-GB" altLang="en-US" sz="3200" dirty="0"/>
              <a:t> on cases clinically identified as likely lung cancer, improved histopathological reporting of sample quality to streamline onward assessment and referral for genomic testing, and automated electronic requesting of molecular testing via the </a:t>
            </a:r>
            <a:r>
              <a:rPr lang="en-GB" altLang="en-US" sz="3200" dirty="0" err="1"/>
              <a:t>LIMS</a:t>
            </a:r>
            <a:r>
              <a:rPr lang="en-GB" altLang="en-US" sz="3200" dirty="0"/>
              <a:t>. </a:t>
            </a:r>
          </a:p>
        </p:txBody>
      </p:sp>
      <p:sp>
        <p:nvSpPr>
          <p:cNvPr id="6" name="Text Box 6"/>
          <p:cNvSpPr txBox="1">
            <a:spLocks noChangeArrowheads="1"/>
          </p:cNvSpPr>
          <p:nvPr/>
        </p:nvSpPr>
        <p:spPr bwMode="auto">
          <a:xfrm>
            <a:off x="5919817" y="3197251"/>
            <a:ext cx="29793972" cy="261652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defTabSz="854322" eaLnBrk="1" hangingPunct="1">
              <a:spcAft>
                <a:spcPts val="279"/>
              </a:spcAft>
            </a:pPr>
            <a:r>
              <a:rPr lang="en-GB" sz="4000" b="1" dirty="0">
                <a:solidFill>
                  <a:schemeClr val="bg1"/>
                </a:solidFill>
                <a:latin typeface="Arial" panose="020B0604020202020204" pitchFamily="34" charset="0"/>
                <a:cs typeface="Arial" panose="020B0604020202020204" pitchFamily="34" charset="0"/>
              </a:rPr>
              <a:t>Gloucestershire Safety and Quality Improvement Academy 2025</a:t>
            </a:r>
            <a:endParaRPr lang="en-GB" altLang="en-US" sz="4000" b="1" dirty="0">
              <a:solidFill>
                <a:srgbClr val="FFFFFF"/>
              </a:solidFill>
              <a:latin typeface="Arial" pitchFamily="34" charset="0"/>
              <a:cs typeface="Arial" pitchFamily="34" charset="0"/>
            </a:endParaRPr>
          </a:p>
          <a:p>
            <a:pPr defTabSz="854322" eaLnBrk="1" hangingPunct="1">
              <a:spcAft>
                <a:spcPts val="279"/>
              </a:spcAft>
            </a:pPr>
            <a:r>
              <a:rPr lang="en-GB" altLang="en-US" sz="6728" b="1" dirty="0">
                <a:solidFill>
                  <a:srgbClr val="FFFFFF"/>
                </a:solidFill>
                <a:latin typeface="Arial" pitchFamily="34" charset="0"/>
                <a:cs typeface="Arial" pitchFamily="34" charset="0"/>
              </a:rPr>
              <a:t>Improvements in the lung cancer pathology pathway </a:t>
            </a:r>
          </a:p>
          <a:p>
            <a:pPr defTabSz="854322" eaLnBrk="1" hangingPunct="1">
              <a:spcAft>
                <a:spcPts val="279"/>
              </a:spcAft>
            </a:pPr>
            <a:r>
              <a:rPr lang="en-GB" altLang="en-US" sz="4485" b="1" dirty="0">
                <a:solidFill>
                  <a:srgbClr val="FFFFFF"/>
                </a:solidFill>
                <a:latin typeface="Arial" pitchFamily="34" charset="0"/>
                <a:cs typeface="Arial" pitchFamily="34" charset="0"/>
              </a:rPr>
              <a:t>Siobhan Taylor</a:t>
            </a:r>
          </a:p>
          <a:p>
            <a:pPr defTabSz="854322" eaLnBrk="1" hangingPunct="1">
              <a:spcAft>
                <a:spcPts val="279"/>
              </a:spcAft>
            </a:pPr>
            <a:r>
              <a:rPr lang="en-GB" altLang="en-US" sz="4485" b="1" dirty="0">
                <a:solidFill>
                  <a:srgbClr val="FFFFFF"/>
                </a:solidFill>
                <a:latin typeface="Arial" pitchFamily="34" charset="0"/>
                <a:cs typeface="Arial" pitchFamily="34" charset="0"/>
              </a:rPr>
              <a:t>Team:  Dr Henry Steer, Lung MDT, Lung Pathology team, Histopathologist team, Histopathology lab team.</a:t>
            </a:r>
          </a:p>
        </p:txBody>
      </p:sp>
      <p:sp>
        <p:nvSpPr>
          <p:cNvPr id="5" name="TextBox 4">
            <a:extLst>
              <a:ext uri="{FF2B5EF4-FFF2-40B4-BE49-F238E27FC236}">
                <a16:creationId xmlns:a16="http://schemas.microsoft.com/office/drawing/2014/main" id="{B67562E1-AFD6-0DA4-C539-306FC03FB083}"/>
              </a:ext>
            </a:extLst>
          </p:cNvPr>
          <p:cNvSpPr txBox="1"/>
          <p:nvPr/>
        </p:nvSpPr>
        <p:spPr>
          <a:xfrm>
            <a:off x="1133457" y="12170307"/>
            <a:ext cx="13607536" cy="4403257"/>
          </a:xfrm>
          <a:prstGeom prst="rect">
            <a:avLst/>
          </a:prstGeom>
          <a:noFill/>
        </p:spPr>
        <p:txBody>
          <a:bodyPr wrap="square" lIns="91440" tIns="45720" rIns="91440" bIns="45720" anchor="t">
            <a:spAutoFit/>
          </a:bodyPr>
          <a:lstStyle/>
          <a:p>
            <a:pPr algn="just">
              <a:lnSpc>
                <a:spcPct val="107000"/>
              </a:lnSpc>
              <a:spcAft>
                <a:spcPts val="800"/>
              </a:spcAft>
            </a:pPr>
            <a:r>
              <a:rPr lang="en-GB" altLang="en-US" sz="4000" b="1" u="sng" dirty="0">
                <a:latin typeface="+mn-lt"/>
              </a:rPr>
              <a:t>Results</a:t>
            </a:r>
            <a:endParaRPr lang="en-GB" sz="2800" b="1" i="1" kern="100" dirty="0">
              <a:latin typeface="Calibri"/>
              <a:ea typeface="Calibri"/>
              <a:cs typeface="Times New Roman"/>
            </a:endParaRPr>
          </a:p>
          <a:p>
            <a:pPr algn="just">
              <a:spcAft>
                <a:spcPts val="800"/>
              </a:spcAft>
            </a:pPr>
            <a:r>
              <a:rPr lang="en-GB" sz="3200" kern="100" dirty="0">
                <a:latin typeface="Calibri"/>
                <a:ea typeface="Calibri"/>
                <a:cs typeface="Times New Roman"/>
              </a:rPr>
              <a:t>Mapping of all of the stages involved from collection of a sample from the patient, to the issue of a histopathology report, alongside data collection from the LIMS enabled us to identify areas where potential delays might occur. </a:t>
            </a:r>
          </a:p>
          <a:p>
            <a:pPr algn="just">
              <a:spcAft>
                <a:spcPts val="800"/>
              </a:spcAft>
            </a:pPr>
            <a:r>
              <a:rPr lang="en-GB" sz="3200" kern="100" dirty="0">
                <a:latin typeface="Calibri" panose="020F0502020204030204" pitchFamily="34" charset="0"/>
                <a:ea typeface="Calibri" panose="020F0502020204030204" pitchFamily="34" charset="0"/>
                <a:cs typeface="Times New Roman" panose="02020603050405020304" pitchFamily="18" charset="0"/>
              </a:rPr>
              <a:t>Endoscopy lists operate on a Friday on site 1 which is 9 miles away from the histopathology laboratory on site 2.  Samples are transported in large specimen containers via regular inter-site van runs.  MDT meetings occur on a Wednesday afternoon.</a:t>
            </a:r>
          </a:p>
        </p:txBody>
      </p:sp>
      <p:sp>
        <p:nvSpPr>
          <p:cNvPr id="19" name="TextBox 18">
            <a:extLst>
              <a:ext uri="{FF2B5EF4-FFF2-40B4-BE49-F238E27FC236}">
                <a16:creationId xmlns:a16="http://schemas.microsoft.com/office/drawing/2014/main" id="{49FA9808-9608-06BF-2D39-A6469E05E433}"/>
              </a:ext>
            </a:extLst>
          </p:cNvPr>
          <p:cNvSpPr txBox="1"/>
          <p:nvPr/>
        </p:nvSpPr>
        <p:spPr>
          <a:xfrm>
            <a:off x="1079379" y="16564312"/>
            <a:ext cx="13574668" cy="27951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pPr>
            <a:r>
              <a:rPr lang="en-GB" sz="3200" b="1" i="1" dirty="0">
                <a:latin typeface="Calibri"/>
                <a:ea typeface="Calibri"/>
                <a:cs typeface="Calibri"/>
              </a:rPr>
              <a:t>Table 1: Proposed change ideas and activities</a:t>
            </a:r>
            <a:br>
              <a:rPr lang="en-US" sz="3200" b="1" i="1" dirty="0">
                <a:latin typeface="Calibri"/>
                <a:ea typeface="Calibri"/>
                <a:cs typeface="Calibri"/>
              </a:rPr>
            </a:br>
            <a:r>
              <a:rPr lang="en-GB" sz="3200" dirty="0">
                <a:latin typeface="Calibri"/>
                <a:ea typeface="Calibri"/>
                <a:cs typeface="Calibri"/>
              </a:rPr>
              <a:t>A number of change ideas and SMART (specific, measurable, achievable, relevant, timely) goals were identified and actioned via a series of PDSA (Plan-Do-Study-Act) cycles.</a:t>
            </a:r>
          </a:p>
          <a:p>
            <a:pPr algn="just">
              <a:spcAft>
                <a:spcPts val="800"/>
              </a:spcAft>
            </a:pPr>
            <a:endParaRPr lang="en-GB" sz="3200" dirty="0">
              <a:latin typeface="Calibri"/>
              <a:ea typeface="Calibri"/>
              <a:cs typeface="Calibri"/>
            </a:endParaRPr>
          </a:p>
        </p:txBody>
      </p:sp>
      <p:pic>
        <p:nvPicPr>
          <p:cNvPr id="20" name="Picture 19">
            <a:extLst>
              <a:ext uri="{FF2B5EF4-FFF2-40B4-BE49-F238E27FC236}">
                <a16:creationId xmlns:a16="http://schemas.microsoft.com/office/drawing/2014/main" id="{8FD9B8F7-CAB4-9654-A9F5-2D5BFCF2652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1465" t="1691" r="18924"/>
          <a:stretch/>
        </p:blipFill>
        <p:spPr>
          <a:xfrm rot="5400000">
            <a:off x="10377650" y="18609006"/>
            <a:ext cx="1714998" cy="1931131"/>
          </a:xfrm>
          <a:prstGeom prst="rect">
            <a:avLst/>
          </a:prstGeom>
        </p:spPr>
      </p:pic>
      <p:sp>
        <p:nvSpPr>
          <p:cNvPr id="21" name="TextBox 20">
            <a:extLst>
              <a:ext uri="{FF2B5EF4-FFF2-40B4-BE49-F238E27FC236}">
                <a16:creationId xmlns:a16="http://schemas.microsoft.com/office/drawing/2014/main" id="{CB81A883-9258-7967-946A-DC8B100B0E75}"/>
              </a:ext>
            </a:extLst>
          </p:cNvPr>
          <p:cNvSpPr txBox="1"/>
          <p:nvPr/>
        </p:nvSpPr>
        <p:spPr>
          <a:xfrm>
            <a:off x="12467301" y="18712016"/>
            <a:ext cx="3014353" cy="3326295"/>
          </a:xfrm>
          <a:prstGeom prst="rect">
            <a:avLst/>
          </a:prstGeom>
          <a:noFill/>
        </p:spPr>
        <p:txBody>
          <a:bodyPr wrap="square" rtlCol="0">
            <a:spAutoFit/>
          </a:bodyPr>
          <a:lstStyle/>
          <a:p>
            <a:r>
              <a:rPr lang="en-GB" sz="3200" b="1" i="1" dirty="0">
                <a:latin typeface="Calibri"/>
                <a:ea typeface="Calibri"/>
                <a:cs typeface="Calibri"/>
              </a:rPr>
              <a:t>Image A: Designated sample transport box</a:t>
            </a:r>
          </a:p>
          <a:p>
            <a:endParaRPr lang="en-GB" dirty="0"/>
          </a:p>
        </p:txBody>
      </p:sp>
      <p:pic>
        <p:nvPicPr>
          <p:cNvPr id="22" name="Picture 21">
            <a:extLst>
              <a:ext uri="{FF2B5EF4-FFF2-40B4-BE49-F238E27FC236}">
                <a16:creationId xmlns:a16="http://schemas.microsoft.com/office/drawing/2014/main" id="{3B57F074-703F-8345-E598-0907C51C603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3456" y="18688890"/>
            <a:ext cx="9003645" cy="5064551"/>
          </a:xfrm>
          <a:prstGeom prst="rect">
            <a:avLst/>
          </a:prstGeom>
        </p:spPr>
      </p:pic>
      <p:pic>
        <p:nvPicPr>
          <p:cNvPr id="23" name="Picture 22">
            <a:extLst>
              <a:ext uri="{FF2B5EF4-FFF2-40B4-BE49-F238E27FC236}">
                <a16:creationId xmlns:a16="http://schemas.microsoft.com/office/drawing/2014/main" id="{94A74402-40D4-8962-3A30-118615D3CBE9}"/>
              </a:ext>
            </a:extLst>
          </p:cNvPr>
          <p:cNvPicPr>
            <a:picLocks noChangeAspect="1"/>
          </p:cNvPicPr>
          <p:nvPr/>
        </p:nvPicPr>
        <p:blipFill rotWithShape="1">
          <a:blip r:embed="rId5">
            <a:extLst>
              <a:ext uri="{28A0092B-C50C-407E-A947-70E740481C1C}">
                <a14:useLocalDpi xmlns:a14="http://schemas.microsoft.com/office/drawing/2010/main" val="0"/>
              </a:ext>
            </a:extLst>
          </a:blip>
          <a:srcRect r="2022"/>
          <a:stretch/>
        </p:blipFill>
        <p:spPr>
          <a:xfrm>
            <a:off x="15328835" y="12218622"/>
            <a:ext cx="9486341" cy="11943822"/>
          </a:xfrm>
          <a:prstGeom prst="rect">
            <a:avLst/>
          </a:prstGeom>
        </p:spPr>
      </p:pic>
      <p:sp>
        <p:nvSpPr>
          <p:cNvPr id="24" name="TextBox 23">
            <a:extLst>
              <a:ext uri="{FF2B5EF4-FFF2-40B4-BE49-F238E27FC236}">
                <a16:creationId xmlns:a16="http://schemas.microsoft.com/office/drawing/2014/main" id="{5F12C2E6-C30C-BD81-C464-D0FE9BAB146A}"/>
              </a:ext>
            </a:extLst>
          </p:cNvPr>
          <p:cNvSpPr txBox="1"/>
          <p:nvPr/>
        </p:nvSpPr>
        <p:spPr>
          <a:xfrm>
            <a:off x="25188358" y="12094639"/>
            <a:ext cx="16027969" cy="11751359"/>
          </a:xfrm>
          <a:prstGeom prst="rect">
            <a:avLst/>
          </a:prstGeom>
          <a:noFill/>
        </p:spPr>
        <p:txBody>
          <a:bodyPr wrap="square" lIns="91440" tIns="45720" rIns="91440" bIns="45720" anchor="t">
            <a:spAutoFit/>
          </a:bodyPr>
          <a:lstStyle/>
          <a:p>
            <a:pPr algn="just">
              <a:lnSpc>
                <a:spcPct val="107000"/>
              </a:lnSpc>
              <a:spcAft>
                <a:spcPts val="800"/>
              </a:spcAft>
            </a:pPr>
            <a:r>
              <a:rPr lang="en-GB" sz="2400" b="1" i="1" kern="100" dirty="0">
                <a:effectLst/>
                <a:latin typeface="+mj-lt"/>
                <a:ea typeface="Calibri"/>
                <a:cs typeface="Times New Roman"/>
              </a:rPr>
              <a:t>Figure </a:t>
            </a:r>
            <a:r>
              <a:rPr lang="en-GB" sz="2400" b="1" i="1" kern="100" dirty="0">
                <a:latin typeface="+mj-lt"/>
                <a:ea typeface="Calibri"/>
                <a:cs typeface="Times New Roman"/>
              </a:rPr>
              <a:t>2</a:t>
            </a:r>
            <a:r>
              <a:rPr lang="en-GB" sz="2400" b="1" i="1" kern="100" dirty="0">
                <a:effectLst/>
                <a:latin typeface="+mj-lt"/>
                <a:ea typeface="Calibri"/>
                <a:cs typeface="Times New Roman"/>
              </a:rPr>
              <a:t>:  Run chart -  Process </a:t>
            </a:r>
            <a:r>
              <a:rPr lang="en-GB" sz="2400" b="1" i="1" kern="100" dirty="0">
                <a:latin typeface="+mj-lt"/>
                <a:ea typeface="Calibri"/>
                <a:cs typeface="Times New Roman"/>
              </a:rPr>
              <a:t>metric 1: </a:t>
            </a:r>
            <a:r>
              <a:rPr lang="en-GB" sz="2400" b="1" i="1" kern="100" dirty="0">
                <a:effectLst/>
                <a:latin typeface="+mj-lt"/>
                <a:ea typeface="Calibri"/>
                <a:cs typeface="Times New Roman"/>
              </a:rPr>
              <a:t>Sample collection to sample receipt in laboratory for ALL lung samples</a:t>
            </a:r>
            <a:endParaRPr lang="en-US" sz="2400" dirty="0">
              <a:latin typeface="+mj-lt"/>
              <a:cs typeface="Arial" charset="0"/>
            </a:endParaRPr>
          </a:p>
          <a:p>
            <a:pPr algn="just">
              <a:spcAft>
                <a:spcPts val="800"/>
              </a:spcAft>
            </a:pPr>
            <a:r>
              <a:rPr lang="en-GB" sz="2400" kern="100" dirty="0">
                <a:effectLst/>
                <a:latin typeface="+mj-lt"/>
                <a:ea typeface="Calibri" panose="020F0502020204030204" pitchFamily="34" charset="0"/>
                <a:cs typeface="Times New Roman" panose="02020603050405020304" pitchFamily="18" charset="0"/>
              </a:rPr>
              <a:t>Mapping of the pathway and corresponding baseline data highlighted a delay in the time from sample collection to receipt in the laboratory in the previous year for all lung samples.  We instigated </a:t>
            </a:r>
            <a:r>
              <a:rPr lang="en-GB" sz="2400" kern="100" dirty="0">
                <a:latin typeface="+mj-lt"/>
                <a:ea typeface="Calibri" panose="020F0502020204030204" pitchFamily="34" charset="0"/>
                <a:cs typeface="Times New Roman" panose="02020603050405020304" pitchFamily="18" charset="0"/>
              </a:rPr>
              <a:t>engagement and education of endoscopy and pathology staff (PDSA 1) and introduced an extra mid-list transport run coordinated with pathology transport van (PDSA 2).  After monitoring with insignificant change, we implemented dedicated urgent lung sample transport boxes (PDSA 3).  </a:t>
            </a:r>
          </a:p>
          <a:p>
            <a:pPr algn="just">
              <a:spcAft>
                <a:spcPts val="800"/>
              </a:spcAft>
            </a:pPr>
            <a:r>
              <a:rPr lang="en-GB" sz="2400" kern="100" dirty="0">
                <a:latin typeface="+mj-lt"/>
                <a:ea typeface="Calibri" panose="020F0502020204030204" pitchFamily="34" charset="0"/>
                <a:cs typeface="Times New Roman" panose="02020603050405020304" pitchFamily="18" charset="0"/>
              </a:rPr>
              <a:t>We stabilised transport times, reducing the variability in length of time samples took to reach the laboratory.  There was a reduction of the baseline </a:t>
            </a:r>
            <a:r>
              <a:rPr lang="en-GB" sz="2400" kern="100" dirty="0">
                <a:effectLst/>
                <a:latin typeface="+mj-lt"/>
                <a:ea typeface="Calibri" panose="020F0502020204030204" pitchFamily="34" charset="0"/>
                <a:cs typeface="Times New Roman" panose="02020603050405020304" pitchFamily="18" charset="0"/>
              </a:rPr>
              <a:t>median time from lung biopsy collection to receipt in the laboratory by 0.6 days from 1.08 days (peak at 1.27) to 0.47 days (low at 0.27).</a:t>
            </a:r>
          </a:p>
          <a:p>
            <a:pPr algn="just">
              <a:spcAft>
                <a:spcPts val="800"/>
              </a:spcAft>
            </a:pPr>
            <a:r>
              <a:rPr lang="en-GB" sz="2400" kern="100" dirty="0">
                <a:latin typeface="+mj-lt"/>
                <a:ea typeface="Calibri" panose="020F0502020204030204" pitchFamily="34" charset="0"/>
                <a:cs typeface="Times New Roman" panose="02020603050405020304" pitchFamily="18" charset="0"/>
              </a:rPr>
              <a:t>Furthermore, lu</a:t>
            </a:r>
            <a:r>
              <a:rPr lang="en-GB" sz="2400" kern="100" dirty="0">
                <a:effectLst/>
                <a:latin typeface="+mj-lt"/>
                <a:ea typeface="Calibri" panose="020F0502020204030204" pitchFamily="34" charset="0"/>
                <a:cs typeface="Times New Roman" panose="02020603050405020304" pitchFamily="18" charset="0"/>
              </a:rPr>
              <a:t>ng samples were able to be identified on receipt in pathology reception and fast-tracked for same day processing.  </a:t>
            </a:r>
          </a:p>
          <a:p>
            <a:pPr algn="just">
              <a:spcAft>
                <a:spcPts val="800"/>
              </a:spcAft>
            </a:pPr>
            <a:endParaRPr lang="en-GB" sz="2400" b="1" i="1" kern="100" dirty="0">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en-GB" sz="2400" b="1" i="1" kern="100" dirty="0">
                <a:latin typeface="+mj-lt"/>
                <a:ea typeface="Calibri" panose="020F0502020204030204" pitchFamily="34" charset="0"/>
                <a:cs typeface="Times New Roman" panose="02020603050405020304" pitchFamily="18" charset="0"/>
              </a:rPr>
              <a:t>Figure 3: Run chart:  Process metric 2: Sample collected to completion of IHC and reflex request for molecular testing</a:t>
            </a:r>
          </a:p>
          <a:p>
            <a:pPr algn="just">
              <a:spcAft>
                <a:spcPts val="800"/>
              </a:spcAft>
            </a:pPr>
            <a:r>
              <a:rPr lang="en-GB" sz="2400" kern="100" dirty="0">
                <a:latin typeface="+mj-lt"/>
                <a:ea typeface="Calibri" panose="020F0502020204030204" pitchFamily="34" charset="0"/>
                <a:cs typeface="Times New Roman" panose="02020603050405020304" pitchFamily="18" charset="0"/>
              </a:rPr>
              <a:t>An externally funded genomic navigator allowed for proactive monitoring of lung MDT lists enabling samples to be ‘pulled through’ the laboratory in time for the following MDT meeting (PDSA 4).  This also improved communication with the reporting pathologist.  We noted that reports were held up due to IHC testing and as reflex testing for molecular testing is not performed until all IHC testing is complete and reported, this was impacting time to request for molecular testing.  Implementation of a simple highlight sticker (PDSA 5) enabled rapid identification and subsequent prioritisation of these samples following requests for IHC testing in the laboratory.  </a:t>
            </a:r>
          </a:p>
          <a:p>
            <a:pPr algn="just">
              <a:spcAft>
                <a:spcPts val="800"/>
              </a:spcAft>
            </a:pPr>
            <a:r>
              <a:rPr lang="en-GB" sz="2400" kern="100" dirty="0">
                <a:latin typeface="+mj-lt"/>
                <a:ea typeface="Calibri"/>
                <a:cs typeface="Times New Roman"/>
              </a:rPr>
              <a:t>There was a corresponding improvement in the onward referral to genomic testing (PDL1, Lung DNA and RNA NGS panels).  We reduced the variation and stabilised the baseline median time from sample collection to completion of IHC and reflex request for molecular testing from a median of 10 days (peak 12.54 days) down to a consistent median of 8 days (low 7.55).  </a:t>
            </a:r>
            <a:endParaRPr lang="en-GB" sz="2400" b="1" i="1" kern="100" dirty="0">
              <a:latin typeface="+mj-lt"/>
              <a:ea typeface="Calibri" panose="020F0502020204030204" pitchFamily="34" charset="0"/>
              <a:cs typeface="Times New Roman" panose="02020603050405020304" pitchFamily="18" charset="0"/>
            </a:endParaRPr>
          </a:p>
          <a:p>
            <a:pPr algn="just">
              <a:spcAft>
                <a:spcPts val="800"/>
              </a:spcAft>
            </a:pPr>
            <a:endParaRPr lang="en-GB" sz="2400" b="1" i="1" kern="100" dirty="0">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en-GB" sz="2400" b="1" i="1" kern="100" dirty="0">
                <a:latin typeface="+mj-lt"/>
                <a:ea typeface="Calibri" panose="020F0502020204030204" pitchFamily="34" charset="0"/>
                <a:cs typeface="Times New Roman" panose="02020603050405020304" pitchFamily="18" charset="0"/>
              </a:rPr>
              <a:t>Figure 4:  Run chart – Outcome metric: Sample collection to histopathology report authorisation for ALL lung samples </a:t>
            </a:r>
          </a:p>
          <a:p>
            <a:pPr algn="just">
              <a:lnSpc>
                <a:spcPct val="107000"/>
              </a:lnSpc>
              <a:spcAft>
                <a:spcPts val="800"/>
              </a:spcAft>
            </a:pPr>
            <a:r>
              <a:rPr lang="en-GB" sz="2400" kern="100" dirty="0">
                <a:latin typeface="+mj-lt"/>
                <a:ea typeface="Calibri" panose="020F0502020204030204" pitchFamily="34" charset="0"/>
                <a:cs typeface="Times New Roman" panose="02020603050405020304" pitchFamily="18" charset="0"/>
              </a:rPr>
              <a:t>We identified that there can be an administrative delay from completion of IHC testing and discussion at MDT, to the availability of a complete histopathology report in our LIMS.</a:t>
            </a:r>
          </a:p>
          <a:p>
            <a:pPr algn="just">
              <a:lnSpc>
                <a:spcPct val="107000"/>
              </a:lnSpc>
              <a:spcAft>
                <a:spcPts val="800"/>
              </a:spcAft>
            </a:pPr>
            <a:r>
              <a:rPr lang="en-GB" sz="2400" kern="100" dirty="0">
                <a:latin typeface="+mj-lt"/>
                <a:ea typeface="Calibri" panose="020F0502020204030204" pitchFamily="34" charset="0"/>
                <a:cs typeface="Times New Roman" panose="02020603050405020304" pitchFamily="18" charset="0"/>
              </a:rPr>
              <a:t>Through the combination of PDSA cycles, we observed a stabilisation of the pathway and a corresponding reduction in the baseline median time from sample collection to authorisation of the cellular pathology report by 5 days, from 16.3 days (peak at 18.7 days) down to 11.19 days (low at 10.60 days) over the period of January to October 2024.</a:t>
            </a:r>
          </a:p>
        </p:txBody>
      </p:sp>
      <p:pic>
        <p:nvPicPr>
          <p:cNvPr id="25" name="Picture 24">
            <a:extLst>
              <a:ext uri="{FF2B5EF4-FFF2-40B4-BE49-F238E27FC236}">
                <a16:creationId xmlns:a16="http://schemas.microsoft.com/office/drawing/2014/main" id="{7B664ABB-EE6A-EDC5-17C2-E788A862E02F}"/>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9415" t="7795" r="7031" b="9754"/>
          <a:stretch/>
        </p:blipFill>
        <p:spPr>
          <a:xfrm>
            <a:off x="10272616" y="21977884"/>
            <a:ext cx="1900764" cy="1406736"/>
          </a:xfrm>
          <a:prstGeom prst="rect">
            <a:avLst/>
          </a:prstGeom>
        </p:spPr>
      </p:pic>
      <p:sp>
        <p:nvSpPr>
          <p:cNvPr id="27" name="TextBox 26">
            <a:extLst>
              <a:ext uri="{FF2B5EF4-FFF2-40B4-BE49-F238E27FC236}">
                <a16:creationId xmlns:a16="http://schemas.microsoft.com/office/drawing/2014/main" id="{21BA2CEB-2DAA-C5B6-59DC-FD2AAD8C7774}"/>
              </a:ext>
            </a:extLst>
          </p:cNvPr>
          <p:cNvSpPr txBox="1"/>
          <p:nvPr/>
        </p:nvSpPr>
        <p:spPr>
          <a:xfrm>
            <a:off x="12473722" y="21904206"/>
            <a:ext cx="2656608" cy="164981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pPr>
            <a:r>
              <a:rPr lang="en-GB" sz="3200" b="1" i="1" dirty="0">
                <a:latin typeface="Calibri"/>
                <a:ea typeface="Calibri"/>
                <a:cs typeface="Calibri"/>
              </a:rPr>
              <a:t>Image B:  Highlight sticker</a:t>
            </a:r>
          </a:p>
        </p:txBody>
      </p:sp>
      <p:sp>
        <p:nvSpPr>
          <p:cNvPr id="36" name="TextBox 35">
            <a:extLst>
              <a:ext uri="{FF2B5EF4-FFF2-40B4-BE49-F238E27FC236}">
                <a16:creationId xmlns:a16="http://schemas.microsoft.com/office/drawing/2014/main" id="{574FB5B7-CF0B-2AD7-AD0F-AB3DBF9E466E}"/>
              </a:ext>
            </a:extLst>
          </p:cNvPr>
          <p:cNvSpPr txBox="1"/>
          <p:nvPr/>
        </p:nvSpPr>
        <p:spPr>
          <a:xfrm>
            <a:off x="345398" y="29473111"/>
            <a:ext cx="35992149" cy="646331"/>
          </a:xfrm>
          <a:prstGeom prst="rect">
            <a:avLst/>
          </a:prstGeom>
          <a:noFill/>
        </p:spPr>
        <p:txBody>
          <a:bodyPr wrap="square" rtlCol="0">
            <a:spAutoFit/>
          </a:bodyPr>
          <a:lstStyle/>
          <a:p>
            <a:r>
              <a:rPr lang="en-GB" sz="1800" i="1" dirty="0"/>
              <a:t>The author would like to acknowledge all members of the lung MDT and staff within the Histopathology department at Gloucestershire Hospitals NHS Foundation Trust.   The Gloucestershire Safety and Quality Improvement Academy (GSQIA).   Amgen for support with pathway mapping.  Dr Nathan Proudlove, Director, PgDip Leadership and management in Healthcare Sciences, The University of Manchester.  </a:t>
            </a:r>
          </a:p>
        </p:txBody>
      </p:sp>
      <p:sp>
        <p:nvSpPr>
          <p:cNvPr id="3" name="TextBox 2">
            <a:extLst>
              <a:ext uri="{FF2B5EF4-FFF2-40B4-BE49-F238E27FC236}">
                <a16:creationId xmlns:a16="http://schemas.microsoft.com/office/drawing/2014/main" id="{4284D178-D028-0EB4-E332-952DDF5937E9}"/>
              </a:ext>
            </a:extLst>
          </p:cNvPr>
          <p:cNvSpPr txBox="1"/>
          <p:nvPr/>
        </p:nvSpPr>
        <p:spPr>
          <a:xfrm flipH="1">
            <a:off x="930736" y="28331774"/>
            <a:ext cx="35992148" cy="1070871"/>
          </a:xfrm>
          <a:prstGeom prst="rect">
            <a:avLst/>
          </a:prstGeom>
          <a:solidFill>
            <a:schemeClr val="bg1"/>
          </a:solidFill>
        </p:spPr>
        <p:txBody>
          <a:bodyPr wrap="square" rtlCol="0">
            <a:spAutoFit/>
          </a:bodyPr>
          <a:lstStyle/>
          <a:p>
            <a:pPr>
              <a:lnSpc>
                <a:spcPct val="107000"/>
              </a:lnSpc>
              <a:spcAft>
                <a:spcPts val="800"/>
              </a:spcAft>
            </a:pPr>
            <a:r>
              <a:rPr lang="en-GB" sz="1800" b="1" u="sng" kern="100" dirty="0">
                <a:effectLst/>
                <a:latin typeface="Calibri" panose="020F0502020204030204" pitchFamily="34" charset="0"/>
                <a:ea typeface="Calibri" panose="020F0502020204030204" pitchFamily="34" charset="0"/>
                <a:cs typeface="Times New Roman" panose="02020603050405020304" pitchFamily="18" charset="0"/>
              </a:rPr>
              <a:t>References:</a:t>
            </a: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United Kingdom Lung Cancer Coalition (</a:t>
            </a:r>
            <a:r>
              <a:rPr lang="en-GB" sz="1800" kern="100" dirty="0" err="1">
                <a:effectLst/>
                <a:latin typeface="Calibri" panose="020F0502020204030204" pitchFamily="34" charset="0"/>
                <a:ea typeface="Calibri" panose="020F0502020204030204" pitchFamily="34" charset="0"/>
                <a:cs typeface="Times New Roman" panose="02020603050405020304" pitchFamily="18" charset="0"/>
              </a:rPr>
              <a:t>UKLCC</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i="1" kern="100" dirty="0">
                <a:effectLst/>
                <a:latin typeface="Calibri" panose="020F0502020204030204" pitchFamily="34" charset="0"/>
                <a:ea typeface="Calibri" panose="020F0502020204030204" pitchFamily="34" charset="0"/>
                <a:cs typeface="Times New Roman" panose="02020603050405020304" pitchFamily="18" charset="0"/>
              </a:rPr>
              <a:t>Driving Quality Improvement in UK Lung Cancer: Utilising good practise and innovation to deliver optimal care and outcomes.</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Available at:  </a:t>
            </a:r>
            <a:r>
              <a:rPr lang="en-GB" sz="1800" u="sng" kern="100"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Driving Improvements in UK Lung Cancer | </a:t>
            </a:r>
            <a:r>
              <a:rPr lang="en-GB" sz="1800" u="sng" kern="100" dirty="0" err="1">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7"/>
              </a:rPr>
              <a:t>UKLCC</a:t>
            </a: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 (accessed 03/12/24) </a:t>
            </a:r>
            <a:br>
              <a:rPr lang="en-GB" sz="1800" kern="100" dirty="0">
                <a:effectLst/>
                <a:latin typeface="Calibri" panose="020F0502020204030204" pitchFamily="34" charset="0"/>
                <a:ea typeface="Calibri" panose="020F0502020204030204" pitchFamily="34" charset="0"/>
                <a:cs typeface="Times New Roman" panose="02020603050405020304" pitchFamily="18" charset="0"/>
              </a:rPr>
            </a:b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National Optimal Lung Cancer Pathway.  For suspected and confirmed lung cancer:  Referral to treatment.  </a:t>
            </a:r>
            <a:r>
              <a:rPr lang="en-GB" sz="1800" kern="100" dirty="0">
                <a:effectLst/>
                <a:latin typeface="+mj-lt"/>
                <a:ea typeface="Calibri" panose="020F0502020204030204" pitchFamily="34" charset="0"/>
                <a:cs typeface="Times New Roman" panose="02020603050405020304" pitchFamily="18" charset="0"/>
              </a:rPr>
              <a:t>Update 2020, Version 3.0.  Available at: </a:t>
            </a:r>
            <a:r>
              <a:rPr lang="en-GB" sz="1800" dirty="0">
                <a:latin typeface="+mj-lt"/>
                <a:hlinkClick r:id="rId8"/>
              </a:rPr>
              <a:t>PowerPoint Presentation</a:t>
            </a:r>
            <a:endParaRPr lang="en-GB" sz="1800" kern="100" dirty="0">
              <a:effectLst/>
              <a:latin typeface="+mj-lt"/>
              <a:ea typeface="Calibri" panose="020F0502020204030204" pitchFamily="34"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2238</TotalTime>
  <Words>1126</Words>
  <Application>Microsoft Office PowerPoint</Application>
  <PresentationFormat>Custom</PresentationFormat>
  <Paragraphs>36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GSQIA</dc:creator>
  <cp:lastModifiedBy>Cheung Yingyan</cp:lastModifiedBy>
  <cp:revision>210</cp:revision>
  <cp:lastPrinted>2012-10-12T16:18:20Z</cp:lastPrinted>
  <dcterms:created xsi:type="dcterms:W3CDTF">2011-03-01T17:55:15Z</dcterms:created>
  <dcterms:modified xsi:type="dcterms:W3CDTF">2025-08-18T11:05:33Z</dcterms:modified>
</cp:coreProperties>
</file>