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803763" cy="30275213"/>
  <p:notesSz cx="6665913" cy="9872663"/>
  <p:defaultTextStyle>
    <a:defPPr>
      <a:defRPr lang="en-US"/>
    </a:defPPr>
    <a:lvl1pPr algn="l" defTabSz="4174882" rtl="0" eaLnBrk="0" fontAlgn="base" hangingPunct="0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2086674" indent="-1644790" algn="l" defTabSz="4174882" rtl="0" eaLnBrk="0" fontAlgn="base" hangingPunct="0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4174882" indent="-3291114" algn="l" defTabSz="4174882" rtl="0" eaLnBrk="0" fontAlgn="base" hangingPunct="0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6263089" indent="-4937438" algn="l" defTabSz="4174882" rtl="0" eaLnBrk="0" fontAlgn="base" hangingPunct="0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8351297" indent="-6583762" algn="l" defTabSz="4174882" rtl="0" eaLnBrk="0" fontAlgn="base" hangingPunct="0">
      <a:spcBef>
        <a:spcPct val="0"/>
      </a:spcBef>
      <a:spcAft>
        <a:spcPct val="0"/>
      </a:spcAft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09419" algn="l" defTabSz="883768" rtl="0" eaLnBrk="1" latinLnBrk="0" hangingPunct="1"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651303" algn="l" defTabSz="883768" rtl="0" eaLnBrk="1" latinLnBrk="0" hangingPunct="1"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093187" algn="l" defTabSz="883768" rtl="0" eaLnBrk="1" latinLnBrk="0" hangingPunct="1"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535070" algn="l" defTabSz="883768" rtl="0" eaLnBrk="1" latinLnBrk="0" hangingPunct="1">
      <a:defRPr sz="8215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Yingyan" initials="YC" lastIdx="1" clrIdx="0">
    <p:extLst>
      <p:ext uri="{19B8F6BF-5375-455C-9EA6-DF929625EA0E}">
        <p15:presenceInfo xmlns:p15="http://schemas.microsoft.com/office/powerpoint/2012/main" userId="S::Yingyan.Cheung@glos.nhs.uk::89f5e5ca-ab07-4e69-8b56-164c5c17f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0F0F0"/>
    <a:srgbClr val="E8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>
        <p:scale>
          <a:sx n="30" d="100"/>
          <a:sy n="30" d="100"/>
        </p:scale>
        <p:origin x="192" y="274"/>
      </p:cViewPr>
      <p:guideLst>
        <p:guide orient="horz" pos="9536"/>
        <p:guide pos="134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1" d="100"/>
          <a:sy n="111" d="100"/>
        </p:scale>
        <p:origin x="7014" y="114"/>
      </p:cViewPr>
      <p:guideLst/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075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4EF497-56AC-4A36-A7F0-AB1DADE21192}" type="datetimeFigureOut">
              <a:rPr lang="en-GB" altLang="en-US"/>
              <a:pPr>
                <a:defRPr/>
              </a:pPr>
              <a:t>26/08/2025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075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F31F11-2FF4-474E-B8EC-7D8A75234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95704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09" userDrawn="1">
          <p15:clr>
            <a:srgbClr val="F26B43"/>
          </p15:clr>
        </p15:guide>
        <p15:guide id="2" pos="209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5075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9601AD-AB01-41D2-8189-AE49C1D956D7}" type="datetimeFigureOut">
              <a:rPr lang="en-GB" altLang="en-US"/>
              <a:pPr>
                <a:defRPr/>
              </a:pPr>
              <a:t>26/08/2025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39775"/>
            <a:ext cx="52339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2413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075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3616CBC-8EEF-4F6C-BAAC-7C61F08FB9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232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4882" rtl="0" eaLnBrk="0" fontAlgn="base" hangingPunct="0">
      <a:spcBef>
        <a:spcPct val="30000"/>
      </a:spcBef>
      <a:spcAft>
        <a:spcPct val="0"/>
      </a:spcAft>
      <a:defRPr sz="5509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086674" algn="l" defTabSz="4174882" rtl="0" eaLnBrk="0" fontAlgn="base" hangingPunct="0">
      <a:spcBef>
        <a:spcPct val="30000"/>
      </a:spcBef>
      <a:spcAft>
        <a:spcPct val="0"/>
      </a:spcAft>
      <a:defRPr sz="5509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4174882" algn="l" defTabSz="4174882" rtl="0" eaLnBrk="0" fontAlgn="base" hangingPunct="0">
      <a:spcBef>
        <a:spcPct val="30000"/>
      </a:spcBef>
      <a:spcAft>
        <a:spcPct val="0"/>
      </a:spcAft>
      <a:defRPr sz="5509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6263089" algn="l" defTabSz="4174882" rtl="0" eaLnBrk="0" fontAlgn="base" hangingPunct="0">
      <a:spcBef>
        <a:spcPct val="30000"/>
      </a:spcBef>
      <a:spcAft>
        <a:spcPct val="0"/>
      </a:spcAft>
      <a:defRPr sz="5509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8351297" algn="l" defTabSz="4174882" rtl="0" eaLnBrk="0" fontAlgn="base" hangingPunct="0">
      <a:spcBef>
        <a:spcPct val="30000"/>
      </a:spcBef>
      <a:spcAft>
        <a:spcPct val="0"/>
      </a:spcAft>
      <a:defRPr sz="5509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0439505" algn="l" defTabSz="4175802" rtl="0" eaLnBrk="1" latinLnBrk="0" hangingPunct="1">
      <a:defRPr sz="5509" kern="1200">
        <a:solidFill>
          <a:schemeClr val="tx1"/>
        </a:solidFill>
        <a:latin typeface="+mn-lt"/>
        <a:ea typeface="+mn-ea"/>
        <a:cs typeface="+mn-cs"/>
      </a:defRPr>
    </a:lvl6pPr>
    <a:lvl7pPr marL="12527406" algn="l" defTabSz="4175802" rtl="0" eaLnBrk="1" latinLnBrk="0" hangingPunct="1">
      <a:defRPr sz="5509" kern="1200">
        <a:solidFill>
          <a:schemeClr val="tx1"/>
        </a:solidFill>
        <a:latin typeface="+mn-lt"/>
        <a:ea typeface="+mn-ea"/>
        <a:cs typeface="+mn-cs"/>
      </a:defRPr>
    </a:lvl7pPr>
    <a:lvl8pPr marL="14615307" algn="l" defTabSz="4175802" rtl="0" eaLnBrk="1" latinLnBrk="0" hangingPunct="1">
      <a:defRPr sz="5509" kern="1200">
        <a:solidFill>
          <a:schemeClr val="tx1"/>
        </a:solidFill>
        <a:latin typeface="+mn-lt"/>
        <a:ea typeface="+mn-ea"/>
        <a:cs typeface="+mn-cs"/>
      </a:defRPr>
    </a:lvl8pPr>
    <a:lvl9pPr marL="16703208" algn="l" defTabSz="4175802" rtl="0" eaLnBrk="1" latinLnBrk="0" hangingPunct="1">
      <a:defRPr sz="55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5963" y="739775"/>
            <a:ext cx="5233987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A20187-2B8F-4592-A0FD-238F21F963C4}" type="slidenum">
              <a:rPr lang="en-GB" altLang="en-US" sz="120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963249-F366-DFAE-2890-506DD5717CED}"/>
              </a:ext>
            </a:extLst>
          </p:cNvPr>
          <p:cNvSpPr>
            <a:spLocks/>
          </p:cNvSpPr>
          <p:nvPr userDrawn="1"/>
        </p:nvSpPr>
        <p:spPr>
          <a:xfrm>
            <a:off x="2" y="0"/>
            <a:ext cx="42803763" cy="692472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15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6691C-6AB4-B7D1-01D8-84EE4B2FF667}"/>
              </a:ext>
            </a:extLst>
          </p:cNvPr>
          <p:cNvSpPr txBox="1"/>
          <p:nvPr userDrawn="1"/>
        </p:nvSpPr>
        <p:spPr>
          <a:xfrm>
            <a:off x="-2" y="6924729"/>
            <a:ext cx="42803763" cy="287771"/>
          </a:xfrm>
          <a:prstGeom prst="rect">
            <a:avLst/>
          </a:prstGeom>
          <a:solidFill>
            <a:schemeClr val="accent6"/>
          </a:solidFill>
          <a:ln w="50800" cap="sq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40366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7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8B82145-0A6E-59A4-0470-B1CFA7E07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2972" y="171801"/>
            <a:ext cx="13046181" cy="5514977"/>
          </a:xfrm>
          <a:prstGeom prst="rect">
            <a:avLst/>
          </a:prstGeom>
        </p:spPr>
      </p:pic>
      <p:pic>
        <p:nvPicPr>
          <p:cNvPr id="25" name="Picture 24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59292C41-2424-46E4-78E1-17E0395D5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47" y="-1334590"/>
            <a:ext cx="11401455" cy="1062833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2A66AE6-4CDE-F930-771B-B49963659A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21095" y="1815830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9" userDrawn="1">
          <p15:clr>
            <a:srgbClr val="FBAE40"/>
          </p15:clr>
        </p15:guide>
        <p15:guide id="2" pos="894" userDrawn="1">
          <p15:clr>
            <a:srgbClr val="FBAE40"/>
          </p15:clr>
        </p15:guide>
        <p15:guide id="3" pos="26055" userDrawn="1">
          <p15:clr>
            <a:srgbClr val="FBAE40"/>
          </p15:clr>
        </p15:guide>
        <p15:guide id="4" orient="horz" pos="18427" userDrawn="1">
          <p15:clr>
            <a:srgbClr val="FBAE40"/>
          </p15:clr>
        </p15:guide>
        <p15:guide id="5" pos="13028" userDrawn="1">
          <p15:clr>
            <a:srgbClr val="FBAE40"/>
          </p15:clr>
        </p15:guide>
        <p15:guide id="6" pos="139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1031" y="1212522"/>
            <a:ext cx="38521709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1031" y="7063772"/>
            <a:ext cx="38521709" cy="199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029" y="28060416"/>
            <a:ext cx="9985867" cy="1611875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326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3B3B48-648D-4A5F-A7F6-3664B9454514}" type="datetimeFigureOut">
              <a:rPr lang="en-GB" altLang="en-US" smtClean="0"/>
              <a:pPr>
                <a:defRPr/>
              </a:pPr>
              <a:t>26/08/2025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412" y="28060416"/>
            <a:ext cx="13554944" cy="161187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036668" eaLnBrk="1" fontAlgn="auto" hangingPunct="1">
              <a:spcBef>
                <a:spcPts val="0"/>
              </a:spcBef>
              <a:spcAft>
                <a:spcPts val="0"/>
              </a:spcAft>
              <a:defRPr sz="53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870" y="28060416"/>
            <a:ext cx="9985867" cy="1611875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326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E17DD1-FBDC-4A92-AA73-D8325BA13B7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035778" rtl="0" eaLnBrk="0" fontAlgn="base" hangingPunct="0">
        <a:spcBef>
          <a:spcPct val="0"/>
        </a:spcBef>
        <a:spcAft>
          <a:spcPct val="0"/>
        </a:spcAft>
        <a:defRPr sz="19432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035778" rtl="0" eaLnBrk="0" fontAlgn="base" hangingPunct="0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035778" rtl="0" eaLnBrk="0" fontAlgn="base" hangingPunct="0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035778" rtl="0" eaLnBrk="0" fontAlgn="base" hangingPunct="0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035778" rtl="0" eaLnBrk="0" fontAlgn="base" hangingPunct="0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27160" algn="ctr" defTabSz="4035778" rtl="0" fontAlgn="base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</a:defRPr>
      </a:lvl6pPr>
      <a:lvl7pPr marL="854322" algn="ctr" defTabSz="4035778" rtl="0" fontAlgn="base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</a:defRPr>
      </a:lvl7pPr>
      <a:lvl8pPr marL="1281482" algn="ctr" defTabSz="4035778" rtl="0" fontAlgn="base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</a:defRPr>
      </a:lvl8pPr>
      <a:lvl9pPr marL="1708642" algn="ctr" defTabSz="4035778" rtl="0" fontAlgn="base">
        <a:spcBef>
          <a:spcPct val="0"/>
        </a:spcBef>
        <a:spcAft>
          <a:spcPct val="0"/>
        </a:spcAft>
        <a:defRPr sz="19432">
          <a:solidFill>
            <a:schemeClr val="tx1"/>
          </a:solidFill>
          <a:latin typeface="Calibri" pitchFamily="34" charset="0"/>
        </a:defRPr>
      </a:lvl9pPr>
    </p:titleStyle>
    <p:bodyStyle>
      <a:lvl1pPr marL="1512860" indent="-1512860" algn="l" defTabSz="40357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108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3279347" indent="-1260717" algn="l" defTabSz="40357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333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5045834" indent="-1008573" algn="l" defTabSz="40357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57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7062980" indent="-1008573" algn="l" defTabSz="40357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876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9081612" indent="-1008573" algn="l" defTabSz="40357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876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11100834" indent="-1009166" algn="l" defTabSz="4036668" rtl="0" eaLnBrk="1" latinLnBrk="0" hangingPunct="1">
        <a:spcBef>
          <a:spcPct val="20000"/>
        </a:spcBef>
        <a:buFont typeface="Arial" pitchFamily="34" charset="0"/>
        <a:buChar char="•"/>
        <a:defRPr sz="887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169" indent="-1009166" algn="l" defTabSz="4036668" rtl="0" eaLnBrk="1" latinLnBrk="0" hangingPunct="1">
        <a:spcBef>
          <a:spcPct val="20000"/>
        </a:spcBef>
        <a:buFont typeface="Arial" pitchFamily="34" charset="0"/>
        <a:buChar char="•"/>
        <a:defRPr sz="887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502" indent="-1009166" algn="l" defTabSz="4036668" rtl="0" eaLnBrk="1" latinLnBrk="0" hangingPunct="1">
        <a:spcBef>
          <a:spcPct val="20000"/>
        </a:spcBef>
        <a:buFont typeface="Arial" pitchFamily="34" charset="0"/>
        <a:buChar char="•"/>
        <a:defRPr sz="8876" kern="1200">
          <a:solidFill>
            <a:schemeClr val="tx1"/>
          </a:solidFill>
          <a:latin typeface="+mn-lt"/>
          <a:ea typeface="+mn-ea"/>
          <a:cs typeface="+mn-cs"/>
        </a:defRPr>
      </a:lvl8pPr>
      <a:lvl9pPr marL="17155836" indent="-1009166" algn="l" defTabSz="4036668" rtl="0" eaLnBrk="1" latinLnBrk="0" hangingPunct="1">
        <a:spcBef>
          <a:spcPct val="20000"/>
        </a:spcBef>
        <a:buFont typeface="Arial" pitchFamily="34" charset="0"/>
        <a:buChar char="•"/>
        <a:defRPr sz="8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1pPr>
      <a:lvl2pPr marL="2018333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2pPr>
      <a:lvl3pPr marL="4036668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3pPr>
      <a:lvl4pPr marL="6055002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4pPr>
      <a:lvl5pPr marL="8073335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5pPr>
      <a:lvl6pPr marL="10091668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6pPr>
      <a:lvl7pPr marL="12110002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7pPr>
      <a:lvl8pPr marL="14128335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8pPr>
      <a:lvl9pPr marL="16146668" algn="l" defTabSz="4036668" rtl="0" eaLnBrk="1" latinLnBrk="0" hangingPunct="1">
        <a:defRPr sz="79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6" userDrawn="1">
          <p15:clr>
            <a:srgbClr val="F26B43"/>
          </p15:clr>
        </p15:guide>
        <p15:guide id="2" pos="13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45685634" y="22814685"/>
            <a:ext cx="4645403" cy="49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5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16">
              <a:latin typeface="Arial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751856" y="29314227"/>
            <a:ext cx="3796230" cy="94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54322" eaLnBrk="1" hangingPunct="1"/>
            <a:r>
              <a:rPr lang="en-GB" altLang="en-US" sz="3599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#TheGSQIAWay</a:t>
            </a:r>
            <a:endParaRPr lang="en-US" altLang="en-US" sz="1601" dirty="0">
              <a:solidFill>
                <a:srgbClr val="005E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39028" y="2373806"/>
            <a:ext cx="29793972" cy="41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54322" eaLnBrk="1" hangingPunct="1"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Safety and Quality Improvement Academy 2025</a:t>
            </a:r>
          </a:p>
          <a:p>
            <a:pPr defTabSz="854322" eaLnBrk="1" hangingPunct="1">
              <a:spcAft>
                <a:spcPts val="0"/>
              </a:spcAft>
            </a:pPr>
            <a:endParaRPr lang="en-GB" altLang="en-US" sz="4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defTabSz="854322" eaLnBrk="1" hangingPunct="1">
              <a:spcAft>
                <a:spcPts val="0"/>
              </a:spcAft>
            </a:pPr>
            <a:r>
              <a:rPr lang="en-US" sz="6000" dirty="0">
                <a:solidFill>
                  <a:schemeClr val="bg1"/>
                </a:solidFill>
              </a:rPr>
              <a:t>Improving Neonatal Chest X-ray Quality Through Positioning </a:t>
            </a:r>
          </a:p>
          <a:p>
            <a:pPr defTabSz="854322" eaLnBrk="1" hangingPunct="1">
              <a:spcAft>
                <a:spcPts val="0"/>
              </a:spcAft>
            </a:pPr>
            <a:r>
              <a:rPr lang="en-US" sz="6000" dirty="0">
                <a:solidFill>
                  <a:schemeClr val="bg1"/>
                </a:solidFill>
              </a:rPr>
              <a:t>Pad Implementation</a:t>
            </a:r>
          </a:p>
          <a:p>
            <a:pPr defTabSz="854322" eaLnBrk="1" hangingPunct="1"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defTabSz="854322" eaLnBrk="1" hangingPunct="1">
              <a:spcAft>
                <a:spcPts val="0"/>
              </a:spcAft>
            </a:pPr>
            <a:r>
              <a:rPr lang="en-GB" altLang="en-US" sz="4485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Dolly Cox (Superintendent Radiographer) and Emma Charles (Senior Radiographer)</a:t>
            </a:r>
            <a:endParaRPr lang="en-GB" altLang="en-US" sz="4485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0E367E-4F66-56EC-B262-198D096A39C9}"/>
              </a:ext>
            </a:extLst>
          </p:cNvPr>
          <p:cNvSpPr/>
          <p:nvPr/>
        </p:nvSpPr>
        <p:spPr>
          <a:xfrm>
            <a:off x="342222" y="7856434"/>
            <a:ext cx="12439895" cy="9361248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2AE603-2721-C3CA-CE34-58CE7D36B482}"/>
              </a:ext>
            </a:extLst>
          </p:cNvPr>
          <p:cNvSpPr/>
          <p:nvPr/>
        </p:nvSpPr>
        <p:spPr>
          <a:xfrm>
            <a:off x="427237" y="17572796"/>
            <a:ext cx="12439895" cy="4105135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31E7DA-FACF-DDB1-26B5-7C6421C58AF3}"/>
              </a:ext>
            </a:extLst>
          </p:cNvPr>
          <p:cNvSpPr/>
          <p:nvPr/>
        </p:nvSpPr>
        <p:spPr>
          <a:xfrm>
            <a:off x="343920" y="7486586"/>
            <a:ext cx="12439895" cy="1197780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9C073-68FD-F270-CFD8-C1FD20E0C2EB}"/>
              </a:ext>
            </a:extLst>
          </p:cNvPr>
          <p:cNvSpPr txBox="1"/>
          <p:nvPr/>
        </p:nvSpPr>
        <p:spPr>
          <a:xfrm>
            <a:off x="782449" y="8746754"/>
            <a:ext cx="1168211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r>
              <a:rPr lang="en-US" sz="2800" dirty="0"/>
              <a:t>Poor image quality can result in misinterpretation of radiographs and subsequent misdiagnosis (Morris, 2003). High-quality imaging is particularly important in neonates, who are more susceptible to radiation due to their small size and radiosensitive organs (Morris, 2003; Snaith &amp; Hardy, 2014).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r>
              <a:rPr lang="en-US" sz="2800" dirty="0"/>
              <a:t>Patient rotation may mimic mediastinal shift and alter lung translucency, increasing the risk of error.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r>
              <a:rPr lang="en-US" sz="2800" dirty="0"/>
              <a:t>In collaboration with Manchester Children’s Hospital, we explored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endParaRPr lang="en-US" sz="2800" dirty="0"/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endParaRPr lang="en-US" sz="2800" dirty="0"/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n-US" sz="2800" dirty="0"/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n-US" sz="2800" dirty="0"/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n-US" sz="2800" dirty="0"/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n-US" sz="2800" dirty="0"/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"/>
            </a:pPr>
            <a:endParaRPr lang="en-US" sz="2800" dirty="0"/>
          </a:p>
          <a:p>
            <a:endParaRPr lang="en-US" sz="900" dirty="0"/>
          </a:p>
          <a:p>
            <a:endParaRPr lang="en-US" sz="9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solidFill>
                <a:srgbClr val="005EB8"/>
              </a:solidFill>
              <a:cs typeface="Arial" panose="020B0604020202020204" pitchFamily="34" charset="0"/>
            </a:endParaRPr>
          </a:p>
          <a:p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MORRIS, S. J. 2003. Radiology of the chest in neonates. Current Paediatrics, 13.</a:t>
            </a:r>
          </a:p>
          <a:p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SNAITH, B. &amp; HARDY, M. 2014. Improving neonatal chest radiography: an evaluation of image acquisition techniques, dose and technical quality. UK Radiological Congress. Manchester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68F2D-58A3-96A8-ECF0-521226E0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911" y="12511778"/>
            <a:ext cx="8559946" cy="3430881"/>
          </a:xfrm>
          <a:prstGeom prst="rect">
            <a:avLst/>
          </a:prstGeom>
          <a:ln w="38100">
            <a:solidFill>
              <a:srgbClr val="005EB8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353065-6C24-E72A-365B-F2190A7B632B}"/>
              </a:ext>
            </a:extLst>
          </p:cNvPr>
          <p:cNvSpPr txBox="1"/>
          <p:nvPr/>
        </p:nvSpPr>
        <p:spPr>
          <a:xfrm>
            <a:off x="1257508" y="12354107"/>
            <a:ext cx="26459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whether a </a:t>
            </a:r>
            <a:r>
              <a:rPr lang="en-US" sz="2800" b="1" dirty="0"/>
              <a:t>custom-made foam pad </a:t>
            </a:r>
            <a:r>
              <a:rPr lang="en-US" sz="2800" dirty="0"/>
              <a:t>could reduce rotation and enhance image quality.</a:t>
            </a:r>
          </a:p>
          <a:p>
            <a:endParaRPr lang="en-GB" sz="1800" dirty="0"/>
          </a:p>
        </p:txBody>
      </p:sp>
      <p:pic>
        <p:nvPicPr>
          <p:cNvPr id="1026" name="Picture 2" descr="Download And Use Blue Arrow Clipart PNG Transparent Background, Free  Download #36978 - FreeIconsPNG">
            <a:extLst>
              <a:ext uri="{FF2B5EF4-FFF2-40B4-BE49-F238E27FC236}">
                <a16:creationId xmlns:a16="http://schemas.microsoft.com/office/drawing/2014/main" id="{DE6048FC-EAD3-21F4-F746-8AFEE24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762" flipV="1">
            <a:off x="2927190" y="14529300"/>
            <a:ext cx="2453658" cy="13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9EA64C-9421-6B36-17FD-2A55247D83B6}"/>
              </a:ext>
            </a:extLst>
          </p:cNvPr>
          <p:cNvSpPr/>
          <p:nvPr/>
        </p:nvSpPr>
        <p:spPr>
          <a:xfrm>
            <a:off x="427237" y="17396108"/>
            <a:ext cx="12439895" cy="1197780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SMART GOAL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9CBFB-B604-D233-0342-0EAA4771D476}"/>
              </a:ext>
            </a:extLst>
          </p:cNvPr>
          <p:cNvSpPr txBox="1"/>
          <p:nvPr/>
        </p:nvSpPr>
        <p:spPr>
          <a:xfrm>
            <a:off x="721112" y="18792899"/>
            <a:ext cx="11682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Within six months of introducing the new NICU imaging pad, reduce collimation errors, lordosis, artefacts, and rotation to ≤20% each in neonatal portable chest X-rays</a:t>
            </a:r>
            <a:endParaRPr lang="en-GB" sz="40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8D5CEB-C94D-0EBE-C1E3-1F7AC1E5CBB4}"/>
              </a:ext>
            </a:extLst>
          </p:cNvPr>
          <p:cNvSpPr/>
          <p:nvPr/>
        </p:nvSpPr>
        <p:spPr>
          <a:xfrm>
            <a:off x="413287" y="22099139"/>
            <a:ext cx="12439895" cy="7980764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FEA9C50-BA23-9512-38F8-432411FE0267}"/>
              </a:ext>
            </a:extLst>
          </p:cNvPr>
          <p:cNvSpPr/>
          <p:nvPr/>
        </p:nvSpPr>
        <p:spPr>
          <a:xfrm>
            <a:off x="413287" y="21922451"/>
            <a:ext cx="12439895" cy="1197780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D3C5B2-73CC-6E77-49E8-90CB2961D7F9}"/>
              </a:ext>
            </a:extLst>
          </p:cNvPr>
          <p:cNvSpPr/>
          <p:nvPr/>
        </p:nvSpPr>
        <p:spPr>
          <a:xfrm>
            <a:off x="13222344" y="7501627"/>
            <a:ext cx="17823210" cy="22578275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7C2D67-FD6D-4DDC-B450-37F1F3B940C3}"/>
              </a:ext>
            </a:extLst>
          </p:cNvPr>
          <p:cNvSpPr/>
          <p:nvPr/>
        </p:nvSpPr>
        <p:spPr>
          <a:xfrm>
            <a:off x="31484083" y="7666610"/>
            <a:ext cx="11059076" cy="9551072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2DE953-E39C-0920-504D-C9244E81DF86}"/>
              </a:ext>
            </a:extLst>
          </p:cNvPr>
          <p:cNvSpPr/>
          <p:nvPr/>
        </p:nvSpPr>
        <p:spPr>
          <a:xfrm>
            <a:off x="13173129" y="7501629"/>
            <a:ext cx="17908225" cy="1245126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BE5F56-E4E0-581F-1D42-B3B5E7E08D92}"/>
              </a:ext>
            </a:extLst>
          </p:cNvPr>
          <p:cNvSpPr txBox="1"/>
          <p:nvPr/>
        </p:nvSpPr>
        <p:spPr>
          <a:xfrm>
            <a:off x="721112" y="23154930"/>
            <a:ext cx="1186874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/>
              <a:t>Our project followed a structured, iterative approach </a:t>
            </a:r>
            <a:r>
              <a:rPr lang="en-US" sz="3400" dirty="0" err="1"/>
              <a:t>utilising</a:t>
            </a:r>
            <a:r>
              <a:rPr lang="en-US" sz="3400" dirty="0"/>
              <a:t> </a:t>
            </a:r>
            <a:r>
              <a:rPr lang="en-US" sz="3400" b="1" dirty="0"/>
              <a:t>Plan-Do-Study-Act (PDSA) cycles</a:t>
            </a:r>
            <a:r>
              <a:rPr lang="en-US" sz="3400" dirty="0"/>
              <a:t> to drive continuous improvement in neonatal chest X-ray quality:</a:t>
            </a:r>
          </a:p>
          <a:p>
            <a:pPr algn="just"/>
            <a:r>
              <a:rPr lang="en-US" sz="3400" b="1" u="sng" dirty="0"/>
              <a:t>Baseline Assessment (PDSA Cycle 1):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dirty="0"/>
              <a:t>Conducted an initial audit of image quality (pre-pad).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dirty="0"/>
              <a:t>Assessed baseline staff knowledge using a questionnaire.</a:t>
            </a:r>
          </a:p>
          <a:p>
            <a:pPr algn="just"/>
            <a:r>
              <a:rPr lang="en-US" sz="3400" b="1" u="sng" dirty="0"/>
              <a:t>Intervention Development (PDSA Cycle 2 &amp; 3):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dirty="0"/>
              <a:t>Developed comprehensive training materials and engaged key stakeholders.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dirty="0"/>
              <a:t>Collaborated to source and create the custom foam positioning pad.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dirty="0"/>
              <a:t>Implemented a pilot study (10 patients) and refined infection control protocols.</a:t>
            </a:r>
          </a:p>
          <a:p>
            <a:endParaRPr lang="en-GB" sz="2800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C699B0A-1C20-57EE-E3D7-CED15943E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3292"/>
              </p:ext>
            </p:extLst>
          </p:nvPr>
        </p:nvGraphicFramePr>
        <p:xfrm>
          <a:off x="13681843" y="8961581"/>
          <a:ext cx="16854079" cy="3749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618027">
                  <a:extLst>
                    <a:ext uri="{9D8B030D-6E8A-4147-A177-3AD203B41FA5}">
                      <a16:colId xmlns:a16="http://schemas.microsoft.com/office/drawing/2014/main" val="1793474523"/>
                    </a:ext>
                  </a:extLst>
                </a:gridCol>
                <a:gridCol w="5993866">
                  <a:extLst>
                    <a:ext uri="{9D8B030D-6E8A-4147-A177-3AD203B41FA5}">
                      <a16:colId xmlns:a16="http://schemas.microsoft.com/office/drawing/2014/main" val="3703262315"/>
                    </a:ext>
                  </a:extLst>
                </a:gridCol>
                <a:gridCol w="5242186">
                  <a:extLst>
                    <a:ext uri="{9D8B030D-6E8A-4147-A177-3AD203B41FA5}">
                      <a16:colId xmlns:a16="http://schemas.microsoft.com/office/drawing/2014/main" val="3529231556"/>
                    </a:ext>
                  </a:extLst>
                </a:gridCol>
              </a:tblGrid>
              <a:tr h="115327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Image Quality Measure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Without pad </a:t>
                      </a:r>
                    </a:p>
                    <a:p>
                      <a:pPr algn="ctr"/>
                      <a:r>
                        <a:rPr lang="en-GB" sz="3600" dirty="0"/>
                        <a:t>(6 month retrospective audit)</a:t>
                      </a:r>
                      <a:endParaRPr lang="en-GB" sz="3600" i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With pad </a:t>
                      </a:r>
                    </a:p>
                    <a:p>
                      <a:pPr algn="ctr"/>
                      <a:r>
                        <a:rPr lang="en-GB" sz="3600" dirty="0"/>
                        <a:t>(Pilot)</a:t>
                      </a:r>
                      <a:endParaRPr lang="en-GB" sz="3600" i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78160"/>
                  </a:ext>
                </a:extLst>
              </a:tr>
              <a:tr h="626064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Missing collimation lines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187 (65%)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 (0%)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735005"/>
                  </a:ext>
                </a:extLst>
              </a:tr>
              <a:tr h="626064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Lordosis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178 (62%)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 (0%)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142360"/>
                  </a:ext>
                </a:extLst>
              </a:tr>
              <a:tr h="626064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Rotation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194 (68%)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 (20%)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85043"/>
                  </a:ext>
                </a:extLst>
              </a:tr>
              <a:tr h="626064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Artefacts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91 (32%)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 (20%)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78664"/>
                  </a:ext>
                </a:extLst>
              </a:tr>
            </a:tbl>
          </a:graphicData>
        </a:graphic>
      </p:graphicFrame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CF0E29-1AD5-E843-C118-98A41D65F4EA}"/>
              </a:ext>
            </a:extLst>
          </p:cNvPr>
          <p:cNvSpPr/>
          <p:nvPr/>
        </p:nvSpPr>
        <p:spPr>
          <a:xfrm>
            <a:off x="13079648" y="21416069"/>
            <a:ext cx="3976102" cy="1012764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EXAMPLES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93B894-92A7-F1FA-8304-4F4F124BD171}"/>
              </a:ext>
            </a:extLst>
          </p:cNvPr>
          <p:cNvSpPr txBox="1"/>
          <p:nvPr/>
        </p:nvSpPr>
        <p:spPr>
          <a:xfrm>
            <a:off x="26496208" y="22899557"/>
            <a:ext cx="42256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/>
              <a:t>These images are of the same neonate, who was imaged with and without the pad during two separate examinations 24 hrs apart.</a:t>
            </a:r>
          </a:p>
          <a:p>
            <a:pPr algn="just"/>
            <a:r>
              <a:rPr lang="en-GB" sz="2800" dirty="0"/>
              <a:t>The position of the chest is much improved, with no rotation or lordosis of the chest.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2A9D99-EE6A-B3F2-A4FF-A905AFD95A3E}"/>
              </a:ext>
            </a:extLst>
          </p:cNvPr>
          <p:cNvSpPr/>
          <p:nvPr/>
        </p:nvSpPr>
        <p:spPr>
          <a:xfrm>
            <a:off x="13611232" y="22584041"/>
            <a:ext cx="6054363" cy="4997700"/>
          </a:xfrm>
          <a:prstGeom prst="rect">
            <a:avLst/>
          </a:prstGeom>
          <a:noFill/>
          <a:ln w="76200"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BF5A41-0B99-8766-9EBC-3ADEEB4D0CF9}"/>
              </a:ext>
            </a:extLst>
          </p:cNvPr>
          <p:cNvSpPr/>
          <p:nvPr/>
        </p:nvSpPr>
        <p:spPr>
          <a:xfrm>
            <a:off x="20690594" y="22584041"/>
            <a:ext cx="5481923" cy="5032238"/>
          </a:xfrm>
          <a:prstGeom prst="rect">
            <a:avLst/>
          </a:prstGeom>
          <a:noFill/>
          <a:ln w="76200"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1BCF35-AFD0-4007-3CFE-5314540EA835}"/>
              </a:ext>
            </a:extLst>
          </p:cNvPr>
          <p:cNvSpPr txBox="1"/>
          <p:nvPr/>
        </p:nvSpPr>
        <p:spPr>
          <a:xfrm>
            <a:off x="15369552" y="27768214"/>
            <a:ext cx="28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Without pad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9F4045-1480-F05C-86CF-39473F3F6089}"/>
              </a:ext>
            </a:extLst>
          </p:cNvPr>
          <p:cNvSpPr txBox="1"/>
          <p:nvPr/>
        </p:nvSpPr>
        <p:spPr>
          <a:xfrm>
            <a:off x="22386560" y="27733426"/>
            <a:ext cx="28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With pad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84C8603-478D-8959-B9A5-26A139C9427A}"/>
              </a:ext>
            </a:extLst>
          </p:cNvPr>
          <p:cNvSpPr/>
          <p:nvPr/>
        </p:nvSpPr>
        <p:spPr>
          <a:xfrm>
            <a:off x="20536014" y="28464349"/>
            <a:ext cx="5834135" cy="13234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2298BA-86A5-ECE6-A707-4A388F959E38}"/>
              </a:ext>
            </a:extLst>
          </p:cNvPr>
          <p:cNvSpPr txBox="1"/>
          <p:nvPr/>
        </p:nvSpPr>
        <p:spPr>
          <a:xfrm>
            <a:off x="20649190" y="28512207"/>
            <a:ext cx="547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Suitable quality image:</a:t>
            </a:r>
          </a:p>
          <a:p>
            <a:pPr marL="342900" indent="-342900">
              <a:buAutoNum type="arabicPeriod"/>
            </a:pPr>
            <a:r>
              <a:rPr lang="en-GB" sz="2400" dirty="0"/>
              <a:t>4 collimation marks</a:t>
            </a:r>
          </a:p>
          <a:p>
            <a:pPr marL="342900" indent="-342900">
              <a:buAutoNum type="arabicPeriod"/>
            </a:pPr>
            <a:r>
              <a:rPr lang="en-GB" sz="2400" dirty="0"/>
              <a:t>Not lordotic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D94137-677C-6701-907A-1A714C16D315}"/>
              </a:ext>
            </a:extLst>
          </p:cNvPr>
          <p:cNvSpPr txBox="1"/>
          <p:nvPr/>
        </p:nvSpPr>
        <p:spPr>
          <a:xfrm>
            <a:off x="23817919" y="28875768"/>
            <a:ext cx="36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No rotation</a:t>
            </a:r>
          </a:p>
          <a:p>
            <a:r>
              <a:rPr lang="en-GB" sz="2400" dirty="0"/>
              <a:t>4. No artefact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7521CB0-CA77-BAEB-3FD1-40FFE7D770D4}"/>
              </a:ext>
            </a:extLst>
          </p:cNvPr>
          <p:cNvSpPr/>
          <p:nvPr/>
        </p:nvSpPr>
        <p:spPr>
          <a:xfrm>
            <a:off x="13616395" y="28464349"/>
            <a:ext cx="6347921" cy="13234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36CCC5-7A7E-F690-3635-EB3445F44B8A}"/>
              </a:ext>
            </a:extLst>
          </p:cNvPr>
          <p:cNvSpPr txBox="1"/>
          <p:nvPr/>
        </p:nvSpPr>
        <p:spPr>
          <a:xfrm>
            <a:off x="13681843" y="28512208"/>
            <a:ext cx="5671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Poor quality image:</a:t>
            </a:r>
          </a:p>
          <a:p>
            <a:pPr marL="342900" indent="-342900">
              <a:buAutoNum type="arabicPeriod"/>
            </a:pPr>
            <a:r>
              <a:rPr lang="en-GB" sz="2400" dirty="0"/>
              <a:t>No collimation marks</a:t>
            </a:r>
          </a:p>
          <a:p>
            <a:pPr marL="342900" indent="-342900">
              <a:buAutoNum type="arabicPeriod"/>
            </a:pPr>
            <a:r>
              <a:rPr lang="en-GB" sz="2400" dirty="0"/>
              <a:t>Lordotic </a:t>
            </a:r>
            <a:r>
              <a:rPr lang="en-GB" sz="2400" i="1" dirty="0"/>
              <a:t>(Flat ribs)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F00281-4E8A-6EFA-4205-56E322330E8D}"/>
              </a:ext>
            </a:extLst>
          </p:cNvPr>
          <p:cNvSpPr txBox="1"/>
          <p:nvPr/>
        </p:nvSpPr>
        <p:spPr>
          <a:xfrm>
            <a:off x="17056589" y="28881540"/>
            <a:ext cx="36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Rotated </a:t>
            </a:r>
          </a:p>
          <a:p>
            <a:r>
              <a:rPr lang="en-GB" sz="2400" dirty="0"/>
              <a:t>4. Avoidable artefact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4B33336-62DB-EE24-7679-E2C446D794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39" b="3919"/>
          <a:stretch>
            <a:fillRect/>
          </a:stretch>
        </p:blipFill>
        <p:spPr>
          <a:xfrm>
            <a:off x="13709581" y="12911226"/>
            <a:ext cx="11371284" cy="8356910"/>
          </a:xfrm>
          <a:prstGeom prst="rect">
            <a:avLst/>
          </a:prstGeom>
          <a:ln w="38100">
            <a:solidFill>
              <a:srgbClr val="005EB8"/>
            </a:solidFill>
          </a:ln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42124555-1172-2ACC-DE62-1F0D3FFDC762}"/>
              </a:ext>
            </a:extLst>
          </p:cNvPr>
          <p:cNvGrpSpPr/>
          <p:nvPr/>
        </p:nvGrpSpPr>
        <p:grpSpPr>
          <a:xfrm>
            <a:off x="13610964" y="22584039"/>
            <a:ext cx="12561553" cy="5000609"/>
            <a:chOff x="755576" y="2492896"/>
            <a:chExt cx="7683440" cy="3290560"/>
          </a:xfrm>
        </p:grpSpPr>
        <p:pic>
          <p:nvPicPr>
            <p:cNvPr id="4096" name="Picture 4095">
              <a:extLst>
                <a:ext uri="{FF2B5EF4-FFF2-40B4-BE49-F238E27FC236}">
                  <a16:creationId xmlns:a16="http://schemas.microsoft.com/office/drawing/2014/main" id="{019ED04E-033B-1D29-8C41-71D9B5E95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576" y="2492896"/>
              <a:ext cx="3705050" cy="3265933"/>
            </a:xfrm>
            <a:prstGeom prst="rect">
              <a:avLst/>
            </a:prstGeom>
          </p:spPr>
        </p:pic>
        <p:pic>
          <p:nvPicPr>
            <p:cNvPr id="4097" name="Picture 4096">
              <a:extLst>
                <a:ext uri="{FF2B5EF4-FFF2-40B4-BE49-F238E27FC236}">
                  <a16:creationId xmlns:a16="http://schemas.microsoft.com/office/drawing/2014/main" id="{FA7B84C5-6BE6-0703-9FDC-BEFBC127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3110" y="2517523"/>
              <a:ext cx="3385906" cy="3265933"/>
            </a:xfrm>
            <a:prstGeom prst="rect">
              <a:avLst/>
            </a:prstGeom>
          </p:spPr>
        </p:pic>
      </p:grpSp>
      <p:sp>
        <p:nvSpPr>
          <p:cNvPr id="4098" name="TextBox 4097">
            <a:extLst>
              <a:ext uri="{FF2B5EF4-FFF2-40B4-BE49-F238E27FC236}">
                <a16:creationId xmlns:a16="http://schemas.microsoft.com/office/drawing/2014/main" id="{42AC47FF-20FA-5139-8ABF-1DD2F41B38B9}"/>
              </a:ext>
            </a:extLst>
          </p:cNvPr>
          <p:cNvSpPr txBox="1"/>
          <p:nvPr/>
        </p:nvSpPr>
        <p:spPr>
          <a:xfrm>
            <a:off x="25240191" y="13358169"/>
            <a:ext cx="55355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b="1" dirty="0"/>
              <a:t>Before:</a:t>
            </a:r>
            <a:r>
              <a:rPr lang="en-US" sz="3400" dirty="0"/>
              <a:t> Processes were "stable" but consistently poor (high defect rates were predictable)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b="1" dirty="0"/>
              <a:t>After:</a:t>
            </a:r>
            <a:r>
              <a:rPr lang="en-US" sz="3400" dirty="0"/>
              <a:t> Positioning pad created </a:t>
            </a:r>
            <a:r>
              <a:rPr lang="en-US" sz="3400" b="1" dirty="0"/>
              <a:t>special cause</a:t>
            </a:r>
            <a:r>
              <a:rPr lang="en-US" sz="3400" dirty="0"/>
              <a:t> = fundamental process change, not just temporary improvement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400" b="1" dirty="0"/>
              <a:t>Statistical Significance:</a:t>
            </a:r>
            <a:r>
              <a:rPr lang="en-US" sz="3400" dirty="0"/>
              <a:t> All results fall outside baseline control limits = intervention definitively worked</a:t>
            </a:r>
          </a:p>
          <a:p>
            <a:endParaRPr lang="en-GB" sz="2800" dirty="0"/>
          </a:p>
        </p:txBody>
      </p:sp>
      <p:sp>
        <p:nvSpPr>
          <p:cNvPr id="4100" name="Rectangle: Rounded Corners 4099">
            <a:extLst>
              <a:ext uri="{FF2B5EF4-FFF2-40B4-BE49-F238E27FC236}">
                <a16:creationId xmlns:a16="http://schemas.microsoft.com/office/drawing/2014/main" id="{6D7614BB-96CA-0176-06DB-9584725B5C1A}"/>
              </a:ext>
            </a:extLst>
          </p:cNvPr>
          <p:cNvSpPr/>
          <p:nvPr/>
        </p:nvSpPr>
        <p:spPr>
          <a:xfrm>
            <a:off x="31450516" y="7486586"/>
            <a:ext cx="11142393" cy="1191418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DISCUSSION</a:t>
            </a:r>
          </a:p>
        </p:txBody>
      </p:sp>
      <p:pic>
        <p:nvPicPr>
          <p:cNvPr id="4103" name="Graphic 4102" descr="Baby Onesie with solid fill">
            <a:extLst>
              <a:ext uri="{FF2B5EF4-FFF2-40B4-BE49-F238E27FC236}">
                <a16:creationId xmlns:a16="http://schemas.microsoft.com/office/drawing/2014/main" id="{7AC1F9F5-E1BD-F493-4F48-D64C80D53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47148" y="27728445"/>
            <a:ext cx="1923774" cy="1923774"/>
          </a:xfrm>
          <a:prstGeom prst="rect">
            <a:avLst/>
          </a:prstGeom>
        </p:spPr>
      </p:pic>
      <p:sp>
        <p:nvSpPr>
          <p:cNvPr id="4104" name="TextBox 4103">
            <a:extLst>
              <a:ext uri="{FF2B5EF4-FFF2-40B4-BE49-F238E27FC236}">
                <a16:creationId xmlns:a16="http://schemas.microsoft.com/office/drawing/2014/main" id="{A3462C94-6EFA-D688-DF94-468658CCDA99}"/>
              </a:ext>
            </a:extLst>
          </p:cNvPr>
          <p:cNvSpPr txBox="1"/>
          <p:nvPr/>
        </p:nvSpPr>
        <p:spPr>
          <a:xfrm>
            <a:off x="31731207" y="8746754"/>
            <a:ext cx="10531404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200" b="1" dirty="0"/>
              <a:t>Dramatic improvement in positioning accuracy:</a:t>
            </a:r>
            <a:r>
              <a:rPr lang="en-US" sz="3200" dirty="0"/>
              <a:t> Missing collimation lines reduced from 65% to 0%, and lordosis eliminated completely (from 62% to 0%), demonstrating the pad's effectiveness in achieving proper patient positioning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200" b="1" dirty="0"/>
              <a:t>Significant reduction in repeat imaging:</a:t>
            </a:r>
            <a:r>
              <a:rPr lang="en-US" sz="3200" dirty="0"/>
              <a:t> Rotation decreased from 68% to 20% and artefacts from 32% to 20%, indicating fewer technical errors and improved image quality consistency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200" b="1" dirty="0"/>
              <a:t>Enhanced diagnostic quality:</a:t>
            </a:r>
            <a:r>
              <a:rPr lang="en-US" sz="3200" dirty="0"/>
              <a:t> The positioning pad effectively addresses the most common image quality issues in neonatal chest radiography, leading to better diagnostic images and reduced radiation exposure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US" sz="3200" b="1" dirty="0"/>
              <a:t>Clinical impact:</a:t>
            </a:r>
            <a:r>
              <a:rPr lang="en-US" sz="3200" dirty="0"/>
              <a:t> These improvements translate to reduced need for repeat examinations, lower radiation dose to vulnerable neonatal patients, and enhanced diagnostic confidence for clinicians</a:t>
            </a:r>
          </a:p>
          <a:p>
            <a:endParaRPr lang="en-GB" sz="2800" dirty="0"/>
          </a:p>
        </p:txBody>
      </p:sp>
      <p:sp>
        <p:nvSpPr>
          <p:cNvPr id="4108" name="Rectangle: Rounded Corners 4107">
            <a:extLst>
              <a:ext uri="{FF2B5EF4-FFF2-40B4-BE49-F238E27FC236}">
                <a16:creationId xmlns:a16="http://schemas.microsoft.com/office/drawing/2014/main" id="{39BEA52A-AD6E-5B04-67DC-ABFED7C1AC75}"/>
              </a:ext>
            </a:extLst>
          </p:cNvPr>
          <p:cNvSpPr/>
          <p:nvPr/>
        </p:nvSpPr>
        <p:spPr>
          <a:xfrm>
            <a:off x="31517650" y="17582494"/>
            <a:ext cx="11059076" cy="6106252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9" name="Rectangle: Rounded Corners 4108">
            <a:extLst>
              <a:ext uri="{FF2B5EF4-FFF2-40B4-BE49-F238E27FC236}">
                <a16:creationId xmlns:a16="http://schemas.microsoft.com/office/drawing/2014/main" id="{E6C1784F-08B0-A7D2-A92F-BBD5932EE89B}"/>
              </a:ext>
            </a:extLst>
          </p:cNvPr>
          <p:cNvSpPr/>
          <p:nvPr/>
        </p:nvSpPr>
        <p:spPr>
          <a:xfrm>
            <a:off x="31484083" y="17402470"/>
            <a:ext cx="11142393" cy="1191418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LIMITATIONS</a:t>
            </a:r>
          </a:p>
        </p:txBody>
      </p:sp>
      <p:sp>
        <p:nvSpPr>
          <p:cNvPr id="4110" name="TextBox 4109">
            <a:extLst>
              <a:ext uri="{FF2B5EF4-FFF2-40B4-BE49-F238E27FC236}">
                <a16:creationId xmlns:a16="http://schemas.microsoft.com/office/drawing/2014/main" id="{19E6661D-CC4C-E996-1686-834D38007985}"/>
              </a:ext>
            </a:extLst>
          </p:cNvPr>
          <p:cNvSpPr txBox="1"/>
          <p:nvPr/>
        </p:nvSpPr>
        <p:spPr>
          <a:xfrm>
            <a:off x="31764774" y="18662638"/>
            <a:ext cx="105314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b="1" dirty="0"/>
              <a:t>Time:</a:t>
            </a:r>
            <a:r>
              <a:rPr lang="en-GB" sz="3200" dirty="0"/>
              <a:t> Project delays due to competing priorities - training content ready but not yet delivered; pilot took longer than expected 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b="1" dirty="0"/>
              <a:t>Inter-professional working:</a:t>
            </a:r>
            <a:r>
              <a:rPr lang="en-GB" sz="3200" dirty="0"/>
              <a:t> Limited engagement from radiologists and NICU team - expect improvement with joint radiographer/nurse training sessions 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b="1" dirty="0"/>
              <a:t>Sample size:</a:t>
            </a:r>
            <a:r>
              <a:rPr lang="en-GB" sz="3200" dirty="0"/>
              <a:t> Small pilot (n=10) may not be representative - larger audit needed post-implementation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endParaRPr lang="en-GB" sz="3200" dirty="0"/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D73C6477-6517-8359-7CB0-25F555B282BF}"/>
              </a:ext>
            </a:extLst>
          </p:cNvPr>
          <p:cNvSpPr/>
          <p:nvPr/>
        </p:nvSpPr>
        <p:spPr>
          <a:xfrm>
            <a:off x="31517650" y="23871386"/>
            <a:ext cx="11059076" cy="5391190"/>
          </a:xfrm>
          <a:prstGeom prst="roundRect">
            <a:avLst>
              <a:gd name="adj" fmla="val 5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5" name="Rectangle: Rounded Corners 4114">
            <a:extLst>
              <a:ext uri="{FF2B5EF4-FFF2-40B4-BE49-F238E27FC236}">
                <a16:creationId xmlns:a16="http://schemas.microsoft.com/office/drawing/2014/main" id="{34E9430E-26A2-3EDE-ED29-E2B7B5085A85}"/>
              </a:ext>
            </a:extLst>
          </p:cNvPr>
          <p:cNvSpPr/>
          <p:nvPr/>
        </p:nvSpPr>
        <p:spPr>
          <a:xfrm>
            <a:off x="31450515" y="23819735"/>
            <a:ext cx="11142393" cy="1191418"/>
          </a:xfrm>
          <a:prstGeom prst="roundRect">
            <a:avLst>
              <a:gd name="adj" fmla="val 44367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STEPS</a:t>
            </a: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27498E3C-A29A-CED7-6B3C-1C766F1FEDD4}"/>
              </a:ext>
            </a:extLst>
          </p:cNvPr>
          <p:cNvSpPr txBox="1"/>
          <p:nvPr/>
        </p:nvSpPr>
        <p:spPr>
          <a:xfrm>
            <a:off x="31747919" y="25062804"/>
            <a:ext cx="10531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dirty="0"/>
              <a:t>Deploy cascade training model with tracking of new competency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dirty="0"/>
              <a:t>Measure education impact via pre/post questionnaires using Likert scales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dirty="0"/>
              <a:t>Develop paediatric positioning aids for wider age groups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r>
              <a:rPr lang="en-GB" sz="3200" dirty="0"/>
              <a:t>Establish inter-trust partnerships for knowledge sharing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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708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2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GSQIA</dc:creator>
  <cp:lastModifiedBy>Cheung Yingyan</cp:lastModifiedBy>
  <cp:revision>211</cp:revision>
  <cp:lastPrinted>2012-10-12T16:18:20Z</cp:lastPrinted>
  <dcterms:created xsi:type="dcterms:W3CDTF">2011-03-01T17:55:15Z</dcterms:created>
  <dcterms:modified xsi:type="dcterms:W3CDTF">2025-08-26T13:20:31Z</dcterms:modified>
</cp:coreProperties>
</file>