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665913" cy="9872663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477" y="869"/>
      </p:cViewPr>
      <p:guideLst>
        <p:guide orient="horz" pos="9536"/>
        <p:guide pos="1348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10/09/2025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09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10/09/2025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39775"/>
            <a:ext cx="523398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2413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5963" y="739775"/>
            <a:ext cx="523398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10/09/2025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DD26608-C67D-146A-3AC6-D684A449614A}"/>
              </a:ext>
            </a:extLst>
          </p:cNvPr>
          <p:cNvSpPr/>
          <p:nvPr/>
        </p:nvSpPr>
        <p:spPr>
          <a:xfrm>
            <a:off x="12028572" y="12583352"/>
            <a:ext cx="11049261" cy="12165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99" name="TextBox 9"/>
          <p:cNvSpPr txBox="1">
            <a:spLocks noChangeArrowheads="1"/>
          </p:cNvSpPr>
          <p:nvPr/>
        </p:nvSpPr>
        <p:spPr bwMode="auto">
          <a:xfrm>
            <a:off x="621811" y="12583352"/>
            <a:ext cx="10829138" cy="121651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 anchor="t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132" y="7547833"/>
            <a:ext cx="22468700" cy="4526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 anchor="t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sz="4400" b="1" dirty="0">
                <a:latin typeface="Arial"/>
                <a:ea typeface="MS PGothic"/>
                <a:cs typeface="Arial"/>
              </a:rPr>
              <a:t>Thyroid cytology can yield indeterminate (Thy3a) results leading to unnecessary diagnostic hemithyroidectomy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4000" b="1" dirty="0">
              <a:latin typeface="Arial"/>
              <a:ea typeface="MS PGothic"/>
              <a:cs typeface="Arial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4000" dirty="0">
                <a:latin typeface="Arial"/>
                <a:ea typeface="MS PGothic"/>
                <a:cs typeface="Arial"/>
              </a:rPr>
              <a:t>We aim to reduce the number of unnecessary diagnostic hemithyroidectomies by 25% over 12 months through improvements to the diagnostic pathway, aiming to reduce the use of indeterminate cytology outcomes. 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4800" b="1" dirty="0">
              <a:latin typeface="Arial"/>
              <a:ea typeface="MS PGothic"/>
              <a:cs typeface="Arial"/>
            </a:endParaRP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498" y="17277720"/>
            <a:ext cx="18382131" cy="69784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 anchor="t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4800" b="1" dirty="0">
                <a:latin typeface="Arial"/>
                <a:ea typeface="MS PGothic"/>
              </a:rPr>
              <a:t>Results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sz="2000" b="1" dirty="0">
              <a:latin typeface="Arial"/>
              <a:ea typeface="MS PGothic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Thy2 outcome usage increased significantly:  </a:t>
            </a:r>
            <a:r>
              <a:rPr lang="en-GB" sz="3600" b="1" dirty="0">
                <a:latin typeface="Arial"/>
                <a:ea typeface="MS PGothic"/>
                <a:cs typeface="Arial"/>
              </a:rPr>
              <a:t>8% → 23%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 </a:t>
            </a:r>
            <a:r>
              <a:rPr lang="en-GB" sz="3600" b="1" dirty="0">
                <a:latin typeface="Arial"/>
                <a:ea typeface="MS PGothic"/>
                <a:cs typeface="Arial"/>
              </a:rPr>
              <a:t>61%</a:t>
            </a:r>
            <a:r>
              <a:rPr lang="en-GB" sz="3600" dirty="0">
                <a:latin typeface="Arial"/>
                <a:ea typeface="MS PGothic"/>
                <a:cs typeface="Arial"/>
              </a:rPr>
              <a:t> of Thy2 were double reported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 Thy3a usage dropped substantially: </a:t>
            </a:r>
            <a:r>
              <a:rPr lang="en-GB" sz="3600" b="1" dirty="0">
                <a:latin typeface="Arial"/>
                <a:ea typeface="MS PGothic"/>
                <a:cs typeface="Arial"/>
              </a:rPr>
              <a:t>23% → 9.6%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 </a:t>
            </a:r>
            <a:r>
              <a:rPr lang="en-GB" sz="3600" dirty="0">
                <a:latin typeface="Arial"/>
                <a:ea typeface="Calibri"/>
                <a:cs typeface="Calibri"/>
              </a:rPr>
              <a:t>The ROM for Thy3a increased from </a:t>
            </a:r>
            <a:r>
              <a:rPr lang="en-GB" sz="3600" b="1" dirty="0">
                <a:latin typeface="Arial"/>
                <a:ea typeface="Calibri"/>
                <a:cs typeface="Calibri"/>
              </a:rPr>
              <a:t>17% to 25% </a:t>
            </a:r>
            <a:r>
              <a:rPr lang="en-GB" sz="3600" dirty="0">
                <a:latin typeface="Arial"/>
                <a:ea typeface="Calibri"/>
                <a:cs typeface="Calibri"/>
              </a:rPr>
              <a:t>between audit cycles, reflecting more selective application of the category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False-positive rate for indeterminate/suspicious thyroid cytology fell from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65% to 25%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translating to an estimated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40 fewer unnecessary hemithyroidectomies per 100 indeterminate cytology results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— improving patient safety, conserving theatre capacity, and reducing environmental and financial costs</a:t>
            </a:r>
            <a:endParaRPr lang="en-GB" sz="36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GB" sz="4800" dirty="0"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GB" sz="5400" dirty="0">
              <a:latin typeface="Arial"/>
              <a:ea typeface="MS PGothic"/>
              <a:cs typeface="Arial"/>
            </a:endParaRP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9DF7A90D-F7E3-04AF-9371-D65D9A41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499" y="24748512"/>
            <a:ext cx="18382131" cy="499607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 anchor="t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dirty="0">
                <a:latin typeface="Arial"/>
                <a:ea typeface="MS PGothic"/>
                <a:cs typeface="Arial"/>
              </a:rPr>
              <a:t>Next Steps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Thy3a report to specify whether the atypia observed is nuclear or architectural in nature.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GB" sz="1400" dirty="0">
              <a:latin typeface="Arial"/>
              <a:ea typeface="MS PGothic"/>
              <a:cs typeface="Arial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3600" dirty="0">
                <a:latin typeface="Arial"/>
                <a:ea typeface="MS PGothic"/>
                <a:cs typeface="Arial"/>
              </a:rPr>
              <a:t>Continue with regular audit cycles.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US" sz="1400" dirty="0">
              <a:latin typeface="Arial"/>
              <a:ea typeface="MS PGothic"/>
              <a:cs typeface="Arial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 sz="3600" dirty="0">
                <a:latin typeface="Arial"/>
                <a:ea typeface="MS PGothic"/>
                <a:cs typeface="Arial"/>
              </a:rPr>
              <a:t>There is future scope for second needle pass and molecular testing for indeterminate samples to help stratifying risk to aid clinical decision making</a:t>
            </a:r>
            <a:r>
              <a:rPr lang="en-GB" sz="3600" dirty="0">
                <a:latin typeface="Arial"/>
                <a:ea typeface="MS PGothic"/>
                <a:cs typeface="Arial"/>
              </a:rPr>
              <a:t>. </a:t>
            </a:r>
            <a:endParaRPr lang="en-US" sz="2000" dirty="0">
              <a:latin typeface="Arial"/>
              <a:ea typeface="Arial"/>
              <a:cs typeface="Arial"/>
            </a:endParaRPr>
          </a:p>
          <a:p>
            <a:pPr lvl="0" rtl="0">
              <a:buNone/>
            </a:pPr>
            <a:endParaRPr lang="en-GB" dirty="0">
              <a:latin typeface="MS PGothic" pitchFamily="34" charset="-128"/>
              <a:cs typeface="Arial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508577" y="1314239"/>
            <a:ext cx="23989935" cy="3306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Academy 2025</a:t>
            </a:r>
            <a:endParaRPr lang="en-GB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sz="7200" b="1" dirty="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Reducing</a:t>
            </a:r>
            <a:r>
              <a:rPr lang="en-GB" sz="7200" dirty="0">
                <a:latin typeface="Arial"/>
                <a:ea typeface="MS PGothic"/>
                <a:cs typeface="Arial"/>
              </a:rPr>
              <a:t> </a:t>
            </a:r>
            <a:r>
              <a:rPr lang="en-GB" sz="7200" b="1" dirty="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Unnecessary Diagnostic Hemithyroidectomies by Improving Diagnostic  Accuracy of Thyroid Cytology</a:t>
            </a:r>
          </a:p>
          <a:p>
            <a:pPr defTabSz="854322" eaLnBrk="1" hangingPunct="1">
              <a:spcAft>
                <a:spcPts val="279"/>
              </a:spcAft>
            </a:pPr>
            <a:endParaRPr lang="en-GB" altLang="en-US" sz="2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4000" b="1" dirty="0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Dr Mike Thomas, Consultant Histopathologist, Dr Camila </a:t>
            </a:r>
            <a:r>
              <a:rPr lang="en-GB" altLang="en-US" sz="4000" b="1" dirty="0" err="1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Mondaca</a:t>
            </a:r>
            <a:r>
              <a:rPr lang="en-GB" altLang="en-US" sz="4000" b="1" dirty="0">
                <a:solidFill>
                  <a:srgbClr val="FFFFFF"/>
                </a:solidFill>
                <a:latin typeface="Arial"/>
                <a:ea typeface="MS PGothic"/>
                <a:cs typeface="Arial"/>
              </a:rPr>
              <a:t>, Histopathology registrar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C80181-8B8A-8957-63EC-D7DFF9D33F7E}"/>
              </a:ext>
            </a:extLst>
          </p:cNvPr>
          <p:cNvSpPr txBox="1"/>
          <p:nvPr/>
        </p:nvSpPr>
        <p:spPr>
          <a:xfrm>
            <a:off x="12405736" y="13002526"/>
            <a:ext cx="10451974" cy="111415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altLang="en-US" sz="4400" b="1" dirty="0">
                <a:latin typeface="Arial"/>
                <a:ea typeface="MS PGothic"/>
                <a:cs typeface="Arial"/>
              </a:rPr>
              <a:t>Improvement methodology </a:t>
            </a:r>
          </a:p>
          <a:p>
            <a:endParaRPr lang="en-GB" sz="4400" b="1" dirty="0">
              <a:latin typeface="Arial"/>
              <a:ea typeface="MS PGothic"/>
              <a:cs typeface="Arial"/>
            </a:endParaRPr>
          </a:p>
          <a:p>
            <a:r>
              <a:rPr lang="en-GB" sz="4200" dirty="0">
                <a:latin typeface="Arial"/>
                <a:ea typeface="MS PGothic"/>
                <a:cs typeface="Arial"/>
              </a:rPr>
              <a:t>We applied PDSA cycles to the cytology reporting pathway:</a:t>
            </a:r>
          </a:p>
          <a:p>
            <a:r>
              <a:rPr lang="en-GB" sz="4200" b="0" dirty="0">
                <a:latin typeface="Arial"/>
                <a:ea typeface="MS PGothic"/>
                <a:cs typeface="Arial"/>
              </a:rPr>
              <a:t>
•    </a:t>
            </a:r>
            <a:r>
              <a:rPr lang="en-GB" sz="4200" dirty="0">
                <a:latin typeface="Arial"/>
                <a:ea typeface="MS PGothic"/>
                <a:cs typeface="Arial"/>
              </a:rPr>
              <a:t>We introduced a double</a:t>
            </a:r>
            <a:r>
              <a:rPr lang="en-GB" sz="4200" b="0" dirty="0">
                <a:latin typeface="Arial"/>
                <a:ea typeface="MS PGothic"/>
                <a:cs typeface="Arial"/>
              </a:rPr>
              <a:t> reporting </a:t>
            </a:r>
            <a:r>
              <a:rPr lang="en-GB" sz="4200" dirty="0">
                <a:latin typeface="Arial"/>
                <a:ea typeface="MS PGothic"/>
                <a:cs typeface="Arial"/>
              </a:rPr>
              <a:t>protocol for Thy2</a:t>
            </a:r>
            <a:r>
              <a:rPr lang="en-GB" sz="4200" b="0" dirty="0">
                <a:latin typeface="Arial"/>
                <a:ea typeface="MS PGothic"/>
                <a:cs typeface="Arial"/>
              </a:rPr>
              <a:t> (benign).</a:t>
            </a:r>
          </a:p>
          <a:p>
            <a:endParaRPr lang="en-GB" sz="4200" b="0" dirty="0">
              <a:latin typeface="Arial"/>
              <a:ea typeface="MS PGothic"/>
              <a:cs typeface="Arial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200" b="0" dirty="0">
                <a:latin typeface="Arial"/>
                <a:ea typeface="MS PGothic"/>
                <a:cs typeface="Arial"/>
              </a:rPr>
              <a:t>Audit findings were shared with the cytology reporting team, and the diagnostic criteria for Thy3a were reviewed to promote consistency.</a:t>
            </a:r>
          </a:p>
          <a:p>
            <a:endParaRPr lang="en-GB" sz="4200" b="0" dirty="0">
              <a:latin typeface="Arial"/>
              <a:ea typeface="MS PGothic"/>
              <a:cs typeface="Arial"/>
            </a:endParaRPr>
          </a:p>
          <a:p>
            <a:r>
              <a:rPr lang="en-GB" sz="4200" dirty="0">
                <a:latin typeface="Arial"/>
                <a:ea typeface="MS PGothic"/>
                <a:cs typeface="Arial"/>
              </a:rPr>
              <a:t>•   Regular audit cycles are planned to monitor local practice and to evaluate the impact of each intervention within the PDSA quality improvement cycle.</a:t>
            </a:r>
            <a:endParaRPr lang="en-GB" sz="4800" b="0" dirty="0">
              <a:latin typeface="Arial"/>
              <a:ea typeface="MS PGothic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47A5A3-18BA-1B78-7167-96F3CC453B25}"/>
              </a:ext>
            </a:extLst>
          </p:cNvPr>
          <p:cNvSpPr txBox="1"/>
          <p:nvPr/>
        </p:nvSpPr>
        <p:spPr>
          <a:xfrm>
            <a:off x="984082" y="13002526"/>
            <a:ext cx="9680596" cy="106490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altLang="en-US" sz="4400" b="1" dirty="0">
                <a:latin typeface="Arial"/>
                <a:ea typeface="MS PGothic"/>
                <a:cs typeface="Arial"/>
              </a:rPr>
              <a:t>Understanding the problem</a:t>
            </a:r>
          </a:p>
          <a:p>
            <a:endParaRPr lang="en-GB" sz="4200" dirty="0">
              <a:latin typeface="Arial"/>
              <a:ea typeface="MS PGothic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GB" sz="4000" dirty="0">
                <a:latin typeface="Arial"/>
                <a:ea typeface="MS PGothic"/>
                <a:cs typeface="Arial"/>
              </a:rPr>
              <a:t>Just 17% of Thy3a outcomes are malignant.</a:t>
            </a:r>
          </a:p>
          <a:p>
            <a:pPr marL="457200" indent="-457200">
              <a:buFont typeface="Arial"/>
              <a:buChar char="•"/>
            </a:pPr>
            <a:endParaRPr lang="en-US" sz="4000" dirty="0">
              <a:cs typeface="Arial" charset="0"/>
            </a:endParaRPr>
          </a:p>
          <a:p>
            <a:pPr marL="457200" indent="-457200">
              <a:buFont typeface="Arial"/>
              <a:buChar char="•"/>
            </a:pPr>
            <a:r>
              <a:rPr lang="en-GB" sz="4000" dirty="0">
                <a:latin typeface="Arial"/>
                <a:ea typeface="MS PGothic"/>
                <a:cs typeface="Arial"/>
              </a:rPr>
              <a:t>Excess use of the Thy3a outcomes may result in unnecessary surgeries with associated morbidity and resource costs.</a:t>
            </a:r>
          </a:p>
          <a:p>
            <a:pPr marL="457200" indent="-457200">
              <a:buFont typeface="Arial"/>
              <a:buChar char="•"/>
            </a:pPr>
            <a:endParaRPr lang="en-GB" sz="4000" dirty="0">
              <a:latin typeface="Arial"/>
              <a:ea typeface="MS PGothic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GB" sz="4000" dirty="0"/>
              <a:t>Fewer operations mean reduced use of theatres, anaesthetics, and single-use equipment, lowering the NHS carbon footprint and costs. This ensures surgical capacity is focused where it is most needed, while sparing patients avoidable risk.</a:t>
            </a:r>
            <a:endParaRPr lang="en-GB" sz="4000" dirty="0"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D2E6BC-C533-7798-669A-ED48295B1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8769" y="7547832"/>
            <a:ext cx="17595861" cy="92375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9F13CBD-007A-3827-E05A-A71D49D12F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32" y="25128774"/>
            <a:ext cx="22468701" cy="46158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365</Words>
  <Application>Microsoft Office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Arial,Sans-Serif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 Yingyan</cp:lastModifiedBy>
  <cp:revision>6</cp:revision>
  <cp:lastPrinted>2012-10-12T16:18:20Z</cp:lastPrinted>
  <dcterms:created xsi:type="dcterms:W3CDTF">2011-03-01T17:55:15Z</dcterms:created>
  <dcterms:modified xsi:type="dcterms:W3CDTF">2025-09-10T10:00:56Z</dcterms:modified>
</cp:coreProperties>
</file>