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6" r:id="rId5"/>
  </p:sldIdLst>
  <p:sldSz cx="42803763" cy="30275213"/>
  <p:notesSz cx="6665913" cy="9872663"/>
  <p:defaultTextStyle>
    <a:defPPr>
      <a:defRPr lang="en-US"/>
    </a:defPPr>
    <a:lvl1pPr algn="l" defTabSz="4174882" rtl="0" eaLnBrk="0" fontAlgn="base" hangingPunct="0">
      <a:spcBef>
        <a:spcPct val="0"/>
      </a:spcBef>
      <a:spcAft>
        <a:spcPct val="0"/>
      </a:spcAft>
      <a:defRPr sz="8215" kern="1200">
        <a:solidFill>
          <a:schemeClr val="tx1"/>
        </a:solidFill>
        <a:latin typeface="Arial" charset="0"/>
        <a:ea typeface="MS PGothic" pitchFamily="34" charset="-128"/>
        <a:cs typeface="+mn-cs"/>
      </a:defRPr>
    </a:lvl1pPr>
    <a:lvl2pPr marL="2086674" indent="-1644790" algn="l" defTabSz="4174882" rtl="0" eaLnBrk="0" fontAlgn="base" hangingPunct="0">
      <a:spcBef>
        <a:spcPct val="0"/>
      </a:spcBef>
      <a:spcAft>
        <a:spcPct val="0"/>
      </a:spcAft>
      <a:defRPr sz="8215" kern="1200">
        <a:solidFill>
          <a:schemeClr val="tx1"/>
        </a:solidFill>
        <a:latin typeface="Arial" charset="0"/>
        <a:ea typeface="MS PGothic" pitchFamily="34" charset="-128"/>
        <a:cs typeface="+mn-cs"/>
      </a:defRPr>
    </a:lvl2pPr>
    <a:lvl3pPr marL="4174882" indent="-3291114" algn="l" defTabSz="4174882" rtl="0" eaLnBrk="0" fontAlgn="base" hangingPunct="0">
      <a:spcBef>
        <a:spcPct val="0"/>
      </a:spcBef>
      <a:spcAft>
        <a:spcPct val="0"/>
      </a:spcAft>
      <a:defRPr sz="8215" kern="1200">
        <a:solidFill>
          <a:schemeClr val="tx1"/>
        </a:solidFill>
        <a:latin typeface="Arial" charset="0"/>
        <a:ea typeface="MS PGothic" pitchFamily="34" charset="-128"/>
        <a:cs typeface="+mn-cs"/>
      </a:defRPr>
    </a:lvl3pPr>
    <a:lvl4pPr marL="6263089" indent="-4937438" algn="l" defTabSz="4174882" rtl="0" eaLnBrk="0" fontAlgn="base" hangingPunct="0">
      <a:spcBef>
        <a:spcPct val="0"/>
      </a:spcBef>
      <a:spcAft>
        <a:spcPct val="0"/>
      </a:spcAft>
      <a:defRPr sz="8215" kern="1200">
        <a:solidFill>
          <a:schemeClr val="tx1"/>
        </a:solidFill>
        <a:latin typeface="Arial" charset="0"/>
        <a:ea typeface="MS PGothic" pitchFamily="34" charset="-128"/>
        <a:cs typeface="+mn-cs"/>
      </a:defRPr>
    </a:lvl4pPr>
    <a:lvl5pPr marL="8351297" indent="-6583762" algn="l" defTabSz="4174882" rtl="0" eaLnBrk="0" fontAlgn="base" hangingPunct="0">
      <a:spcBef>
        <a:spcPct val="0"/>
      </a:spcBef>
      <a:spcAft>
        <a:spcPct val="0"/>
      </a:spcAft>
      <a:defRPr sz="8215" kern="1200">
        <a:solidFill>
          <a:schemeClr val="tx1"/>
        </a:solidFill>
        <a:latin typeface="Arial" charset="0"/>
        <a:ea typeface="MS PGothic" pitchFamily="34" charset="-128"/>
        <a:cs typeface="+mn-cs"/>
      </a:defRPr>
    </a:lvl5pPr>
    <a:lvl6pPr marL="2209419" algn="l" defTabSz="883768" rtl="0" eaLnBrk="1" latinLnBrk="0" hangingPunct="1">
      <a:defRPr sz="8215" kern="1200">
        <a:solidFill>
          <a:schemeClr val="tx1"/>
        </a:solidFill>
        <a:latin typeface="Arial" charset="0"/>
        <a:ea typeface="MS PGothic" pitchFamily="34" charset="-128"/>
        <a:cs typeface="+mn-cs"/>
      </a:defRPr>
    </a:lvl6pPr>
    <a:lvl7pPr marL="2651303" algn="l" defTabSz="883768" rtl="0" eaLnBrk="1" latinLnBrk="0" hangingPunct="1">
      <a:defRPr sz="8215" kern="1200">
        <a:solidFill>
          <a:schemeClr val="tx1"/>
        </a:solidFill>
        <a:latin typeface="Arial" charset="0"/>
        <a:ea typeface="MS PGothic" pitchFamily="34" charset="-128"/>
        <a:cs typeface="+mn-cs"/>
      </a:defRPr>
    </a:lvl7pPr>
    <a:lvl8pPr marL="3093187" algn="l" defTabSz="883768" rtl="0" eaLnBrk="1" latinLnBrk="0" hangingPunct="1">
      <a:defRPr sz="8215" kern="1200">
        <a:solidFill>
          <a:schemeClr val="tx1"/>
        </a:solidFill>
        <a:latin typeface="Arial" charset="0"/>
        <a:ea typeface="MS PGothic" pitchFamily="34" charset="-128"/>
        <a:cs typeface="+mn-cs"/>
      </a:defRPr>
    </a:lvl8pPr>
    <a:lvl9pPr marL="3535070" algn="l" defTabSz="883768" rtl="0" eaLnBrk="1" latinLnBrk="0" hangingPunct="1">
      <a:defRPr sz="8215"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9536" userDrawn="1">
          <p15:clr>
            <a:srgbClr val="A4A3A4"/>
          </p15:clr>
        </p15:guide>
        <p15:guide id="2" pos="134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E8EDEE"/>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3987" autoAdjust="0"/>
  </p:normalViewPr>
  <p:slideViewPr>
    <p:cSldViewPr>
      <p:cViewPr>
        <p:scale>
          <a:sx n="30" d="100"/>
          <a:sy n="30" d="100"/>
        </p:scale>
        <p:origin x="-398" y="-2246"/>
      </p:cViewPr>
      <p:guideLst>
        <p:guide orient="horz" pos="9536"/>
        <p:guide pos="13482"/>
      </p:guideLst>
    </p:cSldViewPr>
  </p:slideViewPr>
  <p:notesTextViewPr>
    <p:cViewPr>
      <p:scale>
        <a:sx n="100" d="100"/>
        <a:sy n="100" d="100"/>
      </p:scale>
      <p:origin x="0" y="0"/>
    </p:cViewPr>
  </p:notesTextViewPr>
  <p:notesViewPr>
    <p:cSldViewPr showGuides="1">
      <p:cViewPr varScale="1">
        <p:scale>
          <a:sx n="111" d="100"/>
          <a:sy n="111" d="100"/>
        </p:scale>
        <p:origin x="7014" y="114"/>
      </p:cViewPr>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Endoscopist</a:t>
            </a:r>
            <a:r>
              <a:rPr lang="en-GB" baseline="0"/>
              <a:t> compliance with individual best-practice reccomendations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Aug - Baseline</c:v>
                </c:pt>
              </c:strCache>
            </c:strRef>
          </c:tx>
          <c:spPr>
            <a:solidFill>
              <a:schemeClr val="accent1"/>
            </a:solidFill>
            <a:ln>
              <a:noFill/>
            </a:ln>
            <a:effectLst/>
          </c:spPr>
          <c:invertIfNegative val="0"/>
          <c:cat>
            <c:strRef>
              <c:f>Sheet1!$A$2:$A$5</c:f>
              <c:strCache>
                <c:ptCount val="4"/>
                <c:pt idx="0">
                  <c:v>Monitor height</c:v>
                </c:pt>
                <c:pt idx="1">
                  <c:v>alignment</c:v>
                </c:pt>
                <c:pt idx="2">
                  <c:v>Trolley height</c:v>
                </c:pt>
                <c:pt idx="3">
                  <c:v>Posture</c:v>
                </c:pt>
              </c:strCache>
            </c:strRef>
          </c:cat>
          <c:val>
            <c:numRef>
              <c:f>Sheet1!$B$2:$B$5</c:f>
              <c:numCache>
                <c:formatCode>General</c:formatCode>
                <c:ptCount val="4"/>
                <c:pt idx="0">
                  <c:v>53</c:v>
                </c:pt>
                <c:pt idx="1">
                  <c:v>72</c:v>
                </c:pt>
                <c:pt idx="2">
                  <c:v>81</c:v>
                </c:pt>
                <c:pt idx="3">
                  <c:v>50</c:v>
                </c:pt>
              </c:numCache>
            </c:numRef>
          </c:val>
          <c:extLst>
            <c:ext xmlns:c16="http://schemas.microsoft.com/office/drawing/2014/chart" uri="{C3380CC4-5D6E-409C-BE32-E72D297353CC}">
              <c16:uniqueId val="{00000000-BAE3-463B-86DA-61D3604B0C23}"/>
            </c:ext>
          </c:extLst>
        </c:ser>
        <c:ser>
          <c:idx val="1"/>
          <c:order val="1"/>
          <c:tx>
            <c:strRef>
              <c:f>Sheet1!$C$1</c:f>
              <c:strCache>
                <c:ptCount val="1"/>
                <c:pt idx="0">
                  <c:v>Sept</c:v>
                </c:pt>
              </c:strCache>
            </c:strRef>
          </c:tx>
          <c:spPr>
            <a:solidFill>
              <a:schemeClr val="accent2"/>
            </a:solidFill>
            <a:ln>
              <a:noFill/>
            </a:ln>
            <a:effectLst/>
          </c:spPr>
          <c:invertIfNegative val="0"/>
          <c:cat>
            <c:strRef>
              <c:f>Sheet1!$A$2:$A$5</c:f>
              <c:strCache>
                <c:ptCount val="4"/>
                <c:pt idx="0">
                  <c:v>Monitor height</c:v>
                </c:pt>
                <c:pt idx="1">
                  <c:v>alignment</c:v>
                </c:pt>
                <c:pt idx="2">
                  <c:v>Trolley height</c:v>
                </c:pt>
                <c:pt idx="3">
                  <c:v>Posture</c:v>
                </c:pt>
              </c:strCache>
            </c:strRef>
          </c:cat>
          <c:val>
            <c:numRef>
              <c:f>Sheet1!$C$2:$C$5</c:f>
              <c:numCache>
                <c:formatCode>General</c:formatCode>
                <c:ptCount val="4"/>
                <c:pt idx="0">
                  <c:v>75</c:v>
                </c:pt>
                <c:pt idx="1">
                  <c:v>83</c:v>
                </c:pt>
                <c:pt idx="2">
                  <c:v>91</c:v>
                </c:pt>
                <c:pt idx="3">
                  <c:v>66</c:v>
                </c:pt>
              </c:numCache>
            </c:numRef>
          </c:val>
          <c:extLst>
            <c:ext xmlns:c16="http://schemas.microsoft.com/office/drawing/2014/chart" uri="{C3380CC4-5D6E-409C-BE32-E72D297353CC}">
              <c16:uniqueId val="{00000001-BAE3-463B-86DA-61D3604B0C23}"/>
            </c:ext>
          </c:extLst>
        </c:ser>
        <c:ser>
          <c:idx val="2"/>
          <c:order val="2"/>
          <c:tx>
            <c:strRef>
              <c:f>Sheet1!$D$1</c:f>
              <c:strCache>
                <c:ptCount val="1"/>
                <c:pt idx="0">
                  <c:v>Oct</c:v>
                </c:pt>
              </c:strCache>
            </c:strRef>
          </c:tx>
          <c:spPr>
            <a:solidFill>
              <a:schemeClr val="accent3"/>
            </a:solidFill>
            <a:ln>
              <a:noFill/>
            </a:ln>
            <a:effectLst/>
          </c:spPr>
          <c:invertIfNegative val="0"/>
          <c:cat>
            <c:strRef>
              <c:f>Sheet1!$A$2:$A$5</c:f>
              <c:strCache>
                <c:ptCount val="4"/>
                <c:pt idx="0">
                  <c:v>Monitor height</c:v>
                </c:pt>
                <c:pt idx="1">
                  <c:v>alignment</c:v>
                </c:pt>
                <c:pt idx="2">
                  <c:v>Trolley height</c:v>
                </c:pt>
                <c:pt idx="3">
                  <c:v>Posture</c:v>
                </c:pt>
              </c:strCache>
            </c:strRef>
          </c:cat>
          <c:val>
            <c:numRef>
              <c:f>Sheet1!$D$2:$D$5</c:f>
              <c:numCache>
                <c:formatCode>General</c:formatCode>
                <c:ptCount val="4"/>
                <c:pt idx="0">
                  <c:v>96</c:v>
                </c:pt>
                <c:pt idx="1">
                  <c:v>92</c:v>
                </c:pt>
                <c:pt idx="2">
                  <c:v>100</c:v>
                </c:pt>
                <c:pt idx="3">
                  <c:v>88</c:v>
                </c:pt>
              </c:numCache>
            </c:numRef>
          </c:val>
          <c:extLst>
            <c:ext xmlns:c16="http://schemas.microsoft.com/office/drawing/2014/chart" uri="{C3380CC4-5D6E-409C-BE32-E72D297353CC}">
              <c16:uniqueId val="{00000002-BAE3-463B-86DA-61D3604B0C23}"/>
            </c:ext>
          </c:extLst>
        </c:ser>
        <c:dLbls>
          <c:showLegendKey val="0"/>
          <c:showVal val="0"/>
          <c:showCatName val="0"/>
          <c:showSerName val="0"/>
          <c:showPercent val="0"/>
          <c:showBubbleSize val="0"/>
        </c:dLbls>
        <c:gapWidth val="219"/>
        <c:overlap val="-27"/>
        <c:axId val="128581216"/>
        <c:axId val="128574496"/>
      </c:barChart>
      <c:catAx>
        <c:axId val="128581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Best</a:t>
                </a:r>
                <a:r>
                  <a:rPr lang="en-GB" baseline="0"/>
                  <a:t>-practice reccomendations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574496"/>
        <c:crosses val="autoZero"/>
        <c:auto val="1"/>
        <c:lblAlgn val="ctr"/>
        <c:lblOffset val="100"/>
        <c:noMultiLvlLbl val="0"/>
      </c:catAx>
      <c:valAx>
        <c:axId val="12857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endoscopists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58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Individual</a:t>
            </a:r>
            <a:r>
              <a:rPr lang="en-GB" baseline="0"/>
              <a:t> endoscopist compliance scores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Aug - Baseline</c:v>
                </c:pt>
              </c:strCache>
            </c:strRef>
          </c:tx>
          <c:spPr>
            <a:solidFill>
              <a:schemeClr val="accent1"/>
            </a:solidFill>
            <a:ln>
              <a:noFill/>
            </a:ln>
            <a:effectLst/>
          </c:spPr>
          <c:invertIfNegative val="0"/>
          <c:cat>
            <c:numRef>
              <c:f>Sheet1!$A$2:$A$6</c:f>
              <c:numCache>
                <c:formatCode>General</c:formatCode>
                <c:ptCount val="5"/>
                <c:pt idx="0">
                  <c:v>0</c:v>
                </c:pt>
                <c:pt idx="1">
                  <c:v>1</c:v>
                </c:pt>
                <c:pt idx="2">
                  <c:v>2</c:v>
                </c:pt>
                <c:pt idx="3">
                  <c:v>3</c:v>
                </c:pt>
                <c:pt idx="4">
                  <c:v>4</c:v>
                </c:pt>
              </c:numCache>
            </c:numRef>
          </c:cat>
          <c:val>
            <c:numRef>
              <c:f>Sheet1!$B$2:$B$6</c:f>
              <c:numCache>
                <c:formatCode>General</c:formatCode>
                <c:ptCount val="5"/>
                <c:pt idx="0">
                  <c:v>3</c:v>
                </c:pt>
                <c:pt idx="1">
                  <c:v>19</c:v>
                </c:pt>
                <c:pt idx="2">
                  <c:v>28</c:v>
                </c:pt>
                <c:pt idx="3">
                  <c:v>16</c:v>
                </c:pt>
                <c:pt idx="4">
                  <c:v>34</c:v>
                </c:pt>
              </c:numCache>
            </c:numRef>
          </c:val>
          <c:extLst>
            <c:ext xmlns:c16="http://schemas.microsoft.com/office/drawing/2014/chart" uri="{C3380CC4-5D6E-409C-BE32-E72D297353CC}">
              <c16:uniqueId val="{00000000-8C5E-4ABE-BC0F-DB97D5BB1494}"/>
            </c:ext>
          </c:extLst>
        </c:ser>
        <c:ser>
          <c:idx val="1"/>
          <c:order val="1"/>
          <c:tx>
            <c:strRef>
              <c:f>Sheet1!$C$1</c:f>
              <c:strCache>
                <c:ptCount val="1"/>
                <c:pt idx="0">
                  <c:v>Sept</c:v>
                </c:pt>
              </c:strCache>
            </c:strRef>
          </c:tx>
          <c:spPr>
            <a:solidFill>
              <a:schemeClr val="accent2"/>
            </a:solidFill>
            <a:ln>
              <a:noFill/>
            </a:ln>
            <a:effectLst/>
          </c:spPr>
          <c:invertIfNegative val="0"/>
          <c:cat>
            <c:numRef>
              <c:f>Sheet1!$A$2:$A$6</c:f>
              <c:numCache>
                <c:formatCode>General</c:formatCode>
                <c:ptCount val="5"/>
                <c:pt idx="0">
                  <c:v>0</c:v>
                </c:pt>
                <c:pt idx="1">
                  <c:v>1</c:v>
                </c:pt>
                <c:pt idx="2">
                  <c:v>2</c:v>
                </c:pt>
                <c:pt idx="3">
                  <c:v>3</c:v>
                </c:pt>
                <c:pt idx="4">
                  <c:v>4</c:v>
                </c:pt>
              </c:numCache>
            </c:numRef>
          </c:cat>
          <c:val>
            <c:numRef>
              <c:f>Sheet1!$C$2:$C$6</c:f>
              <c:numCache>
                <c:formatCode>General</c:formatCode>
                <c:ptCount val="5"/>
                <c:pt idx="0">
                  <c:v>0</c:v>
                </c:pt>
                <c:pt idx="1">
                  <c:v>8</c:v>
                </c:pt>
                <c:pt idx="2">
                  <c:v>25</c:v>
                </c:pt>
                <c:pt idx="3">
                  <c:v>4</c:v>
                </c:pt>
                <c:pt idx="4">
                  <c:v>62</c:v>
                </c:pt>
              </c:numCache>
            </c:numRef>
          </c:val>
          <c:extLst>
            <c:ext xmlns:c16="http://schemas.microsoft.com/office/drawing/2014/chart" uri="{C3380CC4-5D6E-409C-BE32-E72D297353CC}">
              <c16:uniqueId val="{00000001-8C5E-4ABE-BC0F-DB97D5BB1494}"/>
            </c:ext>
          </c:extLst>
        </c:ser>
        <c:ser>
          <c:idx val="2"/>
          <c:order val="2"/>
          <c:tx>
            <c:strRef>
              <c:f>Sheet1!$D$1</c:f>
              <c:strCache>
                <c:ptCount val="1"/>
                <c:pt idx="0">
                  <c:v>Oct</c:v>
                </c:pt>
              </c:strCache>
            </c:strRef>
          </c:tx>
          <c:spPr>
            <a:solidFill>
              <a:schemeClr val="accent3"/>
            </a:solidFill>
            <a:ln>
              <a:noFill/>
            </a:ln>
            <a:effectLst/>
          </c:spPr>
          <c:invertIfNegative val="0"/>
          <c:cat>
            <c:numRef>
              <c:f>Sheet1!$A$2:$A$6</c:f>
              <c:numCache>
                <c:formatCode>General</c:formatCode>
                <c:ptCount val="5"/>
                <c:pt idx="0">
                  <c:v>0</c:v>
                </c:pt>
                <c:pt idx="1">
                  <c:v>1</c:v>
                </c:pt>
                <c:pt idx="2">
                  <c:v>2</c:v>
                </c:pt>
                <c:pt idx="3">
                  <c:v>3</c:v>
                </c:pt>
                <c:pt idx="4">
                  <c:v>4</c:v>
                </c:pt>
              </c:numCache>
            </c:numRef>
          </c:cat>
          <c:val>
            <c:numRef>
              <c:f>Sheet1!$D$2:$D$6</c:f>
              <c:numCache>
                <c:formatCode>General</c:formatCode>
                <c:ptCount val="5"/>
                <c:pt idx="0">
                  <c:v>0</c:v>
                </c:pt>
                <c:pt idx="1">
                  <c:v>0</c:v>
                </c:pt>
                <c:pt idx="2">
                  <c:v>18</c:v>
                </c:pt>
                <c:pt idx="3">
                  <c:v>18</c:v>
                </c:pt>
                <c:pt idx="4">
                  <c:v>82</c:v>
                </c:pt>
              </c:numCache>
            </c:numRef>
          </c:val>
          <c:extLst>
            <c:ext xmlns:c16="http://schemas.microsoft.com/office/drawing/2014/chart" uri="{C3380CC4-5D6E-409C-BE32-E72D297353CC}">
              <c16:uniqueId val="{00000002-8C5E-4ABE-BC0F-DB97D5BB1494}"/>
            </c:ext>
          </c:extLst>
        </c:ser>
        <c:dLbls>
          <c:showLegendKey val="0"/>
          <c:showVal val="0"/>
          <c:showCatName val="0"/>
          <c:showSerName val="0"/>
          <c:showPercent val="0"/>
          <c:showBubbleSize val="0"/>
        </c:dLbls>
        <c:gapWidth val="219"/>
        <c:overlap val="-27"/>
        <c:axId val="2079009856"/>
        <c:axId val="2078995456"/>
      </c:barChart>
      <c:catAx>
        <c:axId val="20790098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Scores</a:t>
                </a:r>
                <a:r>
                  <a:rPr lang="en-GB" baseline="0"/>
                  <a:t> out of 4</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8995456"/>
        <c:crosses val="autoZero"/>
        <c:auto val="1"/>
        <c:lblAlgn val="ctr"/>
        <c:lblOffset val="100"/>
        <c:noMultiLvlLbl val="0"/>
      </c:catAx>
      <c:valAx>
        <c:axId val="2078995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endoscopists</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9009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Overall</a:t>
            </a:r>
            <a:r>
              <a:rPr lang="en-GB" baseline="0"/>
              <a:t> compliance with all observed elements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Aug - Baseline</c:v>
                </c:pt>
              </c:strCache>
            </c:strRef>
          </c:tx>
          <c:spPr>
            <a:solidFill>
              <a:schemeClr val="accent1"/>
            </a:solidFill>
            <a:ln>
              <a:noFill/>
            </a:ln>
            <a:effectLst/>
          </c:spPr>
          <c:invertIfNegative val="0"/>
          <c:dLbls>
            <c:dLbl>
              <c:idx val="0"/>
              <c:tx>
                <c:rich>
                  <a:bodyPr/>
                  <a:lstStyle/>
                  <a:p>
                    <a:r>
                      <a:rPr lang="en-US"/>
                      <a:t>64%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CA9-48B1-A395-1BE4AF082D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64</c:v>
                </c:pt>
              </c:numCache>
            </c:numRef>
          </c:val>
          <c:extLst>
            <c:ext xmlns:c16="http://schemas.microsoft.com/office/drawing/2014/chart" uri="{C3380CC4-5D6E-409C-BE32-E72D297353CC}">
              <c16:uniqueId val="{00000001-7CA9-48B1-A395-1BE4AF082D94}"/>
            </c:ext>
          </c:extLst>
        </c:ser>
        <c:ser>
          <c:idx val="1"/>
          <c:order val="1"/>
          <c:tx>
            <c:strRef>
              <c:f>Sheet1!$C$1</c:f>
              <c:strCache>
                <c:ptCount val="1"/>
                <c:pt idx="0">
                  <c:v>Sept</c:v>
                </c:pt>
              </c:strCache>
            </c:strRef>
          </c:tx>
          <c:spPr>
            <a:solidFill>
              <a:schemeClr val="accent2"/>
            </a:solidFill>
            <a:ln>
              <a:noFill/>
            </a:ln>
            <a:effectLst/>
          </c:spPr>
          <c:invertIfNegative val="0"/>
          <c:dLbls>
            <c:dLbl>
              <c:idx val="0"/>
              <c:tx>
                <c:rich>
                  <a:bodyPr/>
                  <a:lstStyle/>
                  <a:p>
                    <a:r>
                      <a:rPr lang="en-US"/>
                      <a:t>80%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CA9-48B1-A395-1BE4AF082D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80</c:v>
                </c:pt>
              </c:numCache>
            </c:numRef>
          </c:val>
          <c:extLst>
            <c:ext xmlns:c16="http://schemas.microsoft.com/office/drawing/2014/chart" uri="{C3380CC4-5D6E-409C-BE32-E72D297353CC}">
              <c16:uniqueId val="{00000003-7CA9-48B1-A395-1BE4AF082D94}"/>
            </c:ext>
          </c:extLst>
        </c:ser>
        <c:ser>
          <c:idx val="2"/>
          <c:order val="2"/>
          <c:tx>
            <c:strRef>
              <c:f>Sheet1!$D$1</c:f>
              <c:strCache>
                <c:ptCount val="1"/>
                <c:pt idx="0">
                  <c:v>Oct</c:v>
                </c:pt>
              </c:strCache>
            </c:strRef>
          </c:tx>
          <c:spPr>
            <a:solidFill>
              <a:schemeClr val="accent3"/>
            </a:solidFill>
            <a:ln>
              <a:noFill/>
            </a:ln>
            <a:effectLst/>
          </c:spPr>
          <c:invertIfNegative val="0"/>
          <c:dLbls>
            <c:dLbl>
              <c:idx val="0"/>
              <c:tx>
                <c:rich>
                  <a:bodyPr/>
                  <a:lstStyle/>
                  <a:p>
                    <a:fld id="{E0B5C1BF-7710-46EC-874D-02DF00F4AA69}"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CA9-48B1-A395-1BE4AF082D9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81</c:v>
                </c:pt>
              </c:numCache>
            </c:numRef>
          </c:val>
          <c:extLst>
            <c:ext xmlns:c16="http://schemas.microsoft.com/office/drawing/2014/chart" uri="{C3380CC4-5D6E-409C-BE32-E72D297353CC}">
              <c16:uniqueId val="{00000005-7CA9-48B1-A395-1BE4AF082D94}"/>
            </c:ext>
          </c:extLst>
        </c:ser>
        <c:dLbls>
          <c:showLegendKey val="0"/>
          <c:showVal val="0"/>
          <c:showCatName val="0"/>
          <c:showSerName val="0"/>
          <c:showPercent val="0"/>
          <c:showBubbleSize val="0"/>
        </c:dLbls>
        <c:gapWidth val="219"/>
        <c:overlap val="-27"/>
        <c:axId val="128580736"/>
        <c:axId val="128581696"/>
      </c:barChart>
      <c:catAx>
        <c:axId val="128580736"/>
        <c:scaling>
          <c:orientation val="minMax"/>
        </c:scaling>
        <c:delete val="1"/>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Month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28581696"/>
        <c:crosses val="autoZero"/>
        <c:auto val="1"/>
        <c:lblAlgn val="ctr"/>
        <c:lblOffset val="100"/>
        <c:noMultiLvlLbl val="0"/>
      </c:catAx>
      <c:valAx>
        <c:axId val="128581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complaince</a:t>
                </a:r>
                <a:endParaRPr lang="en-GB"/>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58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GB"/>
          </a:p>
        </p:txBody>
      </p:sp>
      <p:sp>
        <p:nvSpPr>
          <p:cNvPr id="3" name="Date Placeholder 2"/>
          <p:cNvSpPr>
            <a:spLocks noGrp="1"/>
          </p:cNvSpPr>
          <p:nvPr>
            <p:ph type="dt" sz="quarter"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DE4EF497-56AC-4A36-A7F0-AB1DADE21192}" type="datetimeFigureOut">
              <a:rPr lang="en-GB" altLang="en-US"/>
              <a:pPr>
                <a:defRPr/>
              </a:pPr>
              <a:t>27/10/2025</a:t>
            </a:fld>
            <a:endParaRPr lang="en-GB" altLang="en-US"/>
          </a:p>
        </p:txBody>
      </p:sp>
      <p:sp>
        <p:nvSpPr>
          <p:cNvPr id="4" name="Footer Placeholder 3"/>
          <p:cNvSpPr>
            <a:spLocks noGrp="1"/>
          </p:cNvSpPr>
          <p:nvPr>
            <p:ph type="ftr" sz="quarter" idx="2"/>
          </p:nvPr>
        </p:nvSpPr>
        <p:spPr>
          <a:xfrm>
            <a:off x="0" y="9377363"/>
            <a:ext cx="2889250" cy="493712"/>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GB"/>
          </a:p>
        </p:txBody>
      </p:sp>
      <p:sp>
        <p:nvSpPr>
          <p:cNvPr id="5" name="Slide Number Placeholder 4"/>
          <p:cNvSpPr>
            <a:spLocks noGrp="1"/>
          </p:cNvSpPr>
          <p:nvPr>
            <p:ph type="sldNum" sz="quarter" idx="3"/>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BF31F11-2FF4-474E-B8EC-7D8A75234BF8}" type="slidenum">
              <a:rPr lang="en-GB" altLang="en-US"/>
              <a:pPr/>
              <a:t>‹#›</a:t>
            </a:fld>
            <a:endParaRPr lang="en-GB" altLang="en-US"/>
          </a:p>
        </p:txBody>
      </p:sp>
    </p:spTree>
    <p:extLst>
      <p:ext uri="{BB962C8B-B14F-4D97-AF65-F5344CB8AC3E}">
        <p14:creationId xmlns:p14="http://schemas.microsoft.com/office/powerpoint/2010/main" val="40495704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09" userDrawn="1">
          <p15:clr>
            <a:srgbClr val="F26B43"/>
          </p15:clr>
        </p15:guide>
        <p15:guide id="2" pos="2099"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3713"/>
          </a:xfrm>
          <a:prstGeom prst="rect">
            <a:avLst/>
          </a:prstGeom>
        </p:spPr>
        <p:txBody>
          <a:bodyPr vert="horz" lIns="91440" tIns="45720" rIns="91440" bIns="45720" rtlCol="0"/>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775075" y="0"/>
            <a:ext cx="288925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7B9601AD-AB01-41D2-8189-AE49C1D956D7}" type="datetimeFigureOut">
              <a:rPr lang="en-GB" altLang="en-US"/>
              <a:pPr>
                <a:defRPr/>
              </a:pPr>
              <a:t>27/10/2025</a:t>
            </a:fld>
            <a:endParaRPr lang="en-GB" altLang="en-US"/>
          </a:p>
        </p:txBody>
      </p:sp>
      <p:sp>
        <p:nvSpPr>
          <p:cNvPr id="4" name="Slide Image Placeholder 3"/>
          <p:cNvSpPr>
            <a:spLocks noGrp="1" noRot="1" noChangeAspect="1"/>
          </p:cNvSpPr>
          <p:nvPr>
            <p:ph type="sldImg" idx="2"/>
          </p:nvPr>
        </p:nvSpPr>
        <p:spPr>
          <a:xfrm>
            <a:off x="715963" y="739775"/>
            <a:ext cx="5233987" cy="3703638"/>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66750" y="4689475"/>
            <a:ext cx="5332413" cy="44434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363"/>
            <a:ext cx="2889250" cy="493712"/>
          </a:xfrm>
          <a:prstGeom prst="rect">
            <a:avLst/>
          </a:prstGeom>
        </p:spPr>
        <p:txBody>
          <a:bodyPr vert="horz" lIns="91440" tIns="45720" rIns="91440" bIns="45720" rtlCol="0" anchor="b"/>
          <a:lstStyle>
            <a:lvl1pPr algn="l" defTabSz="4320540"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775075" y="9377363"/>
            <a:ext cx="288925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83616CBC-8EEF-4F6C-BAAC-7C61F08FB99F}" type="slidenum">
              <a:rPr lang="en-GB" altLang="en-US"/>
              <a:pPr/>
              <a:t>‹#›</a:t>
            </a:fld>
            <a:endParaRPr lang="en-GB" altLang="en-US"/>
          </a:p>
        </p:txBody>
      </p:sp>
    </p:spTree>
    <p:extLst>
      <p:ext uri="{BB962C8B-B14F-4D97-AF65-F5344CB8AC3E}">
        <p14:creationId xmlns:p14="http://schemas.microsoft.com/office/powerpoint/2010/main" val="472323625"/>
      </p:ext>
    </p:extLst>
  </p:cSld>
  <p:clrMap bg1="lt1" tx1="dk1" bg2="lt2" tx2="dk2" accent1="accent1" accent2="accent2" accent3="accent3" accent4="accent4" accent5="accent5" accent6="accent6" hlink="hlink" folHlink="folHlink"/>
  <p:notesStyle>
    <a:lvl1pPr algn="l" defTabSz="4174882" rtl="0" eaLnBrk="0" fontAlgn="base" hangingPunct="0">
      <a:spcBef>
        <a:spcPct val="30000"/>
      </a:spcBef>
      <a:spcAft>
        <a:spcPct val="0"/>
      </a:spcAft>
      <a:defRPr sz="5509" kern="1200">
        <a:solidFill>
          <a:schemeClr val="tx1"/>
        </a:solidFill>
        <a:latin typeface="+mn-lt"/>
        <a:ea typeface="MS PGothic" panose="020B0600070205080204" pitchFamily="34" charset="-128"/>
        <a:cs typeface="+mn-cs"/>
      </a:defRPr>
    </a:lvl1pPr>
    <a:lvl2pPr marL="2086674" algn="l" defTabSz="4174882" rtl="0" eaLnBrk="0" fontAlgn="base" hangingPunct="0">
      <a:spcBef>
        <a:spcPct val="30000"/>
      </a:spcBef>
      <a:spcAft>
        <a:spcPct val="0"/>
      </a:spcAft>
      <a:defRPr sz="5509" kern="1200">
        <a:solidFill>
          <a:schemeClr val="tx1"/>
        </a:solidFill>
        <a:latin typeface="+mn-lt"/>
        <a:ea typeface="MS PGothic" panose="020B0600070205080204" pitchFamily="34" charset="-128"/>
        <a:cs typeface="+mn-cs"/>
      </a:defRPr>
    </a:lvl2pPr>
    <a:lvl3pPr marL="4174882" algn="l" defTabSz="4174882" rtl="0" eaLnBrk="0" fontAlgn="base" hangingPunct="0">
      <a:spcBef>
        <a:spcPct val="30000"/>
      </a:spcBef>
      <a:spcAft>
        <a:spcPct val="0"/>
      </a:spcAft>
      <a:defRPr sz="5509" kern="1200">
        <a:solidFill>
          <a:schemeClr val="tx1"/>
        </a:solidFill>
        <a:latin typeface="+mn-lt"/>
        <a:ea typeface="MS PGothic" panose="020B0600070205080204" pitchFamily="34" charset="-128"/>
        <a:cs typeface="+mn-cs"/>
      </a:defRPr>
    </a:lvl3pPr>
    <a:lvl4pPr marL="6263089" algn="l" defTabSz="4174882" rtl="0" eaLnBrk="0" fontAlgn="base" hangingPunct="0">
      <a:spcBef>
        <a:spcPct val="30000"/>
      </a:spcBef>
      <a:spcAft>
        <a:spcPct val="0"/>
      </a:spcAft>
      <a:defRPr sz="5509" kern="1200">
        <a:solidFill>
          <a:schemeClr val="tx1"/>
        </a:solidFill>
        <a:latin typeface="+mn-lt"/>
        <a:ea typeface="MS PGothic" panose="020B0600070205080204" pitchFamily="34" charset="-128"/>
        <a:cs typeface="+mn-cs"/>
      </a:defRPr>
    </a:lvl4pPr>
    <a:lvl5pPr marL="8351297" algn="l" defTabSz="4174882" rtl="0" eaLnBrk="0" fontAlgn="base" hangingPunct="0">
      <a:spcBef>
        <a:spcPct val="30000"/>
      </a:spcBef>
      <a:spcAft>
        <a:spcPct val="0"/>
      </a:spcAft>
      <a:defRPr sz="5509" kern="1200">
        <a:solidFill>
          <a:schemeClr val="tx1"/>
        </a:solidFill>
        <a:latin typeface="+mn-lt"/>
        <a:ea typeface="MS PGothic" panose="020B0600070205080204" pitchFamily="34" charset="-128"/>
        <a:cs typeface="+mn-cs"/>
      </a:defRPr>
    </a:lvl5pPr>
    <a:lvl6pPr marL="10439505" algn="l" defTabSz="4175802" rtl="0" eaLnBrk="1" latinLnBrk="0" hangingPunct="1">
      <a:defRPr sz="5509" kern="1200">
        <a:solidFill>
          <a:schemeClr val="tx1"/>
        </a:solidFill>
        <a:latin typeface="+mn-lt"/>
        <a:ea typeface="+mn-ea"/>
        <a:cs typeface="+mn-cs"/>
      </a:defRPr>
    </a:lvl6pPr>
    <a:lvl7pPr marL="12527406" algn="l" defTabSz="4175802" rtl="0" eaLnBrk="1" latinLnBrk="0" hangingPunct="1">
      <a:defRPr sz="5509" kern="1200">
        <a:solidFill>
          <a:schemeClr val="tx1"/>
        </a:solidFill>
        <a:latin typeface="+mn-lt"/>
        <a:ea typeface="+mn-ea"/>
        <a:cs typeface="+mn-cs"/>
      </a:defRPr>
    </a:lvl7pPr>
    <a:lvl8pPr marL="14615307" algn="l" defTabSz="4175802" rtl="0" eaLnBrk="1" latinLnBrk="0" hangingPunct="1">
      <a:defRPr sz="5509" kern="1200">
        <a:solidFill>
          <a:schemeClr val="tx1"/>
        </a:solidFill>
        <a:latin typeface="+mn-lt"/>
        <a:ea typeface="+mn-ea"/>
        <a:cs typeface="+mn-cs"/>
      </a:defRPr>
    </a:lvl8pPr>
    <a:lvl9pPr marL="16703208" algn="l" defTabSz="4175802" rtl="0" eaLnBrk="1" latinLnBrk="0" hangingPunct="1">
      <a:defRPr sz="550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5963" y="739775"/>
            <a:ext cx="5233987"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5700">
                <a:solidFill>
                  <a:schemeClr val="tx1"/>
                </a:solidFill>
                <a:latin typeface="Calibri" pitchFamily="34" charset="0"/>
                <a:ea typeface="MS PGothic" pitchFamily="34" charset="-128"/>
              </a:defRPr>
            </a:lvl1pPr>
            <a:lvl2pPr marL="742950" indent="-285750">
              <a:spcBef>
                <a:spcPct val="30000"/>
              </a:spcBef>
              <a:defRPr sz="5700">
                <a:solidFill>
                  <a:schemeClr val="tx1"/>
                </a:solidFill>
                <a:latin typeface="Calibri" pitchFamily="34" charset="0"/>
                <a:ea typeface="MS PGothic" pitchFamily="34" charset="-128"/>
              </a:defRPr>
            </a:lvl2pPr>
            <a:lvl3pPr marL="1143000" indent="-228600">
              <a:spcBef>
                <a:spcPct val="30000"/>
              </a:spcBef>
              <a:defRPr sz="5700">
                <a:solidFill>
                  <a:schemeClr val="tx1"/>
                </a:solidFill>
                <a:latin typeface="Calibri" pitchFamily="34" charset="0"/>
                <a:ea typeface="MS PGothic" pitchFamily="34" charset="-128"/>
              </a:defRPr>
            </a:lvl3pPr>
            <a:lvl4pPr marL="1600200" indent="-228600">
              <a:spcBef>
                <a:spcPct val="30000"/>
              </a:spcBef>
              <a:defRPr sz="5700">
                <a:solidFill>
                  <a:schemeClr val="tx1"/>
                </a:solidFill>
                <a:latin typeface="Calibri" pitchFamily="34" charset="0"/>
                <a:ea typeface="MS PGothic" pitchFamily="34" charset="-128"/>
              </a:defRPr>
            </a:lvl4pPr>
            <a:lvl5pPr marL="2057400" indent="-228600">
              <a:spcBef>
                <a:spcPct val="30000"/>
              </a:spcBef>
              <a:defRPr sz="5700">
                <a:solidFill>
                  <a:schemeClr val="tx1"/>
                </a:solidFill>
                <a:latin typeface="Calibri" pitchFamily="34" charset="0"/>
                <a:ea typeface="MS PGothic" pitchFamily="34" charset="-128"/>
              </a:defRPr>
            </a:lvl5pPr>
            <a:lvl6pPr marL="25146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6pPr>
            <a:lvl7pPr marL="29718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7pPr>
            <a:lvl8pPr marL="34290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8pPr>
            <a:lvl9pPr marL="3886200" indent="-228600" defTabSz="4319588" eaLnBrk="0" fontAlgn="base" hangingPunct="0">
              <a:spcBef>
                <a:spcPct val="30000"/>
              </a:spcBef>
              <a:spcAft>
                <a:spcPct val="0"/>
              </a:spcAft>
              <a:defRPr sz="5700">
                <a:solidFill>
                  <a:schemeClr val="tx1"/>
                </a:solidFill>
                <a:latin typeface="Calibri" pitchFamily="34" charset="0"/>
                <a:ea typeface="MS PGothic" pitchFamily="34" charset="-128"/>
              </a:defRPr>
            </a:lvl9pPr>
          </a:lstStyle>
          <a:p>
            <a:pPr>
              <a:spcBef>
                <a:spcPct val="0"/>
              </a:spcBef>
            </a:pPr>
            <a:fld id="{E0A20187-2B8F-4592-A0FD-238F21F963C4}" type="slidenum">
              <a:rPr lang="en-GB" altLang="en-US" sz="1200"/>
              <a:pPr>
                <a:spcBef>
                  <a:spcPct val="0"/>
                </a:spcBef>
              </a:pPr>
              <a:t>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0F0F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963249-F366-DFAE-2890-506DD5717CED}"/>
              </a:ext>
            </a:extLst>
          </p:cNvPr>
          <p:cNvSpPr>
            <a:spLocks/>
          </p:cNvSpPr>
          <p:nvPr userDrawn="1"/>
        </p:nvSpPr>
        <p:spPr>
          <a:xfrm>
            <a:off x="2" y="0"/>
            <a:ext cx="42803763" cy="6924729"/>
          </a:xfrm>
          <a:prstGeom prst="rect">
            <a:avLst/>
          </a:pr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8215" dirty="0"/>
              <a:t>  </a:t>
            </a:r>
          </a:p>
        </p:txBody>
      </p:sp>
      <p:sp>
        <p:nvSpPr>
          <p:cNvPr id="11" name="TextBox 10">
            <a:extLst>
              <a:ext uri="{FF2B5EF4-FFF2-40B4-BE49-F238E27FC236}">
                <a16:creationId xmlns:a16="http://schemas.microsoft.com/office/drawing/2014/main" id="{9266691C-6AB4-B7D1-01D8-84EE4B2FF667}"/>
              </a:ext>
            </a:extLst>
          </p:cNvPr>
          <p:cNvSpPr txBox="1"/>
          <p:nvPr userDrawn="1"/>
        </p:nvSpPr>
        <p:spPr>
          <a:xfrm>
            <a:off x="-2" y="6924729"/>
            <a:ext cx="42803763" cy="287771"/>
          </a:xfrm>
          <a:prstGeom prst="rect">
            <a:avLst/>
          </a:prstGeom>
          <a:solidFill>
            <a:schemeClr val="accent6"/>
          </a:solidFill>
          <a:ln w="50800" cap="sq">
            <a:noFill/>
          </a:ln>
        </p:spPr>
        <p:style>
          <a:lnRef idx="2">
            <a:schemeClr val="dk1"/>
          </a:lnRef>
          <a:fillRef idx="1">
            <a:schemeClr val="lt1"/>
          </a:fillRef>
          <a:effectRef idx="0">
            <a:schemeClr val="dk1"/>
          </a:effectRef>
          <a:fontRef idx="minor">
            <a:schemeClr val="dk1"/>
          </a:fontRef>
        </p:style>
        <p:txBody>
          <a:bodyPr wrap="square" lIns="0" tIns="0" rIns="0" bIns="0">
            <a:spAutoFit/>
          </a:bodyPr>
          <a:lstStyle/>
          <a:p>
            <a:pPr algn="ctr" defTabSz="4036668" eaLnBrk="1" fontAlgn="auto" hangingPunct="1">
              <a:spcBef>
                <a:spcPts val="0"/>
              </a:spcBef>
              <a:spcAft>
                <a:spcPts val="0"/>
              </a:spcAft>
              <a:defRPr/>
            </a:pPr>
            <a:endParaRPr lang="en-GB" sz="187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15" name="Graphic 14">
            <a:extLst>
              <a:ext uri="{FF2B5EF4-FFF2-40B4-BE49-F238E27FC236}">
                <a16:creationId xmlns:a16="http://schemas.microsoft.com/office/drawing/2014/main" id="{68B82145-0A6E-59A4-0470-B1CFA7E073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592972" y="171801"/>
            <a:ext cx="13046181" cy="5514977"/>
          </a:xfrm>
          <a:prstGeom prst="rect">
            <a:avLst/>
          </a:prstGeom>
        </p:spPr>
      </p:pic>
      <p:pic>
        <p:nvPicPr>
          <p:cNvPr id="25" name="Picture 24" descr="A white circle with black background&#10;&#10;AI-generated content may be incorrect.">
            <a:extLst>
              <a:ext uri="{FF2B5EF4-FFF2-40B4-BE49-F238E27FC236}">
                <a16:creationId xmlns:a16="http://schemas.microsoft.com/office/drawing/2014/main" id="{59292C41-2424-46E4-78E1-17E0395D5B3F}"/>
              </a:ext>
            </a:extLst>
          </p:cNvPr>
          <p:cNvPicPr>
            <a:picLocks noChangeAspect="1"/>
          </p:cNvPicPr>
          <p:nvPr userDrawn="1"/>
        </p:nvPicPr>
        <p:blipFill>
          <a:blip r:embed="rId4" cstate="print">
            <a:alphaModFix amt="5000"/>
            <a:extLst>
              <a:ext uri="{28A0092B-C50C-407E-A947-70E740481C1C}">
                <a14:useLocalDpi xmlns:a14="http://schemas.microsoft.com/office/drawing/2010/main" val="0"/>
              </a:ext>
            </a:extLst>
          </a:blip>
          <a:stretch>
            <a:fillRect/>
          </a:stretch>
        </p:blipFill>
        <p:spPr>
          <a:xfrm>
            <a:off x="-561047" y="-1334590"/>
            <a:ext cx="11401455" cy="10628334"/>
          </a:xfrm>
          <a:prstGeom prst="rect">
            <a:avLst/>
          </a:prstGeom>
        </p:spPr>
      </p:pic>
      <p:pic>
        <p:nvPicPr>
          <p:cNvPr id="27" name="Graphic 26">
            <a:extLst>
              <a:ext uri="{FF2B5EF4-FFF2-40B4-BE49-F238E27FC236}">
                <a16:creationId xmlns:a16="http://schemas.microsoft.com/office/drawing/2014/main" id="{92A66AE6-4CDE-F930-771B-B49963659A0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21095" y="1815830"/>
            <a:ext cx="8020050" cy="5667375"/>
          </a:xfrm>
          <a:prstGeom prst="rect">
            <a:avLst/>
          </a:prstGeom>
        </p:spPr>
      </p:pic>
    </p:spTree>
    <p:extLst>
      <p:ext uri="{BB962C8B-B14F-4D97-AF65-F5344CB8AC3E}">
        <p14:creationId xmlns:p14="http://schemas.microsoft.com/office/powerpoint/2010/main" val="3650375791"/>
      </p:ext>
    </p:extLst>
  </p:cSld>
  <p:clrMapOvr>
    <a:masterClrMapping/>
  </p:clrMapOvr>
  <p:extLst>
    <p:ext uri="{DCECCB84-F9BA-43D5-87BE-67443E8EF086}">
      <p15:sldGuideLst xmlns:p15="http://schemas.microsoft.com/office/powerpoint/2012/main">
        <p15:guide id="1" orient="horz" pos="909" userDrawn="1">
          <p15:clr>
            <a:srgbClr val="FBAE40"/>
          </p15:clr>
        </p15:guide>
        <p15:guide id="2" pos="894" userDrawn="1">
          <p15:clr>
            <a:srgbClr val="FBAE40"/>
          </p15:clr>
        </p15:guide>
        <p15:guide id="3" pos="26055" userDrawn="1">
          <p15:clr>
            <a:srgbClr val="FBAE40"/>
          </p15:clr>
        </p15:guide>
        <p15:guide id="4" orient="horz" pos="18427" userDrawn="1">
          <p15:clr>
            <a:srgbClr val="FBAE40"/>
          </p15:clr>
        </p15:guide>
        <p15:guide id="5" pos="13028" userDrawn="1">
          <p15:clr>
            <a:srgbClr val="FBAE40"/>
          </p15:clr>
        </p15:guide>
        <p15:guide id="6" pos="13935"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BEEF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41031" y="1212522"/>
            <a:ext cx="38521709" cy="504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2141031" y="7063772"/>
            <a:ext cx="38521709" cy="19981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2054" tIns="216027" rIns="432054" bIns="21602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2141029" y="28060416"/>
            <a:ext cx="9985867" cy="1611875"/>
          </a:xfrm>
          <a:prstGeom prst="rect">
            <a:avLst/>
          </a:prstGeom>
        </p:spPr>
        <p:txBody>
          <a:bodyPr vert="horz" wrap="square" lIns="432054" tIns="216027" rIns="432054" bIns="216027" numCol="1" anchor="ctr" anchorCtr="0" compatLnSpc="1">
            <a:prstTxWarp prst="textNoShape">
              <a:avLst/>
            </a:prstTxWarp>
          </a:bodyPr>
          <a:lstStyle>
            <a:lvl1pPr eaLnBrk="1" hangingPunct="1">
              <a:defRPr sz="5326">
                <a:solidFill>
                  <a:srgbClr val="898989"/>
                </a:solidFill>
                <a:latin typeface="Arial" panose="020B0604020202020204" pitchFamily="34" charset="0"/>
                <a:cs typeface="Arial" panose="020B0604020202020204" pitchFamily="34" charset="0"/>
              </a:defRPr>
            </a:lvl1pPr>
          </a:lstStyle>
          <a:p>
            <a:pPr>
              <a:defRPr/>
            </a:pPr>
            <a:fld id="{E63B3B48-648D-4A5F-A7F6-3664B9454514}" type="datetimeFigureOut">
              <a:rPr lang="en-GB" altLang="en-US" smtClean="0"/>
              <a:pPr>
                <a:defRPr/>
              </a:pPr>
              <a:t>27/10/2025</a:t>
            </a:fld>
            <a:endParaRPr lang="en-GB" altLang="en-US"/>
          </a:p>
        </p:txBody>
      </p:sp>
      <p:sp>
        <p:nvSpPr>
          <p:cNvPr id="5" name="Footer Placeholder 4"/>
          <p:cNvSpPr>
            <a:spLocks noGrp="1"/>
          </p:cNvSpPr>
          <p:nvPr>
            <p:ph type="ftr" sz="quarter" idx="3"/>
          </p:nvPr>
        </p:nvSpPr>
        <p:spPr>
          <a:xfrm>
            <a:off x="14624412" y="28060416"/>
            <a:ext cx="13554944" cy="1611875"/>
          </a:xfrm>
          <a:prstGeom prst="rect">
            <a:avLst/>
          </a:prstGeom>
        </p:spPr>
        <p:txBody>
          <a:bodyPr vert="horz" lIns="432054" tIns="216027" rIns="432054" bIns="216027" rtlCol="0" anchor="ctr"/>
          <a:lstStyle>
            <a:lvl1pPr algn="ctr" defTabSz="4036668" eaLnBrk="1" fontAlgn="auto" hangingPunct="1">
              <a:spcBef>
                <a:spcPts val="0"/>
              </a:spcBef>
              <a:spcAft>
                <a:spcPts val="0"/>
              </a:spcAft>
              <a:defRPr sz="5326">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GB"/>
          </a:p>
        </p:txBody>
      </p:sp>
      <p:sp>
        <p:nvSpPr>
          <p:cNvPr id="6" name="Slide Number Placeholder 5"/>
          <p:cNvSpPr>
            <a:spLocks noGrp="1"/>
          </p:cNvSpPr>
          <p:nvPr>
            <p:ph type="sldNum" sz="quarter" idx="4"/>
          </p:nvPr>
        </p:nvSpPr>
        <p:spPr>
          <a:xfrm>
            <a:off x="30676870" y="28060416"/>
            <a:ext cx="9985867" cy="1611875"/>
          </a:xfrm>
          <a:prstGeom prst="rect">
            <a:avLst/>
          </a:prstGeom>
        </p:spPr>
        <p:txBody>
          <a:bodyPr vert="horz" wrap="square" lIns="432054" tIns="216027" rIns="432054" bIns="216027" numCol="1" anchor="ctr" anchorCtr="0" compatLnSpc="1">
            <a:prstTxWarp prst="textNoShape">
              <a:avLst/>
            </a:prstTxWarp>
          </a:bodyPr>
          <a:lstStyle>
            <a:lvl1pPr algn="r" eaLnBrk="1" hangingPunct="1">
              <a:defRPr sz="5326">
                <a:solidFill>
                  <a:srgbClr val="898989"/>
                </a:solidFill>
                <a:latin typeface="Arial" panose="020B0604020202020204" pitchFamily="34" charset="0"/>
                <a:cs typeface="Arial" panose="020B0604020202020204" pitchFamily="34" charset="0"/>
              </a:defRPr>
            </a:lvl1pPr>
          </a:lstStyle>
          <a:p>
            <a:fld id="{C0E17DD1-FBDC-4A92-AA73-D8325BA13B7E}" type="slidenum">
              <a:rPr lang="en-GB" altLang="en-US" smtClean="0"/>
              <a:pPr/>
              <a:t>‹#›</a:t>
            </a:fld>
            <a:endParaRPr lang="en-GB" alt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4035778" rtl="0" eaLnBrk="0" fontAlgn="base" hangingPunct="0">
        <a:spcBef>
          <a:spcPct val="0"/>
        </a:spcBef>
        <a:spcAft>
          <a:spcPct val="0"/>
        </a:spcAft>
        <a:defRPr sz="19432"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lgn="ctr" defTabSz="4035778" rtl="0" eaLnBrk="0" fontAlgn="base" hangingPunct="0">
        <a:spcBef>
          <a:spcPct val="0"/>
        </a:spcBef>
        <a:spcAft>
          <a:spcPct val="0"/>
        </a:spcAft>
        <a:defRPr sz="19432">
          <a:solidFill>
            <a:schemeClr val="tx1"/>
          </a:solidFill>
          <a:latin typeface="Calibri" pitchFamily="34" charset="0"/>
          <a:ea typeface="MS PGothic" panose="020B0600070205080204" pitchFamily="34" charset="-128"/>
        </a:defRPr>
      </a:lvl2pPr>
      <a:lvl3pPr algn="ctr" defTabSz="4035778" rtl="0" eaLnBrk="0" fontAlgn="base" hangingPunct="0">
        <a:spcBef>
          <a:spcPct val="0"/>
        </a:spcBef>
        <a:spcAft>
          <a:spcPct val="0"/>
        </a:spcAft>
        <a:defRPr sz="19432">
          <a:solidFill>
            <a:schemeClr val="tx1"/>
          </a:solidFill>
          <a:latin typeface="Calibri" pitchFamily="34" charset="0"/>
          <a:ea typeface="MS PGothic" panose="020B0600070205080204" pitchFamily="34" charset="-128"/>
        </a:defRPr>
      </a:lvl3pPr>
      <a:lvl4pPr algn="ctr" defTabSz="4035778" rtl="0" eaLnBrk="0" fontAlgn="base" hangingPunct="0">
        <a:spcBef>
          <a:spcPct val="0"/>
        </a:spcBef>
        <a:spcAft>
          <a:spcPct val="0"/>
        </a:spcAft>
        <a:defRPr sz="19432">
          <a:solidFill>
            <a:schemeClr val="tx1"/>
          </a:solidFill>
          <a:latin typeface="Calibri" pitchFamily="34" charset="0"/>
          <a:ea typeface="MS PGothic" panose="020B0600070205080204" pitchFamily="34" charset="-128"/>
        </a:defRPr>
      </a:lvl4pPr>
      <a:lvl5pPr algn="ctr" defTabSz="4035778" rtl="0" eaLnBrk="0" fontAlgn="base" hangingPunct="0">
        <a:spcBef>
          <a:spcPct val="0"/>
        </a:spcBef>
        <a:spcAft>
          <a:spcPct val="0"/>
        </a:spcAft>
        <a:defRPr sz="19432">
          <a:solidFill>
            <a:schemeClr val="tx1"/>
          </a:solidFill>
          <a:latin typeface="Calibri" pitchFamily="34" charset="0"/>
          <a:ea typeface="MS PGothic" panose="020B0600070205080204" pitchFamily="34" charset="-128"/>
        </a:defRPr>
      </a:lvl5pPr>
      <a:lvl6pPr marL="427160" algn="ctr" defTabSz="4035778" rtl="0" fontAlgn="base">
        <a:spcBef>
          <a:spcPct val="0"/>
        </a:spcBef>
        <a:spcAft>
          <a:spcPct val="0"/>
        </a:spcAft>
        <a:defRPr sz="19432">
          <a:solidFill>
            <a:schemeClr val="tx1"/>
          </a:solidFill>
          <a:latin typeface="Calibri" pitchFamily="34" charset="0"/>
        </a:defRPr>
      </a:lvl6pPr>
      <a:lvl7pPr marL="854322" algn="ctr" defTabSz="4035778" rtl="0" fontAlgn="base">
        <a:spcBef>
          <a:spcPct val="0"/>
        </a:spcBef>
        <a:spcAft>
          <a:spcPct val="0"/>
        </a:spcAft>
        <a:defRPr sz="19432">
          <a:solidFill>
            <a:schemeClr val="tx1"/>
          </a:solidFill>
          <a:latin typeface="Calibri" pitchFamily="34" charset="0"/>
        </a:defRPr>
      </a:lvl7pPr>
      <a:lvl8pPr marL="1281482" algn="ctr" defTabSz="4035778" rtl="0" fontAlgn="base">
        <a:spcBef>
          <a:spcPct val="0"/>
        </a:spcBef>
        <a:spcAft>
          <a:spcPct val="0"/>
        </a:spcAft>
        <a:defRPr sz="19432">
          <a:solidFill>
            <a:schemeClr val="tx1"/>
          </a:solidFill>
          <a:latin typeface="Calibri" pitchFamily="34" charset="0"/>
        </a:defRPr>
      </a:lvl8pPr>
      <a:lvl9pPr marL="1708642" algn="ctr" defTabSz="4035778" rtl="0" fontAlgn="base">
        <a:spcBef>
          <a:spcPct val="0"/>
        </a:spcBef>
        <a:spcAft>
          <a:spcPct val="0"/>
        </a:spcAft>
        <a:defRPr sz="19432">
          <a:solidFill>
            <a:schemeClr val="tx1"/>
          </a:solidFill>
          <a:latin typeface="Calibri" pitchFamily="34" charset="0"/>
        </a:defRPr>
      </a:lvl9pPr>
    </p:titleStyle>
    <p:bodyStyle>
      <a:lvl1pPr marL="1512860" indent="-1512860" algn="l" defTabSz="4035778" rtl="0" eaLnBrk="0" fontAlgn="base" hangingPunct="0">
        <a:spcBef>
          <a:spcPct val="20000"/>
        </a:spcBef>
        <a:spcAft>
          <a:spcPct val="0"/>
        </a:spcAft>
        <a:buFont typeface="Arial" charset="0"/>
        <a:buChar char="•"/>
        <a:defRPr sz="14108" kern="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3279347" indent="-1260717" algn="l" defTabSz="4035778" rtl="0" eaLnBrk="0" fontAlgn="base" hangingPunct="0">
        <a:spcBef>
          <a:spcPct val="20000"/>
        </a:spcBef>
        <a:spcAft>
          <a:spcPct val="0"/>
        </a:spcAft>
        <a:buFont typeface="Arial" charset="0"/>
        <a:buChar char="–"/>
        <a:defRPr sz="12333" kern="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5045834" indent="-1008573" algn="l" defTabSz="4035778" rtl="0" eaLnBrk="0" fontAlgn="base" hangingPunct="0">
        <a:spcBef>
          <a:spcPct val="20000"/>
        </a:spcBef>
        <a:spcAft>
          <a:spcPct val="0"/>
        </a:spcAft>
        <a:buFont typeface="Arial" charset="0"/>
        <a:buChar char="•"/>
        <a:defRPr sz="10557" kern="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7062980" indent="-1008573" algn="l" defTabSz="4035778" rtl="0" eaLnBrk="0" fontAlgn="base" hangingPunct="0">
        <a:spcBef>
          <a:spcPct val="20000"/>
        </a:spcBef>
        <a:spcAft>
          <a:spcPct val="0"/>
        </a:spcAft>
        <a:buFont typeface="Arial" charset="0"/>
        <a:buChar char="–"/>
        <a:defRPr sz="8876" kern="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9081612" indent="-1008573" algn="l" defTabSz="4035778" rtl="0" eaLnBrk="0" fontAlgn="base" hangingPunct="0">
        <a:spcBef>
          <a:spcPct val="20000"/>
        </a:spcBef>
        <a:spcAft>
          <a:spcPct val="0"/>
        </a:spcAft>
        <a:buFont typeface="Arial" charset="0"/>
        <a:buChar char="»"/>
        <a:defRPr sz="8876" kern="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11100834" indent="-1009166" algn="l" defTabSz="4036668" rtl="0" eaLnBrk="1" latinLnBrk="0" hangingPunct="1">
        <a:spcBef>
          <a:spcPct val="20000"/>
        </a:spcBef>
        <a:buFont typeface="Arial" pitchFamily="34" charset="0"/>
        <a:buChar char="•"/>
        <a:defRPr sz="8876" kern="1200">
          <a:solidFill>
            <a:schemeClr val="tx1"/>
          </a:solidFill>
          <a:latin typeface="+mn-lt"/>
          <a:ea typeface="+mn-ea"/>
          <a:cs typeface="+mn-cs"/>
        </a:defRPr>
      </a:lvl6pPr>
      <a:lvl7pPr marL="13119169" indent="-1009166" algn="l" defTabSz="4036668" rtl="0" eaLnBrk="1" latinLnBrk="0" hangingPunct="1">
        <a:spcBef>
          <a:spcPct val="20000"/>
        </a:spcBef>
        <a:buFont typeface="Arial" pitchFamily="34" charset="0"/>
        <a:buChar char="•"/>
        <a:defRPr sz="8876" kern="1200">
          <a:solidFill>
            <a:schemeClr val="tx1"/>
          </a:solidFill>
          <a:latin typeface="+mn-lt"/>
          <a:ea typeface="+mn-ea"/>
          <a:cs typeface="+mn-cs"/>
        </a:defRPr>
      </a:lvl7pPr>
      <a:lvl8pPr marL="15137502" indent="-1009166" algn="l" defTabSz="4036668" rtl="0" eaLnBrk="1" latinLnBrk="0" hangingPunct="1">
        <a:spcBef>
          <a:spcPct val="20000"/>
        </a:spcBef>
        <a:buFont typeface="Arial" pitchFamily="34" charset="0"/>
        <a:buChar char="•"/>
        <a:defRPr sz="8876" kern="1200">
          <a:solidFill>
            <a:schemeClr val="tx1"/>
          </a:solidFill>
          <a:latin typeface="+mn-lt"/>
          <a:ea typeface="+mn-ea"/>
          <a:cs typeface="+mn-cs"/>
        </a:defRPr>
      </a:lvl8pPr>
      <a:lvl9pPr marL="17155836" indent="-1009166" algn="l" defTabSz="4036668" rtl="0" eaLnBrk="1" latinLnBrk="0" hangingPunct="1">
        <a:spcBef>
          <a:spcPct val="20000"/>
        </a:spcBef>
        <a:buFont typeface="Arial" pitchFamily="34" charset="0"/>
        <a:buChar char="•"/>
        <a:defRPr sz="8876" kern="1200">
          <a:solidFill>
            <a:schemeClr val="tx1"/>
          </a:solidFill>
          <a:latin typeface="+mn-lt"/>
          <a:ea typeface="+mn-ea"/>
          <a:cs typeface="+mn-cs"/>
        </a:defRPr>
      </a:lvl9pPr>
    </p:bodyStyle>
    <p:otherStyle>
      <a:defPPr>
        <a:defRPr lang="en-US"/>
      </a:defPPr>
      <a:lvl1pPr marL="0" algn="l" defTabSz="4036668" rtl="0" eaLnBrk="1" latinLnBrk="0" hangingPunct="1">
        <a:defRPr sz="7942" kern="1200">
          <a:solidFill>
            <a:schemeClr val="tx1"/>
          </a:solidFill>
          <a:latin typeface="+mn-lt"/>
          <a:ea typeface="+mn-ea"/>
          <a:cs typeface="+mn-cs"/>
        </a:defRPr>
      </a:lvl1pPr>
      <a:lvl2pPr marL="2018333" algn="l" defTabSz="4036668" rtl="0" eaLnBrk="1" latinLnBrk="0" hangingPunct="1">
        <a:defRPr sz="7942" kern="1200">
          <a:solidFill>
            <a:schemeClr val="tx1"/>
          </a:solidFill>
          <a:latin typeface="+mn-lt"/>
          <a:ea typeface="+mn-ea"/>
          <a:cs typeface="+mn-cs"/>
        </a:defRPr>
      </a:lvl2pPr>
      <a:lvl3pPr marL="4036668" algn="l" defTabSz="4036668" rtl="0" eaLnBrk="1" latinLnBrk="0" hangingPunct="1">
        <a:defRPr sz="7942" kern="1200">
          <a:solidFill>
            <a:schemeClr val="tx1"/>
          </a:solidFill>
          <a:latin typeface="+mn-lt"/>
          <a:ea typeface="+mn-ea"/>
          <a:cs typeface="+mn-cs"/>
        </a:defRPr>
      </a:lvl3pPr>
      <a:lvl4pPr marL="6055002" algn="l" defTabSz="4036668" rtl="0" eaLnBrk="1" latinLnBrk="0" hangingPunct="1">
        <a:defRPr sz="7942" kern="1200">
          <a:solidFill>
            <a:schemeClr val="tx1"/>
          </a:solidFill>
          <a:latin typeface="+mn-lt"/>
          <a:ea typeface="+mn-ea"/>
          <a:cs typeface="+mn-cs"/>
        </a:defRPr>
      </a:lvl4pPr>
      <a:lvl5pPr marL="8073335" algn="l" defTabSz="4036668" rtl="0" eaLnBrk="1" latinLnBrk="0" hangingPunct="1">
        <a:defRPr sz="7942" kern="1200">
          <a:solidFill>
            <a:schemeClr val="tx1"/>
          </a:solidFill>
          <a:latin typeface="+mn-lt"/>
          <a:ea typeface="+mn-ea"/>
          <a:cs typeface="+mn-cs"/>
        </a:defRPr>
      </a:lvl5pPr>
      <a:lvl6pPr marL="10091668" algn="l" defTabSz="4036668" rtl="0" eaLnBrk="1" latinLnBrk="0" hangingPunct="1">
        <a:defRPr sz="7942" kern="1200">
          <a:solidFill>
            <a:schemeClr val="tx1"/>
          </a:solidFill>
          <a:latin typeface="+mn-lt"/>
          <a:ea typeface="+mn-ea"/>
          <a:cs typeface="+mn-cs"/>
        </a:defRPr>
      </a:lvl6pPr>
      <a:lvl7pPr marL="12110002" algn="l" defTabSz="4036668" rtl="0" eaLnBrk="1" latinLnBrk="0" hangingPunct="1">
        <a:defRPr sz="7942" kern="1200">
          <a:solidFill>
            <a:schemeClr val="tx1"/>
          </a:solidFill>
          <a:latin typeface="+mn-lt"/>
          <a:ea typeface="+mn-ea"/>
          <a:cs typeface="+mn-cs"/>
        </a:defRPr>
      </a:lvl7pPr>
      <a:lvl8pPr marL="14128335" algn="l" defTabSz="4036668" rtl="0" eaLnBrk="1" latinLnBrk="0" hangingPunct="1">
        <a:defRPr sz="7942" kern="1200">
          <a:solidFill>
            <a:schemeClr val="tx1"/>
          </a:solidFill>
          <a:latin typeface="+mn-lt"/>
          <a:ea typeface="+mn-ea"/>
          <a:cs typeface="+mn-cs"/>
        </a:defRPr>
      </a:lvl8pPr>
      <a:lvl9pPr marL="16146668" algn="l" defTabSz="4036668" rtl="0" eaLnBrk="1" latinLnBrk="0" hangingPunct="1">
        <a:defRPr sz="794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36" userDrawn="1">
          <p15:clr>
            <a:srgbClr val="F26B43"/>
          </p15:clr>
        </p15:guide>
        <p15:guide id="2" pos="13482"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12"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11" Type="http://schemas.openxmlformats.org/officeDocument/2006/relationships/chart" Target="../charts/chart2.xml"/><Relationship Id="rId5" Type="http://schemas.openxmlformats.org/officeDocument/2006/relationships/hyperlink" Target="https://pixabay.com/en/ascending-graph-bar-graphs-progress-1173935/" TargetMode="External"/><Relationship Id="rId10" Type="http://schemas.openxmlformats.org/officeDocument/2006/relationships/chart" Target="../charts/chart1.xml"/><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3" name="TextBox 32"/>
          <p:cNvSpPr txBox="1"/>
          <p:nvPr/>
        </p:nvSpPr>
        <p:spPr>
          <a:xfrm>
            <a:off x="22468560" y="22714829"/>
            <a:ext cx="12605772" cy="2968441"/>
          </a:xfrm>
          <a:prstGeom prst="rect">
            <a:avLst/>
          </a:prstGeom>
          <a:noFill/>
        </p:spPr>
        <p:txBody>
          <a:bodyPr>
            <a:spAutoFit/>
          </a:bodyPr>
          <a:lstStyle/>
          <a:p>
            <a:pPr>
              <a:defRPr/>
            </a:pPr>
            <a:endParaRPr lang="en-GB" sz="3738" b="1" u="sng" dirty="0">
              <a:latin typeface="+mn-lt"/>
              <a:cs typeface="Arial" panose="020B0604020202020204" pitchFamily="34" charset="0"/>
            </a:endParaRPr>
          </a:p>
          <a:p>
            <a:pPr>
              <a:defRPr/>
            </a:pPr>
            <a:endParaRPr lang="en-GB" sz="3738" b="1" u="sng" dirty="0">
              <a:latin typeface="+mn-lt"/>
              <a:cs typeface="Arial" panose="020B0604020202020204" pitchFamily="34" charset="0"/>
            </a:endParaRPr>
          </a:p>
          <a:p>
            <a:pPr>
              <a:defRPr/>
            </a:pPr>
            <a:endParaRPr lang="en-GB" sz="3738" dirty="0">
              <a:latin typeface="+mn-lt"/>
            </a:endParaRPr>
          </a:p>
          <a:p>
            <a:pPr>
              <a:defRPr/>
            </a:pPr>
            <a:endParaRPr lang="en-GB" sz="3738" dirty="0">
              <a:latin typeface="+mn-lt"/>
            </a:endParaRPr>
          </a:p>
          <a:p>
            <a:pPr>
              <a:defRPr/>
            </a:pPr>
            <a:endParaRPr lang="en-GB" sz="3738" dirty="0">
              <a:latin typeface="+mn-lt"/>
            </a:endParaRPr>
          </a:p>
        </p:txBody>
      </p:sp>
      <p:sp>
        <p:nvSpPr>
          <p:cNvPr id="2" name="Text Box 2"/>
          <p:cNvSpPr txBox="1">
            <a:spLocks noChangeArrowheads="1"/>
          </p:cNvSpPr>
          <p:nvPr/>
        </p:nvSpPr>
        <p:spPr bwMode="auto">
          <a:xfrm>
            <a:off x="39004869" y="29736530"/>
            <a:ext cx="3796230" cy="947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defTabSz="854322" eaLnBrk="1" hangingPunct="1"/>
            <a:r>
              <a:rPr lang="en-GB" altLang="en-US" sz="3200" b="1" dirty="0">
                <a:solidFill>
                  <a:srgbClr val="005EB8"/>
                </a:solidFill>
                <a:latin typeface="Arial" pitchFamily="34" charset="0"/>
                <a:cs typeface="Arial" pitchFamily="34" charset="0"/>
              </a:rPr>
              <a:t>#TheGSQIAWay</a:t>
            </a:r>
            <a:endParaRPr lang="en-US" altLang="en-US" sz="3200" dirty="0">
              <a:solidFill>
                <a:srgbClr val="005EB8"/>
              </a:solidFill>
              <a:latin typeface="Arial" pitchFamily="34" charset="0"/>
              <a:cs typeface="Arial" pitchFamily="34" charset="0"/>
            </a:endParaRPr>
          </a:p>
        </p:txBody>
      </p:sp>
      <p:sp>
        <p:nvSpPr>
          <p:cNvPr id="10" name="TextBox 9">
            <a:extLst>
              <a:ext uri="{FF2B5EF4-FFF2-40B4-BE49-F238E27FC236}">
                <a16:creationId xmlns:a16="http://schemas.microsoft.com/office/drawing/2014/main" id="{ED0B6CF3-AF34-8871-5A67-EAD9A7757B6F}"/>
              </a:ext>
            </a:extLst>
          </p:cNvPr>
          <p:cNvSpPr txBox="1">
            <a:spLocks noChangeArrowheads="1"/>
          </p:cNvSpPr>
          <p:nvPr/>
        </p:nvSpPr>
        <p:spPr bwMode="auto">
          <a:xfrm>
            <a:off x="31181229" y="7405616"/>
            <a:ext cx="11388981" cy="13901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36349" tIns="336349" rIns="336349" bIns="336349">
            <a:no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eaLnBrk="1" hangingPunct="1">
              <a:spcBef>
                <a:spcPct val="0"/>
              </a:spcBef>
              <a:buFontTx/>
              <a:buNone/>
            </a:pPr>
            <a:r>
              <a:rPr lang="en-GB" altLang="en-US" sz="3200" b="1" dirty="0">
                <a:solidFill>
                  <a:schemeClr val="accent6">
                    <a:lumMod val="75000"/>
                  </a:schemeClr>
                </a:solidFill>
              </a:rPr>
              <a:t>Driver Diagram</a:t>
            </a:r>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a:p>
            <a:pPr eaLnBrk="1" hangingPunct="1">
              <a:spcBef>
                <a:spcPct val="0"/>
              </a:spcBef>
              <a:buFontTx/>
              <a:buNone/>
            </a:pPr>
            <a:endParaRPr lang="en-GB" altLang="en-US" sz="2243" dirty="0"/>
          </a:p>
        </p:txBody>
      </p:sp>
      <p:sp>
        <p:nvSpPr>
          <p:cNvPr id="13" name="TextBox 9">
            <a:extLst>
              <a:ext uri="{FF2B5EF4-FFF2-40B4-BE49-F238E27FC236}">
                <a16:creationId xmlns:a16="http://schemas.microsoft.com/office/drawing/2014/main" id="{9DF7A90D-F7E3-04AF-9371-D65D9A4188BE}"/>
              </a:ext>
            </a:extLst>
          </p:cNvPr>
          <p:cNvSpPr txBox="1">
            <a:spLocks noChangeArrowheads="1"/>
          </p:cNvSpPr>
          <p:nvPr/>
        </p:nvSpPr>
        <p:spPr bwMode="auto">
          <a:xfrm>
            <a:off x="15165110" y="15899732"/>
            <a:ext cx="15817549" cy="5427554"/>
          </a:xfrm>
          <a:prstGeom prst="rect">
            <a:avLst/>
          </a:prstGeom>
          <a:solidFill>
            <a:schemeClr val="accent1">
              <a:lumMod val="60000"/>
              <a:lumOff val="40000"/>
            </a:schemeClr>
          </a:solidFill>
          <a:ln>
            <a:noFill/>
          </a:ln>
        </p:spPr>
        <p:txBody>
          <a:bodyPr lIns="336349" tIns="336349" rIns="336349" bIns="336349">
            <a:noAutofit/>
          </a:bodyPr>
          <a:lstStyle>
            <a:lvl1pPr>
              <a:spcBef>
                <a:spcPct val="20000"/>
              </a:spcBef>
              <a:buFont typeface="Arial" charset="0"/>
              <a:buChar char="•"/>
              <a:defRPr sz="15100">
                <a:solidFill>
                  <a:schemeClr val="tx1"/>
                </a:solidFill>
                <a:latin typeface="Calibri" pitchFamily="34" charset="0"/>
                <a:ea typeface="MS PGothic" pitchFamily="34" charset="-128"/>
              </a:defRPr>
            </a:lvl1pPr>
            <a:lvl2pPr marL="742950" indent="-285750">
              <a:spcBef>
                <a:spcPct val="20000"/>
              </a:spcBef>
              <a:buFont typeface="Arial" charset="0"/>
              <a:buChar char="–"/>
              <a:defRPr sz="13200">
                <a:solidFill>
                  <a:schemeClr val="tx1"/>
                </a:solidFill>
                <a:latin typeface="Calibri" pitchFamily="34" charset="0"/>
                <a:ea typeface="MS PGothic" pitchFamily="34" charset="-128"/>
              </a:defRPr>
            </a:lvl2pPr>
            <a:lvl3pPr marL="1143000" indent="-228600">
              <a:spcBef>
                <a:spcPct val="20000"/>
              </a:spcBef>
              <a:buFont typeface="Arial" charset="0"/>
              <a:buChar char="•"/>
              <a:defRPr sz="11300">
                <a:solidFill>
                  <a:schemeClr val="tx1"/>
                </a:solidFill>
                <a:latin typeface="Calibri" pitchFamily="34" charset="0"/>
                <a:ea typeface="MS PGothic" pitchFamily="34" charset="-128"/>
              </a:defRPr>
            </a:lvl3pPr>
            <a:lvl4pPr marL="1600200" indent="-228600">
              <a:spcBef>
                <a:spcPct val="20000"/>
              </a:spcBef>
              <a:buFont typeface="Arial" charset="0"/>
              <a:buChar char="–"/>
              <a:defRPr sz="9500">
                <a:solidFill>
                  <a:schemeClr val="tx1"/>
                </a:solidFill>
                <a:latin typeface="Calibri" pitchFamily="34" charset="0"/>
                <a:ea typeface="MS PGothic" pitchFamily="34" charset="-128"/>
              </a:defRPr>
            </a:lvl4pPr>
            <a:lvl5pPr marL="2057400" indent="-228600">
              <a:spcBef>
                <a:spcPct val="20000"/>
              </a:spcBef>
              <a:buFont typeface="Arial" charset="0"/>
              <a:buChar char="»"/>
              <a:defRPr sz="9500">
                <a:solidFill>
                  <a:schemeClr val="tx1"/>
                </a:solidFill>
                <a:latin typeface="Calibri" pitchFamily="34" charset="0"/>
                <a:ea typeface="MS PGothic" pitchFamily="34" charset="-128"/>
              </a:defRPr>
            </a:lvl5pPr>
            <a:lvl6pPr marL="25146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6pPr>
            <a:lvl7pPr marL="29718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7pPr>
            <a:lvl8pPr marL="34290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8pPr>
            <a:lvl9pPr marL="3886200" indent="-228600" defTabSz="4319588" eaLnBrk="0" fontAlgn="base" hangingPunct="0">
              <a:spcBef>
                <a:spcPct val="20000"/>
              </a:spcBef>
              <a:spcAft>
                <a:spcPct val="0"/>
              </a:spcAft>
              <a:buFont typeface="Arial" charset="0"/>
              <a:buChar char="»"/>
              <a:defRPr sz="9500">
                <a:solidFill>
                  <a:schemeClr val="tx1"/>
                </a:solidFill>
                <a:latin typeface="Calibri" pitchFamily="34" charset="0"/>
                <a:ea typeface="MS PGothic" pitchFamily="34" charset="-128"/>
              </a:defRPr>
            </a:lvl9pPr>
          </a:lstStyle>
          <a:p>
            <a:pPr algn="ctr" eaLnBrk="1" hangingPunct="1">
              <a:spcBef>
                <a:spcPct val="0"/>
              </a:spcBef>
              <a:buFontTx/>
              <a:buNone/>
            </a:pPr>
            <a:endParaRPr lang="en-GB" altLang="en-US" sz="2800" dirty="0"/>
          </a:p>
        </p:txBody>
      </p:sp>
      <p:sp>
        <p:nvSpPr>
          <p:cNvPr id="6" name="Text Box 6"/>
          <p:cNvSpPr txBox="1">
            <a:spLocks noChangeArrowheads="1"/>
          </p:cNvSpPr>
          <p:nvPr/>
        </p:nvSpPr>
        <p:spPr bwMode="auto">
          <a:xfrm>
            <a:off x="5919817" y="3197251"/>
            <a:ext cx="22851629" cy="2616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defTabSz="854322" eaLnBrk="1" hangingPunct="1">
              <a:spcAft>
                <a:spcPts val="279"/>
              </a:spcAft>
            </a:pPr>
            <a:r>
              <a:rPr lang="en-GB" sz="4000" b="1" dirty="0">
                <a:solidFill>
                  <a:schemeClr val="bg1"/>
                </a:solidFill>
                <a:latin typeface="Arial" panose="020B0604020202020204" pitchFamily="34" charset="0"/>
                <a:cs typeface="Arial" panose="020B0604020202020204" pitchFamily="34" charset="0"/>
              </a:rPr>
              <a:t>Gloucestershire Safety and Quality Improvement Academy 2025</a:t>
            </a:r>
            <a:endParaRPr lang="en-GB" altLang="en-US" sz="4000" b="1" dirty="0">
              <a:solidFill>
                <a:srgbClr val="FFFFFF"/>
              </a:solidFill>
              <a:latin typeface="Arial" pitchFamily="34" charset="0"/>
              <a:cs typeface="Arial" pitchFamily="34" charset="0"/>
            </a:endParaRPr>
          </a:p>
          <a:p>
            <a:pPr defTabSz="854322" eaLnBrk="1" hangingPunct="1">
              <a:spcAft>
                <a:spcPts val="279"/>
              </a:spcAft>
            </a:pPr>
            <a:r>
              <a:rPr lang="en-GB" altLang="en-US" sz="6700" b="1" dirty="0">
                <a:solidFill>
                  <a:srgbClr val="FFFFFF"/>
                </a:solidFill>
                <a:latin typeface="Arial"/>
                <a:ea typeface="MS PGothic"/>
                <a:cs typeface="Arial"/>
              </a:rPr>
              <a:t>Improving Ergonomic Practice in Endoscopy</a:t>
            </a:r>
          </a:p>
          <a:p>
            <a:pPr defTabSz="854322" eaLnBrk="1" hangingPunct="1">
              <a:spcAft>
                <a:spcPts val="279"/>
              </a:spcAft>
            </a:pPr>
            <a:r>
              <a:rPr lang="en-GB" altLang="en-US" sz="4450" b="1" dirty="0">
                <a:solidFill>
                  <a:srgbClr val="FFFFFF"/>
                </a:solidFill>
                <a:latin typeface="Arial"/>
                <a:ea typeface="MS PGothic"/>
                <a:cs typeface="Arial"/>
              </a:rPr>
              <a:t>Amber Prisk  - Consultant Practitioner / Lead Clinical Endoscopist</a:t>
            </a:r>
            <a:endParaRPr lang="en-GB" altLang="en-US" sz="4450" b="1" dirty="0">
              <a:solidFill>
                <a:srgbClr val="FFFFFF"/>
              </a:solidFill>
              <a:latin typeface="Arial" pitchFamily="34" charset="0"/>
              <a:cs typeface="Arial" pitchFamily="34" charset="0"/>
            </a:endParaRPr>
          </a:p>
          <a:p>
            <a:pPr defTabSz="854322">
              <a:spcAft>
                <a:spcPts val="279"/>
              </a:spcAft>
            </a:pPr>
            <a:r>
              <a:rPr lang="en-GB" altLang="en-US" sz="4450" b="1" dirty="0">
                <a:solidFill>
                  <a:srgbClr val="FFFFFF"/>
                </a:solidFill>
                <a:latin typeface="Arial"/>
                <a:ea typeface="MS PGothic"/>
                <a:cs typeface="Arial"/>
              </a:rPr>
              <a:t>Julian </a:t>
            </a:r>
            <a:r>
              <a:rPr lang="en-GB" altLang="en-US" sz="4450" b="1" dirty="0" err="1">
                <a:solidFill>
                  <a:srgbClr val="FFFFFF"/>
                </a:solidFill>
                <a:latin typeface="Arial"/>
                <a:ea typeface="MS PGothic"/>
                <a:cs typeface="Arial"/>
              </a:rPr>
              <a:t>Layhe</a:t>
            </a:r>
            <a:r>
              <a:rPr lang="en-GB" altLang="en-US" sz="4450" b="1" dirty="0">
                <a:solidFill>
                  <a:srgbClr val="FFFFFF"/>
                </a:solidFill>
                <a:latin typeface="Arial"/>
                <a:ea typeface="MS PGothic"/>
                <a:cs typeface="Arial"/>
              </a:rPr>
              <a:t> – Clinical Endoscopist</a:t>
            </a:r>
          </a:p>
          <a:p>
            <a:pPr defTabSz="854322" eaLnBrk="1" hangingPunct="1"/>
            <a:endParaRPr lang="en-US" altLang="en-US" sz="3350" dirty="0">
              <a:latin typeface="Arial"/>
              <a:ea typeface="MS PGothic"/>
              <a:cs typeface="Arial"/>
            </a:endParaRPr>
          </a:p>
        </p:txBody>
      </p:sp>
      <p:sp>
        <p:nvSpPr>
          <p:cNvPr id="15" name="TextBox 14">
            <a:extLst>
              <a:ext uri="{FF2B5EF4-FFF2-40B4-BE49-F238E27FC236}">
                <a16:creationId xmlns:a16="http://schemas.microsoft.com/office/drawing/2014/main" id="{E5E36623-8091-0677-E7F6-7F444E76491C}"/>
              </a:ext>
            </a:extLst>
          </p:cNvPr>
          <p:cNvSpPr txBox="1"/>
          <p:nvPr/>
        </p:nvSpPr>
        <p:spPr>
          <a:xfrm>
            <a:off x="18635436" y="7417558"/>
            <a:ext cx="12347223" cy="8217634"/>
          </a:xfrm>
          <a:prstGeom prst="rect">
            <a:avLst/>
          </a:prstGeom>
          <a:solidFill>
            <a:schemeClr val="bg1"/>
          </a:solidFill>
        </p:spPr>
        <p:txBody>
          <a:bodyPr wrap="square" rtlCol="0">
            <a:spAutoFit/>
          </a:bodyPr>
          <a:lstStyle/>
          <a:p>
            <a:endParaRPr lang="en-GB" sz="800" b="1" dirty="0">
              <a:latin typeface="+mj-lt"/>
            </a:endParaRPr>
          </a:p>
          <a:p>
            <a:r>
              <a:rPr lang="en-GB" sz="3200" b="1" dirty="0"/>
              <a:t> </a:t>
            </a:r>
            <a:r>
              <a:rPr lang="en-GB" sz="3200" b="1" dirty="0">
                <a:solidFill>
                  <a:schemeClr val="accent6">
                    <a:lumMod val="75000"/>
                  </a:schemeClr>
                </a:solidFill>
                <a:latin typeface="+mn-lt"/>
              </a:rPr>
              <a:t>Understanding</a:t>
            </a:r>
            <a:r>
              <a:rPr lang="en-GB" sz="3200" b="1" dirty="0">
                <a:solidFill>
                  <a:schemeClr val="accent6">
                    <a:lumMod val="75000"/>
                  </a:schemeClr>
                </a:solidFill>
              </a:rPr>
              <a:t> </a:t>
            </a:r>
            <a:r>
              <a:rPr lang="en-GB" sz="3200" b="1" dirty="0">
                <a:solidFill>
                  <a:schemeClr val="accent6">
                    <a:lumMod val="75000"/>
                  </a:schemeClr>
                </a:solidFill>
                <a:latin typeface="+mn-lt"/>
              </a:rPr>
              <a:t>the problem – fishbone analysis</a:t>
            </a:r>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2400" dirty="0"/>
          </a:p>
          <a:p>
            <a:endParaRPr lang="en-GB" sz="800" dirty="0"/>
          </a:p>
          <a:p>
            <a:endParaRPr lang="en-GB" sz="800" dirty="0"/>
          </a:p>
          <a:p>
            <a:endParaRPr lang="en-GB" sz="800" dirty="0"/>
          </a:p>
          <a:p>
            <a:endParaRPr lang="en-GB" sz="800" dirty="0"/>
          </a:p>
          <a:p>
            <a:endParaRPr lang="en-GB" sz="800" dirty="0"/>
          </a:p>
          <a:p>
            <a:endParaRPr lang="en-GB" sz="800" dirty="0"/>
          </a:p>
          <a:p>
            <a:endParaRPr lang="en-GB" sz="800" dirty="0"/>
          </a:p>
        </p:txBody>
      </p:sp>
      <p:pic>
        <p:nvPicPr>
          <p:cNvPr id="21" name="Picture 20">
            <a:extLst>
              <a:ext uri="{FF2B5EF4-FFF2-40B4-BE49-F238E27FC236}">
                <a16:creationId xmlns:a16="http://schemas.microsoft.com/office/drawing/2014/main" id="{B98A499C-D2FB-17D1-65A4-6174EF7E74F0}"/>
              </a:ext>
            </a:extLst>
          </p:cNvPr>
          <p:cNvPicPr>
            <a:picLocks noChangeAspect="1"/>
          </p:cNvPicPr>
          <p:nvPr/>
        </p:nvPicPr>
        <p:blipFill>
          <a:blip r:embed="rId3"/>
          <a:stretch>
            <a:fillRect/>
          </a:stretch>
        </p:blipFill>
        <p:spPr>
          <a:xfrm>
            <a:off x="31514290" y="8378596"/>
            <a:ext cx="10722857" cy="12446656"/>
          </a:xfrm>
          <a:prstGeom prst="rect">
            <a:avLst/>
          </a:prstGeom>
        </p:spPr>
      </p:pic>
      <p:sp>
        <p:nvSpPr>
          <p:cNvPr id="4" name="TextBox 3">
            <a:extLst>
              <a:ext uri="{FF2B5EF4-FFF2-40B4-BE49-F238E27FC236}">
                <a16:creationId xmlns:a16="http://schemas.microsoft.com/office/drawing/2014/main" id="{1B55351C-AFD2-5D45-C905-CC6C4876A57C}"/>
              </a:ext>
            </a:extLst>
          </p:cNvPr>
          <p:cNvSpPr txBox="1"/>
          <p:nvPr/>
        </p:nvSpPr>
        <p:spPr>
          <a:xfrm>
            <a:off x="11564077" y="7405616"/>
            <a:ext cx="6893904" cy="3600986"/>
          </a:xfrm>
          <a:prstGeom prst="rect">
            <a:avLst/>
          </a:prstGeom>
          <a:solidFill>
            <a:schemeClr val="bg1"/>
          </a:solidFill>
        </p:spPr>
        <p:txBody>
          <a:bodyPr wrap="square" rtlCol="0">
            <a:spAutoFit/>
          </a:bodyPr>
          <a:lstStyle/>
          <a:p>
            <a:endParaRPr lang="en-GB" sz="800" b="1" dirty="0">
              <a:latin typeface="Calibri" panose="020F0502020204030204" pitchFamily="34" charset="0"/>
              <a:ea typeface="Calibri" panose="020F0502020204030204" pitchFamily="34" charset="0"/>
              <a:cs typeface="Calibri" panose="020F0502020204030204" pitchFamily="34" charset="0"/>
            </a:endParaRPr>
          </a:p>
          <a:p>
            <a:r>
              <a:rPr lang="en-GB" sz="3200" b="1"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SMART Aim</a:t>
            </a:r>
          </a:p>
          <a:p>
            <a:r>
              <a:rPr lang="en-GB" sz="3200" b="1"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p>
          <a:p>
            <a:r>
              <a:rPr lang="en-GB" sz="2500" dirty="0">
                <a:solidFill>
                  <a:schemeClr val="tx2">
                    <a:lumMod val="60000"/>
                    <a:lumOff val="40000"/>
                  </a:schemeClr>
                </a:solidFill>
                <a:latin typeface="Calibri" panose="020F0502020204030204" pitchFamily="34" charset="0"/>
                <a:ea typeface="Calibri" panose="020F0502020204030204" pitchFamily="34" charset="0"/>
                <a:cs typeface="Calibri" panose="020F0502020204030204" pitchFamily="34" charset="0"/>
              </a:rPr>
              <a:t> </a:t>
            </a:r>
            <a:r>
              <a:rPr lang="en-GB" sz="2500" dirty="0">
                <a:latin typeface="Calibri" panose="020F0502020204030204" pitchFamily="34" charset="0"/>
                <a:ea typeface="Calibri" panose="020F0502020204030204" pitchFamily="34" charset="0"/>
                <a:cs typeface="Calibri" panose="020F0502020204030204" pitchFamily="34" charset="0"/>
              </a:rPr>
              <a:t>To increase the overall compliance</a:t>
            </a:r>
          </a:p>
          <a:p>
            <a:r>
              <a:rPr lang="en-GB" sz="2500" dirty="0">
                <a:latin typeface="Calibri" panose="020F0502020204030204" pitchFamily="34" charset="0"/>
                <a:ea typeface="Calibri" panose="020F0502020204030204" pitchFamily="34" charset="0"/>
                <a:cs typeface="Calibri" panose="020F0502020204030204" pitchFamily="34" charset="0"/>
              </a:rPr>
              <a:t>  rate with best practice </a:t>
            </a:r>
          </a:p>
          <a:p>
            <a:r>
              <a:rPr lang="en-GB" sz="2500" dirty="0">
                <a:latin typeface="Calibri" panose="020F0502020204030204" pitchFamily="34" charset="0"/>
                <a:ea typeface="Calibri" panose="020F0502020204030204" pitchFamily="34" charset="0"/>
                <a:cs typeface="Calibri" panose="020F0502020204030204" pitchFamily="34" charset="0"/>
              </a:rPr>
              <a:t>  recommendations from 64%</a:t>
            </a:r>
          </a:p>
          <a:p>
            <a:r>
              <a:rPr lang="en-GB" sz="2500" dirty="0">
                <a:latin typeface="Calibri" panose="020F0502020204030204" pitchFamily="34" charset="0"/>
                <a:ea typeface="Calibri" panose="020F0502020204030204" pitchFamily="34" charset="0"/>
                <a:cs typeface="Calibri" panose="020F0502020204030204" pitchFamily="34" charset="0"/>
              </a:rPr>
              <a:t>  to over 85% within 6 months</a:t>
            </a:r>
          </a:p>
          <a:p>
            <a:pPr lvl="1"/>
            <a:endParaRPr lang="en-GB" sz="1200" dirty="0">
              <a:latin typeface="Calibri" panose="020F0502020204030204" pitchFamily="34" charset="0"/>
              <a:ea typeface="Calibri" panose="020F0502020204030204" pitchFamily="34" charset="0"/>
              <a:cs typeface="Calibri" panose="020F0502020204030204" pitchFamily="34" charset="0"/>
            </a:endParaRPr>
          </a:p>
          <a:p>
            <a:pPr lvl="1"/>
            <a:endParaRPr lang="en-GB" sz="1200" dirty="0">
              <a:latin typeface="Calibri" panose="020F0502020204030204" pitchFamily="34" charset="0"/>
              <a:ea typeface="Calibri" panose="020F0502020204030204" pitchFamily="34" charset="0"/>
              <a:cs typeface="Calibri" panose="020F0502020204030204" pitchFamily="34" charset="0"/>
            </a:endParaRPr>
          </a:p>
          <a:p>
            <a:pPr lvl="1"/>
            <a:endParaRPr lang="en-GB" sz="800" dirty="0">
              <a:latin typeface="Calibri" panose="020F0502020204030204" pitchFamily="34" charset="0"/>
              <a:ea typeface="Calibri" panose="020F0502020204030204" pitchFamily="34" charset="0"/>
              <a:cs typeface="Calibri" panose="020F0502020204030204" pitchFamily="34" charset="0"/>
            </a:endParaRPr>
          </a:p>
          <a:p>
            <a:pPr lvl="1"/>
            <a:endParaRPr lang="en-GB" sz="800" dirty="0">
              <a:latin typeface="Calibri" panose="020F0502020204030204" pitchFamily="34" charset="0"/>
              <a:ea typeface="Calibri" panose="020F0502020204030204" pitchFamily="34" charset="0"/>
              <a:cs typeface="Calibri" panose="020F0502020204030204" pitchFamily="34" charset="0"/>
            </a:endParaRPr>
          </a:p>
          <a:p>
            <a:pPr lvl="1"/>
            <a:endParaRPr lang="en-GB" sz="800" dirty="0">
              <a:latin typeface="Calibri" panose="020F0502020204030204" pitchFamily="34" charset="0"/>
              <a:ea typeface="Calibri" panose="020F0502020204030204" pitchFamily="34" charset="0"/>
              <a:cs typeface="Calibri" panose="020F0502020204030204" pitchFamily="34" charset="0"/>
            </a:endParaRPr>
          </a:p>
          <a:p>
            <a:pPr lvl="1"/>
            <a:endParaRPr lang="en-GB" sz="800"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D70F0B65-AEA2-9F78-77BD-1FE62C190E2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6241776" y="8214306"/>
            <a:ext cx="2001697" cy="1509215"/>
          </a:xfrm>
          <a:prstGeom prst="rect">
            <a:avLst/>
          </a:prstGeom>
        </p:spPr>
      </p:pic>
      <p:pic>
        <p:nvPicPr>
          <p:cNvPr id="11" name="Picture 10">
            <a:extLst>
              <a:ext uri="{FF2B5EF4-FFF2-40B4-BE49-F238E27FC236}">
                <a16:creationId xmlns:a16="http://schemas.microsoft.com/office/drawing/2014/main" id="{B7200B44-C32B-E917-9E8C-17361BE536A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711811" y="16046301"/>
            <a:ext cx="6908688" cy="5140422"/>
          </a:xfrm>
          <a:prstGeom prst="rect">
            <a:avLst/>
          </a:prstGeom>
          <a:noFill/>
          <a:ln>
            <a:noFill/>
          </a:ln>
        </p:spPr>
      </p:pic>
      <p:pic>
        <p:nvPicPr>
          <p:cNvPr id="12" name="Picture 11">
            <a:extLst>
              <a:ext uri="{FF2B5EF4-FFF2-40B4-BE49-F238E27FC236}">
                <a16:creationId xmlns:a16="http://schemas.microsoft.com/office/drawing/2014/main" id="{4EB07C8B-2710-1785-1E95-AC5CDA3D361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248201" y="16025660"/>
            <a:ext cx="6908688" cy="5140422"/>
          </a:xfrm>
          <a:prstGeom prst="rect">
            <a:avLst/>
          </a:prstGeom>
          <a:noFill/>
          <a:ln>
            <a:noFill/>
          </a:ln>
        </p:spPr>
      </p:pic>
      <p:sp>
        <p:nvSpPr>
          <p:cNvPr id="14" name="TextBox 13">
            <a:extLst>
              <a:ext uri="{FF2B5EF4-FFF2-40B4-BE49-F238E27FC236}">
                <a16:creationId xmlns:a16="http://schemas.microsoft.com/office/drawing/2014/main" id="{B4A28B33-6FD4-0726-03B5-F82B8926926A}"/>
              </a:ext>
            </a:extLst>
          </p:cNvPr>
          <p:cNvSpPr txBox="1"/>
          <p:nvPr/>
        </p:nvSpPr>
        <p:spPr>
          <a:xfrm>
            <a:off x="225945" y="15925995"/>
            <a:ext cx="14606105" cy="5355312"/>
          </a:xfrm>
          <a:prstGeom prst="rect">
            <a:avLst/>
          </a:prstGeom>
          <a:solidFill>
            <a:schemeClr val="bg1"/>
          </a:solidFill>
        </p:spPr>
        <p:txBody>
          <a:bodyPr wrap="square" rtlCol="0">
            <a:spAutoFit/>
          </a:bodyPr>
          <a:lstStyle/>
          <a:p>
            <a:endParaRPr lang="en-GB" sz="800" b="1" dirty="0">
              <a:latin typeface="+mn-lt"/>
            </a:endParaRPr>
          </a:p>
          <a:p>
            <a:r>
              <a:rPr lang="en-GB" sz="3200" b="1" dirty="0">
                <a:solidFill>
                  <a:schemeClr val="accent6">
                    <a:lumMod val="75000"/>
                  </a:schemeClr>
                </a:solidFill>
                <a:latin typeface="+mn-lt"/>
              </a:rPr>
              <a:t>PDSA Cycles</a:t>
            </a:r>
          </a:p>
          <a:p>
            <a:endParaRPr lang="en-GB" sz="900" b="1" dirty="0">
              <a:latin typeface="+mn-lt"/>
            </a:endParaRPr>
          </a:p>
          <a:p>
            <a:endParaRPr lang="en-GB" sz="2500" b="1" dirty="0">
              <a:latin typeface="+mn-lt"/>
            </a:endParaRPr>
          </a:p>
          <a:p>
            <a:pPr algn="just"/>
            <a:r>
              <a:rPr lang="en-GB" sz="2800" dirty="0">
                <a:latin typeface="+mn-lt"/>
              </a:rPr>
              <a:t>Cycle 1 (month 1):   </a:t>
            </a:r>
          </a:p>
          <a:p>
            <a:pPr marL="342900" indent="-342900" algn="just">
              <a:buFont typeface="Wingdings" panose="05000000000000000000" pitchFamily="2" charset="2"/>
              <a:buChar char="§"/>
            </a:pPr>
            <a:r>
              <a:rPr lang="en-GB" sz="2800" dirty="0">
                <a:latin typeface="+mn-lt"/>
              </a:rPr>
              <a:t>Educational  intervention for Endoscopists</a:t>
            </a:r>
          </a:p>
          <a:p>
            <a:pPr marL="342900" indent="-342900" algn="just">
              <a:buFont typeface="Wingdings" panose="05000000000000000000" pitchFamily="2" charset="2"/>
              <a:buChar char="§"/>
            </a:pPr>
            <a:r>
              <a:rPr lang="en-GB" sz="2800" dirty="0" err="1">
                <a:latin typeface="+mn-lt"/>
              </a:rPr>
              <a:t>Mirco</a:t>
            </a:r>
            <a:r>
              <a:rPr lang="en-GB" sz="2800" dirty="0">
                <a:latin typeface="+mn-lt"/>
              </a:rPr>
              <a:t>-teach session for supporting nursing staff</a:t>
            </a:r>
          </a:p>
          <a:p>
            <a:pPr marL="342900" indent="-342900" algn="just">
              <a:buFont typeface="Wingdings" panose="05000000000000000000" pitchFamily="2" charset="2"/>
              <a:buChar char="§"/>
            </a:pPr>
            <a:r>
              <a:rPr lang="en-GB" sz="2800" dirty="0">
                <a:latin typeface="+mn-lt"/>
              </a:rPr>
              <a:t>Educational poster placed in all theatres</a:t>
            </a:r>
          </a:p>
          <a:p>
            <a:pPr algn="just"/>
            <a:endParaRPr lang="en-GB" sz="2800" dirty="0">
              <a:latin typeface="+mn-lt"/>
            </a:endParaRPr>
          </a:p>
          <a:p>
            <a:pPr algn="just"/>
            <a:r>
              <a:rPr lang="en-GB" sz="2800" dirty="0">
                <a:latin typeface="+mn-lt"/>
              </a:rPr>
              <a:t>Cycle 2 (month 2):  </a:t>
            </a:r>
          </a:p>
          <a:p>
            <a:pPr marL="342900" indent="-342900" algn="just">
              <a:buFont typeface="Wingdings" panose="05000000000000000000" pitchFamily="2" charset="2"/>
              <a:buChar char="§"/>
            </a:pPr>
            <a:r>
              <a:rPr lang="en-GB" sz="2800" dirty="0">
                <a:latin typeface="+mn-lt"/>
              </a:rPr>
              <a:t>Ergonomics checklist added to endoscopy list de-brief form</a:t>
            </a:r>
          </a:p>
          <a:p>
            <a:pPr marL="342900" indent="-342900" algn="just">
              <a:buFont typeface="Wingdings" panose="05000000000000000000" pitchFamily="2" charset="2"/>
              <a:buChar char="§"/>
            </a:pPr>
            <a:r>
              <a:rPr lang="en-GB" sz="2800" dirty="0">
                <a:latin typeface="+mn-lt"/>
              </a:rPr>
              <a:t>Tape lines placed on theatre floors to aid alignment of</a:t>
            </a:r>
          </a:p>
          <a:p>
            <a:pPr algn="just"/>
            <a:r>
              <a:rPr lang="en-GB" sz="2800" dirty="0">
                <a:latin typeface="+mn-lt"/>
              </a:rPr>
              <a:t>     equipment</a:t>
            </a:r>
          </a:p>
          <a:p>
            <a:endParaRPr lang="en-GB" sz="800" dirty="0">
              <a:solidFill>
                <a:schemeClr val="tx2">
                  <a:lumMod val="60000"/>
                  <a:lumOff val="40000"/>
                </a:schemeClr>
              </a:solidFill>
              <a:latin typeface="+mn-lt"/>
            </a:endParaRPr>
          </a:p>
          <a:p>
            <a:endParaRPr lang="en-GB" sz="800" dirty="0">
              <a:solidFill>
                <a:schemeClr val="tx2">
                  <a:lumMod val="60000"/>
                  <a:lumOff val="40000"/>
                </a:schemeClr>
              </a:solidFill>
              <a:latin typeface="+mn-lt"/>
            </a:endParaRPr>
          </a:p>
        </p:txBody>
      </p:sp>
      <p:pic>
        <p:nvPicPr>
          <p:cNvPr id="16" name="Picture 15">
            <a:extLst>
              <a:ext uri="{FF2B5EF4-FFF2-40B4-BE49-F238E27FC236}">
                <a16:creationId xmlns:a16="http://schemas.microsoft.com/office/drawing/2014/main" id="{55F2FC3A-D2F7-66FE-F839-D7087CFE24B0}"/>
              </a:ext>
            </a:extLst>
          </p:cNvPr>
          <p:cNvPicPr>
            <a:picLocks noChangeAspect="1"/>
          </p:cNvPicPr>
          <p:nvPr/>
        </p:nvPicPr>
        <p:blipFill>
          <a:blip r:embed="rId8"/>
          <a:stretch>
            <a:fillRect/>
          </a:stretch>
        </p:blipFill>
        <p:spPr>
          <a:xfrm>
            <a:off x="9899377" y="16529256"/>
            <a:ext cx="4235054" cy="3986559"/>
          </a:xfrm>
          <a:prstGeom prst="rect">
            <a:avLst/>
          </a:prstGeom>
          <a:noFill/>
        </p:spPr>
      </p:pic>
      <p:sp>
        <p:nvSpPr>
          <p:cNvPr id="19" name="TextBox 18">
            <a:extLst>
              <a:ext uri="{FF2B5EF4-FFF2-40B4-BE49-F238E27FC236}">
                <a16:creationId xmlns:a16="http://schemas.microsoft.com/office/drawing/2014/main" id="{6479F324-7673-A95C-0BBF-C8BF3970BE90}"/>
              </a:ext>
            </a:extLst>
          </p:cNvPr>
          <p:cNvSpPr txBox="1"/>
          <p:nvPr/>
        </p:nvSpPr>
        <p:spPr>
          <a:xfrm>
            <a:off x="225946" y="21533299"/>
            <a:ext cx="5963908" cy="8540800"/>
          </a:xfrm>
          <a:prstGeom prst="rect">
            <a:avLst/>
          </a:prstGeom>
          <a:solidFill>
            <a:schemeClr val="bg1"/>
          </a:solidFill>
        </p:spPr>
        <p:txBody>
          <a:bodyPr wrap="square" rtlCol="0">
            <a:spAutoFit/>
          </a:bodyPr>
          <a:lstStyle/>
          <a:p>
            <a:endParaRPr lang="en-GB" sz="800" b="1" dirty="0">
              <a:latin typeface="+mn-lt"/>
            </a:endParaRPr>
          </a:p>
          <a:p>
            <a:r>
              <a:rPr lang="en-GB" sz="3200" b="1" dirty="0">
                <a:solidFill>
                  <a:schemeClr val="accent6">
                    <a:lumMod val="75000"/>
                  </a:schemeClr>
                </a:solidFill>
                <a:latin typeface="+mn-lt"/>
              </a:rPr>
              <a:t>Measures</a:t>
            </a:r>
          </a:p>
          <a:p>
            <a:endParaRPr lang="en-GB" sz="1000" b="1" dirty="0"/>
          </a:p>
          <a:p>
            <a:r>
              <a:rPr lang="en-GB" sz="2500" b="1" dirty="0">
                <a:latin typeface="+mn-lt"/>
              </a:rPr>
              <a:t>Outcome:</a:t>
            </a:r>
          </a:p>
          <a:p>
            <a:pPr marL="342900" indent="-342900">
              <a:buFont typeface="Wingdings" panose="05000000000000000000" pitchFamily="2" charset="2"/>
              <a:buChar char="§"/>
            </a:pPr>
            <a:r>
              <a:rPr lang="en-GB" sz="2500" dirty="0">
                <a:latin typeface="+mn-lt"/>
              </a:rPr>
              <a:t>To reduce endoscopy –related injuries among endoscopists</a:t>
            </a:r>
          </a:p>
          <a:p>
            <a:pPr marL="342900" indent="-342900">
              <a:buFont typeface="Wingdings" panose="05000000000000000000" pitchFamily="2" charset="2"/>
              <a:buChar char="§"/>
            </a:pPr>
            <a:r>
              <a:rPr lang="en-GB" sz="2500" dirty="0">
                <a:latin typeface="+mn-lt"/>
              </a:rPr>
              <a:t>To increase the endoscopist compliance rates to best-practice recommendations </a:t>
            </a:r>
          </a:p>
          <a:p>
            <a:endParaRPr lang="en-GB" sz="1200" dirty="0">
              <a:latin typeface="+mn-lt"/>
            </a:endParaRPr>
          </a:p>
          <a:p>
            <a:r>
              <a:rPr lang="en-GB" sz="2500" b="1" dirty="0">
                <a:latin typeface="+mn-lt"/>
              </a:rPr>
              <a:t>Process:</a:t>
            </a:r>
          </a:p>
          <a:p>
            <a:pPr marL="342900" indent="-342900">
              <a:buFont typeface="Wingdings" panose="05000000000000000000" pitchFamily="2" charset="2"/>
              <a:buChar char="§"/>
            </a:pPr>
            <a:r>
              <a:rPr lang="en-GB" sz="2500" dirty="0">
                <a:latin typeface="+mn-lt"/>
              </a:rPr>
              <a:t>Observation and evaluation of of monitor height, trolley height, equipment alignment and endoscopist posture</a:t>
            </a:r>
          </a:p>
          <a:p>
            <a:pPr marL="342900" indent="-342900">
              <a:buFont typeface="Wingdings" panose="05000000000000000000" pitchFamily="2" charset="2"/>
              <a:buChar char="§"/>
            </a:pPr>
            <a:r>
              <a:rPr lang="en-GB" sz="2500" dirty="0">
                <a:latin typeface="+mn-lt"/>
              </a:rPr>
              <a:t>Audit of whether the ergonomic checklist</a:t>
            </a:r>
          </a:p>
          <a:p>
            <a:r>
              <a:rPr lang="en-GB" sz="2500" dirty="0">
                <a:latin typeface="+mn-lt"/>
              </a:rPr>
              <a:t>     is being regularly completed</a:t>
            </a:r>
          </a:p>
          <a:p>
            <a:endParaRPr lang="en-GB" sz="1200" dirty="0">
              <a:latin typeface="+mn-lt"/>
            </a:endParaRPr>
          </a:p>
          <a:p>
            <a:r>
              <a:rPr lang="en-GB" sz="2500" b="1" dirty="0">
                <a:latin typeface="+mn-lt"/>
              </a:rPr>
              <a:t>Balancing:</a:t>
            </a:r>
          </a:p>
          <a:p>
            <a:pPr marL="342900" indent="-342900">
              <a:buFont typeface="Arial" panose="020B0604020202020204" pitchFamily="34" charset="0"/>
              <a:buChar char="•"/>
            </a:pPr>
            <a:r>
              <a:rPr lang="en-GB" sz="2500" dirty="0">
                <a:latin typeface="+mn-lt"/>
              </a:rPr>
              <a:t>Whether endoscopy list start or finish times are impacted by implementation of the ergonomic checklist</a:t>
            </a:r>
          </a:p>
          <a:p>
            <a:pPr marL="342900" indent="-342900">
              <a:buFont typeface="Arial" panose="020B0604020202020204" pitchFamily="34" charset="0"/>
              <a:buChar char="•"/>
            </a:pPr>
            <a:r>
              <a:rPr lang="en-GB" sz="2500" dirty="0">
                <a:latin typeface="+mn-lt"/>
              </a:rPr>
              <a:t>Acceptability of the ergonomic checklist by endoscopists and the nursing team</a:t>
            </a:r>
          </a:p>
          <a:p>
            <a:pPr marL="342900" indent="-342900">
              <a:buFont typeface="Arial" panose="020B0604020202020204" pitchFamily="34" charset="0"/>
              <a:buChar char="•"/>
            </a:pPr>
            <a:endParaRPr lang="en-GB" sz="2500" dirty="0">
              <a:solidFill>
                <a:schemeClr val="tx2">
                  <a:lumMod val="60000"/>
                  <a:lumOff val="40000"/>
                </a:schemeClr>
              </a:solidFill>
              <a:latin typeface="+mn-lt"/>
            </a:endParaRPr>
          </a:p>
          <a:p>
            <a:pPr marL="342900" indent="-342900">
              <a:buFont typeface="Arial" panose="020B0604020202020204" pitchFamily="34" charset="0"/>
              <a:buChar char="•"/>
            </a:pPr>
            <a:endParaRPr lang="en-GB" sz="2500" dirty="0">
              <a:solidFill>
                <a:schemeClr val="tx2">
                  <a:lumMod val="60000"/>
                  <a:lumOff val="40000"/>
                </a:schemeClr>
              </a:solidFill>
              <a:latin typeface="+mn-lt"/>
            </a:endParaRPr>
          </a:p>
        </p:txBody>
      </p:sp>
      <p:sp>
        <p:nvSpPr>
          <p:cNvPr id="25" name="TextBox 24">
            <a:extLst>
              <a:ext uri="{FF2B5EF4-FFF2-40B4-BE49-F238E27FC236}">
                <a16:creationId xmlns:a16="http://schemas.microsoft.com/office/drawing/2014/main" id="{1E6C6AE1-8D5B-53D1-4280-DA7067514A54}"/>
              </a:ext>
            </a:extLst>
          </p:cNvPr>
          <p:cNvSpPr txBox="1"/>
          <p:nvPr/>
        </p:nvSpPr>
        <p:spPr>
          <a:xfrm>
            <a:off x="6459890" y="21533299"/>
            <a:ext cx="17824877" cy="8556188"/>
          </a:xfrm>
          <a:prstGeom prst="rect">
            <a:avLst/>
          </a:prstGeom>
          <a:solidFill>
            <a:schemeClr val="bg1"/>
          </a:solidFill>
        </p:spPr>
        <p:txBody>
          <a:bodyPr wrap="square" rtlCol="0">
            <a:spAutoFit/>
          </a:bodyPr>
          <a:lstStyle/>
          <a:p>
            <a:endParaRPr lang="en-GB" sz="1000" b="1" dirty="0">
              <a:latin typeface="+mn-lt"/>
            </a:endParaRPr>
          </a:p>
          <a:p>
            <a:r>
              <a:rPr lang="en-GB" sz="3200" b="1" dirty="0">
                <a:solidFill>
                  <a:schemeClr val="accent6">
                    <a:lumMod val="75000"/>
                  </a:schemeClr>
                </a:solidFill>
                <a:latin typeface="+mn-lt"/>
              </a:rPr>
              <a:t>Results and key findings</a:t>
            </a:r>
          </a:p>
          <a:p>
            <a:endParaRPr lang="en-GB" sz="800" b="1" dirty="0">
              <a:latin typeface="+mn-lt"/>
            </a:endParaRPr>
          </a:p>
          <a:p>
            <a:endParaRPr lang="en-GB" sz="800" b="1" dirty="0">
              <a:latin typeface="+mn-lt"/>
            </a:endParaRPr>
          </a:p>
          <a:p>
            <a:endParaRPr lang="en-GB" sz="800" b="1" dirty="0">
              <a:latin typeface="+mn-lt"/>
            </a:endParaRPr>
          </a:p>
          <a:p>
            <a:endParaRPr lang="en-GB" sz="800" b="1" dirty="0">
              <a:latin typeface="+mn-lt"/>
            </a:endParaRPr>
          </a:p>
          <a:p>
            <a:endParaRPr lang="en-GB" sz="800" b="1" dirty="0">
              <a:latin typeface="+mn-lt"/>
            </a:endParaRPr>
          </a:p>
          <a:p>
            <a:endParaRPr lang="en-GB" sz="800" b="1" dirty="0">
              <a:latin typeface="+mn-lt"/>
            </a:endParaRPr>
          </a:p>
          <a:p>
            <a:endParaRPr lang="en-GB" sz="2400" b="1" dirty="0">
              <a:latin typeface="+mn-lt"/>
            </a:endParaRPr>
          </a:p>
          <a:p>
            <a:endParaRPr lang="en-GB" sz="2400" b="1" dirty="0">
              <a:latin typeface="+mn-lt"/>
            </a:endParaRPr>
          </a:p>
          <a:p>
            <a:endParaRPr lang="en-GB" sz="2400" b="1" dirty="0">
              <a:latin typeface="+mn-lt"/>
            </a:endParaRPr>
          </a:p>
          <a:p>
            <a:endParaRPr lang="en-GB" sz="2400" b="1" dirty="0">
              <a:latin typeface="+mn-lt"/>
            </a:endParaRPr>
          </a:p>
          <a:p>
            <a:endParaRPr lang="en-GB" sz="2400" b="1" dirty="0">
              <a:latin typeface="+mn-lt"/>
            </a:endParaRPr>
          </a:p>
          <a:p>
            <a:endParaRPr lang="en-GB" sz="2200" dirty="0"/>
          </a:p>
          <a:p>
            <a:endParaRPr lang="en-GB" sz="2200" dirty="0"/>
          </a:p>
          <a:p>
            <a:endParaRPr lang="en-GB" sz="2200" dirty="0"/>
          </a:p>
          <a:p>
            <a:endParaRPr lang="en-GB" sz="2200" dirty="0"/>
          </a:p>
          <a:p>
            <a:endParaRPr lang="en-GB" sz="3600" dirty="0"/>
          </a:p>
          <a:p>
            <a:pPr marL="342900" indent="-342900">
              <a:buFont typeface="Wingdings" panose="05000000000000000000" pitchFamily="2" charset="2"/>
              <a:buChar char="§"/>
            </a:pPr>
            <a:r>
              <a:rPr lang="en-GB" sz="2700" dirty="0">
                <a:latin typeface="+mn-lt"/>
              </a:rPr>
              <a:t>Compliance percentages for the four individual best-practice recommendations all improved from the baseline figures, most notably in relation to endoscopists selecting the correct monitor height and in maintaining an optimal ergonomic posture</a:t>
            </a:r>
          </a:p>
          <a:p>
            <a:pPr marL="342900" indent="-342900">
              <a:buFont typeface="Wingdings" panose="05000000000000000000" pitchFamily="2" charset="2"/>
              <a:buChar char="§"/>
            </a:pPr>
            <a:r>
              <a:rPr lang="en-GB" sz="2700" dirty="0">
                <a:latin typeface="+mn-lt"/>
              </a:rPr>
              <a:t>Endoscopist overall compliance scores improved significantly with only 34% achieving a maximum score during the baseline observations in August and this improved to 82% by October</a:t>
            </a:r>
          </a:p>
          <a:p>
            <a:pPr marL="342900" indent="-342900">
              <a:buFont typeface="Wingdings" panose="05000000000000000000" pitchFamily="2" charset="2"/>
              <a:buChar char="§"/>
            </a:pPr>
            <a:r>
              <a:rPr lang="en-GB" sz="2700" dirty="0">
                <a:latin typeface="+mn-lt"/>
              </a:rPr>
              <a:t>The overall compliance rate for all observed elements among all endoscopists increased from 64% at baseline, to 80 % after PDSA cycle 1, and subsequently to 81% after PDSA cycle 2</a:t>
            </a:r>
          </a:p>
          <a:p>
            <a:pPr marL="342900" indent="-342900">
              <a:buFont typeface="Wingdings" panose="05000000000000000000" pitchFamily="2" charset="2"/>
              <a:buChar char="§"/>
            </a:pPr>
            <a:r>
              <a:rPr lang="en-GB" sz="2700" dirty="0">
                <a:latin typeface="+mn-lt"/>
              </a:rPr>
              <a:t>At two months after implementing our change interventions we have not yet met our SMART aim of achieving 85% overall compliance.  The results to date however are very positive and suggest we are on track to achieve our aim after 6 months.</a:t>
            </a:r>
            <a:endParaRPr lang="en-GB" sz="2200" dirty="0">
              <a:latin typeface="+mn-lt"/>
            </a:endParaRPr>
          </a:p>
        </p:txBody>
      </p:sp>
      <p:sp>
        <p:nvSpPr>
          <p:cNvPr id="3" name="TextBox 2">
            <a:extLst>
              <a:ext uri="{FF2B5EF4-FFF2-40B4-BE49-F238E27FC236}">
                <a16:creationId xmlns:a16="http://schemas.microsoft.com/office/drawing/2014/main" id="{EFB9BD23-D1BA-FDC0-7FE0-B4DC2664A66F}"/>
              </a:ext>
            </a:extLst>
          </p:cNvPr>
          <p:cNvSpPr txBox="1"/>
          <p:nvPr/>
        </p:nvSpPr>
        <p:spPr>
          <a:xfrm>
            <a:off x="24554803" y="21579113"/>
            <a:ext cx="7538344" cy="6340197"/>
          </a:xfrm>
          <a:prstGeom prst="rect">
            <a:avLst/>
          </a:prstGeom>
          <a:solidFill>
            <a:schemeClr val="bg1"/>
          </a:solidFill>
        </p:spPr>
        <p:txBody>
          <a:bodyPr wrap="square" rtlCol="0">
            <a:spAutoFit/>
          </a:bodyPr>
          <a:lstStyle/>
          <a:p>
            <a:endParaRPr lang="en-GB" sz="1200" b="1" dirty="0">
              <a:latin typeface="+mn-lt"/>
            </a:endParaRPr>
          </a:p>
          <a:p>
            <a:r>
              <a:rPr lang="en-GB" sz="3200" b="1" dirty="0">
                <a:latin typeface="+mn-lt"/>
              </a:rPr>
              <a:t>  </a:t>
            </a:r>
            <a:r>
              <a:rPr lang="en-GB" sz="3200" b="1" dirty="0">
                <a:solidFill>
                  <a:schemeClr val="accent6">
                    <a:lumMod val="75000"/>
                  </a:schemeClr>
                </a:solidFill>
                <a:latin typeface="+mn-lt"/>
              </a:rPr>
              <a:t>Barriers and challenges</a:t>
            </a:r>
          </a:p>
          <a:p>
            <a:endParaRPr lang="en-GB" sz="1800" dirty="0">
              <a:latin typeface="+mn-lt"/>
            </a:endParaRPr>
          </a:p>
          <a:p>
            <a:pPr marL="457200" indent="-457200">
              <a:buFont typeface="Wingdings" panose="05000000000000000000" pitchFamily="2" charset="2"/>
              <a:buChar char="§"/>
            </a:pPr>
            <a:r>
              <a:rPr lang="en-GB" sz="2800" dirty="0">
                <a:latin typeface="+mn-lt"/>
              </a:rPr>
              <a:t>Long-term sickness of QI team member</a:t>
            </a:r>
          </a:p>
          <a:p>
            <a:pPr marL="457200" indent="-457200">
              <a:buFont typeface="Wingdings" panose="05000000000000000000" pitchFamily="2" charset="2"/>
              <a:buChar char="§"/>
            </a:pPr>
            <a:r>
              <a:rPr lang="en-GB" sz="2800" dirty="0">
                <a:latin typeface="+mn-lt"/>
              </a:rPr>
              <a:t>Finding time to implement multiples changes interventions</a:t>
            </a:r>
          </a:p>
          <a:p>
            <a:pPr marL="457200" indent="-457200">
              <a:buFont typeface="Wingdings" panose="05000000000000000000" pitchFamily="2" charset="2"/>
              <a:buChar char="§"/>
            </a:pPr>
            <a:r>
              <a:rPr lang="en-GB" sz="2800" dirty="0">
                <a:latin typeface="+mn-lt"/>
              </a:rPr>
              <a:t>Ingrained practices among endoscopists</a:t>
            </a:r>
          </a:p>
          <a:p>
            <a:pPr marL="457200" indent="-457200">
              <a:buFont typeface="Wingdings" panose="05000000000000000000" pitchFamily="2" charset="2"/>
              <a:buChar char="§"/>
            </a:pPr>
            <a:r>
              <a:rPr lang="en-GB" sz="2800" dirty="0">
                <a:latin typeface="+mn-lt"/>
              </a:rPr>
              <a:t>Nursing staff forgetting to complete audit forms</a:t>
            </a:r>
          </a:p>
          <a:p>
            <a:pPr marL="457200" indent="-457200">
              <a:buFont typeface="Wingdings" panose="05000000000000000000" pitchFamily="2" charset="2"/>
              <a:buChar char="§"/>
            </a:pPr>
            <a:r>
              <a:rPr lang="en-GB" sz="2800" dirty="0">
                <a:latin typeface="+mn-lt"/>
              </a:rPr>
              <a:t>Nursing workload precluding more frequent observations</a:t>
            </a:r>
          </a:p>
          <a:p>
            <a:pPr marL="457200" indent="-457200">
              <a:buFont typeface="Wingdings" panose="05000000000000000000" pitchFamily="2" charset="2"/>
              <a:buChar char="§"/>
            </a:pPr>
            <a:r>
              <a:rPr lang="en-GB" sz="2800" dirty="0">
                <a:latin typeface="+mn-lt"/>
              </a:rPr>
              <a:t>Unanticipated additional training required to promote objective and consistent observations by nursing staff</a:t>
            </a:r>
          </a:p>
          <a:p>
            <a:pPr marL="457200" indent="-457200">
              <a:buFont typeface="Wingdings" panose="05000000000000000000" pitchFamily="2" charset="2"/>
              <a:buChar char="§"/>
            </a:pPr>
            <a:r>
              <a:rPr lang="en-GB" sz="2800" dirty="0">
                <a:latin typeface="+mn-lt"/>
              </a:rPr>
              <a:t>Lack of funding for replacement of broken equipment</a:t>
            </a:r>
          </a:p>
        </p:txBody>
      </p:sp>
      <p:sp>
        <p:nvSpPr>
          <p:cNvPr id="7" name="TextBox 6">
            <a:extLst>
              <a:ext uri="{FF2B5EF4-FFF2-40B4-BE49-F238E27FC236}">
                <a16:creationId xmlns:a16="http://schemas.microsoft.com/office/drawing/2014/main" id="{E5BF1470-A9A6-BC7A-AE78-2C0282E24C85}"/>
              </a:ext>
            </a:extLst>
          </p:cNvPr>
          <p:cNvSpPr txBox="1"/>
          <p:nvPr/>
        </p:nvSpPr>
        <p:spPr>
          <a:xfrm>
            <a:off x="32483879" y="21490795"/>
            <a:ext cx="10086332" cy="6340197"/>
          </a:xfrm>
          <a:prstGeom prst="rect">
            <a:avLst/>
          </a:prstGeom>
          <a:solidFill>
            <a:schemeClr val="bg1"/>
          </a:solidFill>
        </p:spPr>
        <p:txBody>
          <a:bodyPr wrap="square" rtlCol="0">
            <a:spAutoFit/>
          </a:bodyPr>
          <a:lstStyle/>
          <a:p>
            <a:endParaRPr lang="en-GB" sz="800" b="1" dirty="0">
              <a:latin typeface="+mn-lt"/>
            </a:endParaRPr>
          </a:p>
          <a:p>
            <a:r>
              <a:rPr lang="en-GB" sz="3200" b="1" dirty="0">
                <a:solidFill>
                  <a:schemeClr val="accent6">
                    <a:lumMod val="75000"/>
                  </a:schemeClr>
                </a:solidFill>
                <a:latin typeface="+mn-lt"/>
              </a:rPr>
              <a:t>Next steps</a:t>
            </a:r>
          </a:p>
          <a:p>
            <a:endParaRPr lang="en-GB" sz="1200" b="1" dirty="0">
              <a:latin typeface="+mn-lt"/>
            </a:endParaRPr>
          </a:p>
          <a:p>
            <a:pPr marL="342900" indent="-342900">
              <a:buFont typeface="Wingdings" panose="05000000000000000000" pitchFamily="2" charset="2"/>
              <a:buChar char="§"/>
            </a:pPr>
            <a:r>
              <a:rPr lang="en-GB" sz="2600" dirty="0">
                <a:latin typeface="+mn-lt"/>
              </a:rPr>
              <a:t>Further observations to be undertaken to assess whether the observed improvements are sustained and whether further interventions are required</a:t>
            </a:r>
          </a:p>
          <a:p>
            <a:pPr marL="342900" indent="-342900">
              <a:buFont typeface="Wingdings" panose="05000000000000000000" pitchFamily="2" charset="2"/>
              <a:buChar char="§"/>
            </a:pPr>
            <a:r>
              <a:rPr lang="en-GB" sz="2600" dirty="0">
                <a:latin typeface="+mn-lt"/>
              </a:rPr>
              <a:t>Ensure that all new nursing staff receive the microteach session </a:t>
            </a:r>
          </a:p>
          <a:p>
            <a:pPr marL="342900" indent="-342900">
              <a:buFont typeface="Wingdings" panose="05000000000000000000" pitchFamily="2" charset="2"/>
              <a:buChar char="§"/>
            </a:pPr>
            <a:r>
              <a:rPr lang="en-GB" sz="2600" dirty="0">
                <a:latin typeface="+mn-lt"/>
              </a:rPr>
              <a:t>Consider developing an ergonomics in endoscopy e-learning module for all new endoscopists who join the Trust</a:t>
            </a:r>
          </a:p>
          <a:p>
            <a:pPr marL="342900" indent="-342900">
              <a:buFont typeface="Wingdings" panose="05000000000000000000" pitchFamily="2" charset="2"/>
              <a:buChar char="§"/>
            </a:pPr>
            <a:r>
              <a:rPr lang="en-GB" sz="2600" dirty="0">
                <a:latin typeface="+mn-lt"/>
              </a:rPr>
              <a:t>Assess whether endoscopy trainers include ergonomics during training lists</a:t>
            </a:r>
          </a:p>
          <a:p>
            <a:pPr marL="342900" indent="-342900">
              <a:buFont typeface="Wingdings" panose="05000000000000000000" pitchFamily="2" charset="2"/>
              <a:buChar char="§"/>
            </a:pPr>
            <a:r>
              <a:rPr lang="en-GB" sz="2600" dirty="0">
                <a:latin typeface="+mn-lt"/>
              </a:rPr>
              <a:t>Complete a risk assessment and utilise the health and safety team to encourage budget holders to prioritise replacement of broken and unsuitable equipment </a:t>
            </a:r>
          </a:p>
          <a:p>
            <a:pPr marL="342900" indent="-342900">
              <a:buFont typeface="Wingdings" panose="05000000000000000000" pitchFamily="2" charset="2"/>
              <a:buChar char="§"/>
            </a:pPr>
            <a:r>
              <a:rPr lang="en-GB" sz="2600" dirty="0">
                <a:latin typeface="+mn-lt"/>
              </a:rPr>
              <a:t>Spread awareness of our initiative via the south-west endoscopy training academy</a:t>
            </a:r>
          </a:p>
          <a:p>
            <a:endParaRPr lang="en-GB" sz="1600" dirty="0"/>
          </a:p>
        </p:txBody>
      </p:sp>
      <p:pic>
        <p:nvPicPr>
          <p:cNvPr id="20" name="Picture 19">
            <a:extLst>
              <a:ext uri="{FF2B5EF4-FFF2-40B4-BE49-F238E27FC236}">
                <a16:creationId xmlns:a16="http://schemas.microsoft.com/office/drawing/2014/main" id="{813C3571-C515-79AD-8A2A-06204366F3EF}"/>
              </a:ext>
            </a:extLst>
          </p:cNvPr>
          <p:cNvPicPr>
            <a:picLocks noChangeAspect="1"/>
          </p:cNvPicPr>
          <p:nvPr/>
        </p:nvPicPr>
        <p:blipFill>
          <a:blip r:embed="rId9"/>
          <a:stretch>
            <a:fillRect/>
          </a:stretch>
        </p:blipFill>
        <p:spPr>
          <a:xfrm>
            <a:off x="18832001" y="8451356"/>
            <a:ext cx="12022350" cy="6319440"/>
          </a:xfrm>
          <a:prstGeom prst="rect">
            <a:avLst/>
          </a:prstGeom>
        </p:spPr>
      </p:pic>
      <p:sp>
        <p:nvSpPr>
          <p:cNvPr id="22" name="TextBox 21">
            <a:extLst>
              <a:ext uri="{FF2B5EF4-FFF2-40B4-BE49-F238E27FC236}">
                <a16:creationId xmlns:a16="http://schemas.microsoft.com/office/drawing/2014/main" id="{A3AA38E1-C6A1-4ED1-B778-E5610B975D53}"/>
              </a:ext>
            </a:extLst>
          </p:cNvPr>
          <p:cNvSpPr txBox="1"/>
          <p:nvPr/>
        </p:nvSpPr>
        <p:spPr>
          <a:xfrm>
            <a:off x="9787293" y="11271142"/>
            <a:ext cx="8649573" cy="4385816"/>
          </a:xfrm>
          <a:prstGeom prst="rect">
            <a:avLst/>
          </a:prstGeom>
          <a:solidFill>
            <a:schemeClr val="bg1"/>
          </a:solidFill>
        </p:spPr>
        <p:txBody>
          <a:bodyPr wrap="square" rtlCol="0">
            <a:spAutoFit/>
          </a:bodyPr>
          <a:lstStyle/>
          <a:p>
            <a:endParaRPr lang="en-GB" sz="700" b="1" dirty="0">
              <a:latin typeface="+mj-lt"/>
            </a:endParaRPr>
          </a:p>
          <a:p>
            <a:r>
              <a:rPr lang="en-GB" sz="3200" b="1" dirty="0">
                <a:solidFill>
                  <a:schemeClr val="accent6">
                    <a:lumMod val="75000"/>
                  </a:schemeClr>
                </a:solidFill>
                <a:latin typeface="+mj-lt"/>
              </a:rPr>
              <a:t>Improvement team   Stakeholders</a:t>
            </a:r>
            <a:endParaRPr lang="en-GB" sz="1000" b="1" dirty="0">
              <a:latin typeface="+mj-lt"/>
            </a:endParaRPr>
          </a:p>
          <a:p>
            <a:r>
              <a:rPr lang="en-GB" sz="2400" b="1" dirty="0">
                <a:latin typeface="+mj-lt"/>
              </a:rPr>
              <a:t>Amber Prisk                              </a:t>
            </a:r>
            <a:r>
              <a:rPr lang="en-GB" sz="2400" dirty="0">
                <a:latin typeface="+mj-lt"/>
              </a:rPr>
              <a:t>Endoscopy Clinical Leads</a:t>
            </a:r>
          </a:p>
          <a:p>
            <a:r>
              <a:rPr lang="en-GB" sz="2400" dirty="0">
                <a:latin typeface="+mj-lt"/>
              </a:rPr>
              <a:t>Consultant Clinical                   Endoscopy Training Academy  Director</a:t>
            </a:r>
          </a:p>
          <a:p>
            <a:r>
              <a:rPr lang="en-GB" sz="2400" dirty="0">
                <a:latin typeface="+mj-lt"/>
              </a:rPr>
              <a:t>Endoscopist                               General Manager</a:t>
            </a:r>
          </a:p>
          <a:p>
            <a:r>
              <a:rPr lang="en-GB" sz="2400" dirty="0">
                <a:latin typeface="+mj-lt"/>
              </a:rPr>
              <a:t>                                                     Endoscopy Nursing Team </a:t>
            </a:r>
          </a:p>
          <a:p>
            <a:r>
              <a:rPr lang="en-GB" sz="2400" b="1" dirty="0">
                <a:latin typeface="+mj-lt"/>
              </a:rPr>
              <a:t>Julian </a:t>
            </a:r>
            <a:r>
              <a:rPr lang="en-GB" sz="2400" b="1" dirty="0" err="1">
                <a:latin typeface="+mj-lt"/>
              </a:rPr>
              <a:t>Layhe</a:t>
            </a:r>
            <a:r>
              <a:rPr lang="en-GB" sz="2400" b="1" dirty="0">
                <a:latin typeface="+mj-lt"/>
              </a:rPr>
              <a:t>                              </a:t>
            </a:r>
            <a:r>
              <a:rPr lang="en-GB" sz="2400" dirty="0">
                <a:latin typeface="+mj-lt"/>
              </a:rPr>
              <a:t>Health and Safety Team</a:t>
            </a:r>
          </a:p>
          <a:p>
            <a:r>
              <a:rPr lang="en-GB" sz="2400" dirty="0">
                <a:latin typeface="+mj-lt"/>
              </a:rPr>
              <a:t>Clinical Endoscopist                 Endoscopy practice development nurse</a:t>
            </a:r>
          </a:p>
          <a:p>
            <a:r>
              <a:rPr lang="en-GB" sz="2400" dirty="0">
                <a:latin typeface="+mj-lt"/>
              </a:rPr>
              <a:t>                                                     Matron</a:t>
            </a:r>
          </a:p>
          <a:p>
            <a:endParaRPr lang="en-GB" sz="2400" dirty="0">
              <a:latin typeface="+mj-lt"/>
            </a:endParaRPr>
          </a:p>
          <a:p>
            <a:endParaRPr lang="en-GB" sz="800" dirty="0">
              <a:latin typeface="+mj-lt"/>
            </a:endParaRPr>
          </a:p>
          <a:p>
            <a:endParaRPr lang="en-GB" sz="800" dirty="0">
              <a:latin typeface="+mj-lt"/>
            </a:endParaRPr>
          </a:p>
          <a:p>
            <a:endParaRPr lang="en-GB" sz="800" dirty="0">
              <a:latin typeface="+mj-lt"/>
            </a:endParaRPr>
          </a:p>
          <a:p>
            <a:endParaRPr lang="en-GB" sz="2400" dirty="0">
              <a:latin typeface="+mj-lt"/>
            </a:endParaRPr>
          </a:p>
        </p:txBody>
      </p:sp>
      <p:sp>
        <p:nvSpPr>
          <p:cNvPr id="23" name="TextBox 22">
            <a:extLst>
              <a:ext uri="{FF2B5EF4-FFF2-40B4-BE49-F238E27FC236}">
                <a16:creationId xmlns:a16="http://schemas.microsoft.com/office/drawing/2014/main" id="{AC1E6A99-0F6C-D633-048C-3CD918DF229E}"/>
              </a:ext>
            </a:extLst>
          </p:cNvPr>
          <p:cNvSpPr txBox="1"/>
          <p:nvPr/>
        </p:nvSpPr>
        <p:spPr>
          <a:xfrm>
            <a:off x="24574966" y="28211445"/>
            <a:ext cx="18095778" cy="1508105"/>
          </a:xfrm>
          <a:prstGeom prst="rect">
            <a:avLst/>
          </a:prstGeom>
          <a:solidFill>
            <a:schemeClr val="bg1"/>
          </a:solidFill>
        </p:spPr>
        <p:txBody>
          <a:bodyPr wrap="square" rtlCol="0">
            <a:spAutoFit/>
          </a:bodyPr>
          <a:lstStyle/>
          <a:p>
            <a:r>
              <a:rPr lang="en-GB" sz="1800" b="1" dirty="0"/>
              <a:t>References</a:t>
            </a:r>
          </a:p>
          <a:p>
            <a:endParaRPr lang="en-GB" sz="1000" b="1" dirty="0"/>
          </a:p>
          <a:p>
            <a:pPr marL="228600" indent="-228600">
              <a:buAutoNum type="arabicParenR"/>
            </a:pPr>
            <a:r>
              <a:rPr lang="en-GB" sz="1200" dirty="0" err="1"/>
              <a:t>Pawa</a:t>
            </a:r>
            <a:r>
              <a:rPr lang="en-GB" sz="1200" dirty="0"/>
              <a:t> S, et al. (ASGE Standards of Practice Chair Committee Chair, 2020-2023)  American Society for Gastrointestinal Endoscopy guideline on the role of ergonomics for prevention of endoscopy-related injury: summary and   </a:t>
            </a:r>
          </a:p>
          <a:p>
            <a:r>
              <a:rPr lang="en-GB" sz="1200" dirty="0"/>
              <a:t>     recommendations: </a:t>
            </a:r>
            <a:r>
              <a:rPr lang="en-GB" sz="1200" dirty="0" err="1"/>
              <a:t>Gastrointesting</a:t>
            </a:r>
            <a:r>
              <a:rPr lang="en-GB" sz="1200" dirty="0"/>
              <a:t> Endoscopy.  2023 Oct;98(4):482-491.</a:t>
            </a:r>
          </a:p>
          <a:p>
            <a:r>
              <a:rPr lang="en-GB" sz="1200" dirty="0"/>
              <a:t>2) Walsh, CM et al.  Core Curriculum </a:t>
            </a:r>
            <a:r>
              <a:rPr lang="en-GB" sz="1200" dirty="0" err="1"/>
              <a:t>formergonomics</a:t>
            </a:r>
            <a:r>
              <a:rPr lang="en-GB" sz="1200" dirty="0"/>
              <a:t> in endoscopy.  Gastrointestinal Endoscopy.  2021.  93(6).  1222-1227</a:t>
            </a:r>
          </a:p>
          <a:p>
            <a:r>
              <a:rPr lang="en-GB" sz="1200" dirty="0"/>
              <a:t>3) Young DE, </a:t>
            </a:r>
            <a:r>
              <a:rPr lang="en-GB" sz="1200" dirty="0" err="1"/>
              <a:t>Banfi</a:t>
            </a:r>
            <a:r>
              <a:rPr lang="en-GB" sz="1200" dirty="0"/>
              <a:t> T, </a:t>
            </a:r>
            <a:r>
              <a:rPr lang="en-GB" sz="1200" dirty="0" err="1"/>
              <a:t>Ciuti</a:t>
            </a:r>
            <a:r>
              <a:rPr lang="en-GB" sz="1200" dirty="0"/>
              <a:t> G, </a:t>
            </a:r>
            <a:r>
              <a:rPr lang="en-GB" sz="1200" dirty="0" err="1"/>
              <a:t>Arrzzo</a:t>
            </a:r>
            <a:r>
              <a:rPr lang="en-GB" sz="1200" dirty="0"/>
              <a:t> A, Dario p, </a:t>
            </a:r>
            <a:r>
              <a:rPr lang="en-GB" sz="1200" dirty="0" err="1"/>
              <a:t>Koulaouzidis</a:t>
            </a:r>
            <a:r>
              <a:rPr lang="en-GB" sz="1200" dirty="0"/>
              <a:t> A.  Musculoskeletal injuries in gastrointestinal endoscopists: A systematic review.  Expert Reviews in </a:t>
            </a:r>
            <a:r>
              <a:rPr lang="en-GB" sz="1200" dirty="0" err="1"/>
              <a:t>Gastrointastinal</a:t>
            </a:r>
            <a:r>
              <a:rPr lang="en-GB" sz="1200" dirty="0"/>
              <a:t> Endoscopy</a:t>
            </a:r>
            <a:r>
              <a:rPr lang="en-GB" sz="800" dirty="0"/>
              <a:t>.  </a:t>
            </a:r>
            <a:r>
              <a:rPr lang="en-GB" sz="1200" dirty="0"/>
              <a:t>2017.  11(10)  939-947</a:t>
            </a:r>
          </a:p>
          <a:p>
            <a:endParaRPr lang="en-GB" sz="800" b="1" dirty="0"/>
          </a:p>
          <a:p>
            <a:endParaRPr lang="en-GB" sz="800" b="1" dirty="0"/>
          </a:p>
        </p:txBody>
      </p:sp>
      <p:sp>
        <p:nvSpPr>
          <p:cNvPr id="24" name="TextBox 23">
            <a:extLst>
              <a:ext uri="{FF2B5EF4-FFF2-40B4-BE49-F238E27FC236}">
                <a16:creationId xmlns:a16="http://schemas.microsoft.com/office/drawing/2014/main" id="{F1BD9AD7-1A03-6953-1BBC-EB5BB0B5FA30}"/>
              </a:ext>
            </a:extLst>
          </p:cNvPr>
          <p:cNvSpPr txBox="1"/>
          <p:nvPr/>
        </p:nvSpPr>
        <p:spPr>
          <a:xfrm>
            <a:off x="225945" y="7447639"/>
            <a:ext cx="11131956" cy="3600986"/>
          </a:xfrm>
          <a:prstGeom prst="rect">
            <a:avLst/>
          </a:prstGeom>
          <a:solidFill>
            <a:schemeClr val="bg1"/>
          </a:solidFill>
        </p:spPr>
        <p:txBody>
          <a:bodyPr wrap="square" rtlCol="0">
            <a:spAutoFit/>
          </a:bodyPr>
          <a:lstStyle/>
          <a:p>
            <a:endParaRPr lang="en-GB" sz="800" b="1" dirty="0">
              <a:latin typeface="+mn-lt"/>
            </a:endParaRPr>
          </a:p>
          <a:p>
            <a:r>
              <a:rPr lang="en-GB" sz="3200" b="1" dirty="0">
                <a:solidFill>
                  <a:schemeClr val="accent6">
                    <a:lumMod val="75000"/>
                  </a:schemeClr>
                </a:solidFill>
                <a:latin typeface="+mn-lt"/>
              </a:rPr>
              <a:t>Background</a:t>
            </a:r>
          </a:p>
          <a:p>
            <a:r>
              <a:rPr lang="en-GB" sz="2500" dirty="0">
                <a:latin typeface="+mn-lt"/>
              </a:rPr>
              <a:t>Performing endoscopy is a physically demanding and repetitive task, and  endoscopists are prone to developing musculoskeletal endoscopy-related injuries (ERI’s) (Young et al, 2017). ERI’s can shorten endoscopists’ careers, reduce personnel available for healthcare delivery, and thereby negatively impact patient care. Research evidence shows that adherence to best-practice recommendations regarding ergonomics in endoscopy can help to significantly reduce the risk of ERI’s (Walsh et al 2021).</a:t>
            </a:r>
          </a:p>
          <a:p>
            <a:endParaRPr lang="en-GB" sz="1300" dirty="0">
              <a:latin typeface="+mn-lt"/>
            </a:endParaRPr>
          </a:p>
        </p:txBody>
      </p:sp>
      <p:sp>
        <p:nvSpPr>
          <p:cNvPr id="27" name="TextBox 26">
            <a:extLst>
              <a:ext uri="{FF2B5EF4-FFF2-40B4-BE49-F238E27FC236}">
                <a16:creationId xmlns:a16="http://schemas.microsoft.com/office/drawing/2014/main" id="{7A42257F-2F96-F410-257A-59D740CA31AB}"/>
              </a:ext>
            </a:extLst>
          </p:cNvPr>
          <p:cNvSpPr txBox="1"/>
          <p:nvPr/>
        </p:nvSpPr>
        <p:spPr>
          <a:xfrm>
            <a:off x="225945" y="11257409"/>
            <a:ext cx="9382231" cy="4416594"/>
          </a:xfrm>
          <a:prstGeom prst="rect">
            <a:avLst/>
          </a:prstGeom>
          <a:solidFill>
            <a:schemeClr val="bg1"/>
          </a:solidFill>
        </p:spPr>
        <p:txBody>
          <a:bodyPr wrap="square" rtlCol="0">
            <a:spAutoFit/>
          </a:bodyPr>
          <a:lstStyle/>
          <a:p>
            <a:r>
              <a:rPr lang="en-GB" sz="3200" b="1" dirty="0">
                <a:solidFill>
                  <a:schemeClr val="accent6">
                    <a:lumMod val="75000"/>
                  </a:schemeClr>
                </a:solidFill>
                <a:latin typeface="+mn-lt"/>
              </a:rPr>
              <a:t>The problem</a:t>
            </a:r>
            <a:endParaRPr lang="en-GB" sz="800" b="1" dirty="0">
              <a:latin typeface="+mn-lt"/>
            </a:endParaRPr>
          </a:p>
          <a:p>
            <a:pPr algn="just"/>
            <a:endParaRPr lang="en-GB" sz="800" dirty="0">
              <a:latin typeface="+mn-lt"/>
            </a:endParaRPr>
          </a:p>
          <a:p>
            <a:pPr algn="just"/>
            <a:r>
              <a:rPr lang="en-GB" sz="2500" dirty="0">
                <a:latin typeface="+mn-lt"/>
              </a:rPr>
              <a:t>The ERI rate among endoscopists at GRHNHSFT was found to be 48%.   Local practice was observed and measured against four core best-practice recommendation relating to monitor height, equipment alignment, trolley height and endoscopist posture. This revealed that only 1/3 of endoscopists were adhering fully to all four best practice recommendations. The overall compliance rate for all observed elements among all endoscopists was found to be 64% which is sub-optimal and poses a significant risk to the health and wellbeing of our endoscopists.</a:t>
            </a:r>
          </a:p>
          <a:p>
            <a:pPr algn="just"/>
            <a:endParaRPr lang="en-GB" sz="800" dirty="0">
              <a:latin typeface="+mn-lt"/>
            </a:endParaRPr>
          </a:p>
          <a:p>
            <a:endParaRPr lang="en-GB" sz="800" dirty="0">
              <a:latin typeface="+mn-lt"/>
            </a:endParaRPr>
          </a:p>
        </p:txBody>
      </p:sp>
      <p:graphicFrame>
        <p:nvGraphicFramePr>
          <p:cNvPr id="8" name="Chart 7">
            <a:extLst>
              <a:ext uri="{FF2B5EF4-FFF2-40B4-BE49-F238E27FC236}">
                <a16:creationId xmlns:a16="http://schemas.microsoft.com/office/drawing/2014/main" id="{C6319F46-208F-73F3-002F-0BDC026D550B}"/>
              </a:ext>
            </a:extLst>
          </p:cNvPr>
          <p:cNvGraphicFramePr/>
          <p:nvPr>
            <p:extLst>
              <p:ext uri="{D42A27DB-BD31-4B8C-83A1-F6EECF244321}">
                <p14:modId xmlns:p14="http://schemas.microsoft.com/office/powerpoint/2010/main" val="1122927750"/>
              </p:ext>
            </p:extLst>
          </p:nvPr>
        </p:nvGraphicFramePr>
        <p:xfrm>
          <a:off x="6333940" y="22518591"/>
          <a:ext cx="5942675" cy="370554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Chart 8">
            <a:extLst>
              <a:ext uri="{FF2B5EF4-FFF2-40B4-BE49-F238E27FC236}">
                <a16:creationId xmlns:a16="http://schemas.microsoft.com/office/drawing/2014/main" id="{AE70FAE6-2377-1784-6A0E-8BBED2CE200E}"/>
              </a:ext>
            </a:extLst>
          </p:cNvPr>
          <p:cNvGraphicFramePr/>
          <p:nvPr>
            <p:extLst>
              <p:ext uri="{D42A27DB-BD31-4B8C-83A1-F6EECF244321}">
                <p14:modId xmlns:p14="http://schemas.microsoft.com/office/powerpoint/2010/main" val="2314618138"/>
              </p:ext>
            </p:extLst>
          </p:nvPr>
        </p:nvGraphicFramePr>
        <p:xfrm>
          <a:off x="12420701" y="22518591"/>
          <a:ext cx="6214736" cy="3743934"/>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7" name="Chart 16">
            <a:extLst>
              <a:ext uri="{FF2B5EF4-FFF2-40B4-BE49-F238E27FC236}">
                <a16:creationId xmlns:a16="http://schemas.microsoft.com/office/drawing/2014/main" id="{7178913D-A19C-0BFC-13B3-6ED95B0786D5}"/>
              </a:ext>
            </a:extLst>
          </p:cNvPr>
          <p:cNvGraphicFramePr/>
          <p:nvPr>
            <p:extLst>
              <p:ext uri="{D42A27DB-BD31-4B8C-83A1-F6EECF244321}">
                <p14:modId xmlns:p14="http://schemas.microsoft.com/office/powerpoint/2010/main" val="1591309145"/>
              </p:ext>
            </p:extLst>
          </p:nvPr>
        </p:nvGraphicFramePr>
        <p:xfrm>
          <a:off x="18457980" y="22518591"/>
          <a:ext cx="5710347" cy="3639632"/>
        </p:xfrm>
        <a:graphic>
          <a:graphicData uri="http://schemas.openxmlformats.org/drawingml/2006/chart">
            <c:chart xmlns:c="http://schemas.openxmlformats.org/drawingml/2006/chart" xmlns:r="http://schemas.openxmlformats.org/officeDocument/2006/relationships" r:id="rId12"/>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1A81A291A0E6469339935FD551DAAE" ma:contentTypeVersion="12" ma:contentTypeDescription="Create a new document." ma:contentTypeScope="" ma:versionID="c5503ecfe860226cff9fd2a8481956b5">
  <xsd:schema xmlns:xsd="http://www.w3.org/2001/XMLSchema" xmlns:xs="http://www.w3.org/2001/XMLSchema" xmlns:p="http://schemas.microsoft.com/office/2006/metadata/properties" xmlns:ns2="f5fafbc1-4dff-46f1-9d6e-69ecbca1506e" xmlns:ns3="294ddeb0-cddc-468e-8201-9fa9385fd099" targetNamespace="http://schemas.microsoft.com/office/2006/metadata/properties" ma:root="true" ma:fieldsID="7d9d07584c1b214807d0f2a41203266a" ns2:_="" ns3:_="">
    <xsd:import namespace="f5fafbc1-4dff-46f1-9d6e-69ecbca1506e"/>
    <xsd:import namespace="294ddeb0-cddc-468e-8201-9fa9385fd0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fafbc1-4dff-46f1-9d6e-69ecbca150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4ddeb0-cddc-468e-8201-9fa9385fd0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8A93D8-3907-4453-8782-CAC8FE28D9C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820E83C-9D08-4D02-A90C-7AF78A2E2536}">
  <ds:schemaRefs>
    <ds:schemaRef ds:uri="http://schemas.microsoft.com/sharepoint/v3/contenttype/forms"/>
  </ds:schemaRefs>
</ds:datastoreItem>
</file>

<file path=customXml/itemProps3.xml><?xml version="1.0" encoding="utf-8"?>
<ds:datastoreItem xmlns:ds="http://schemas.openxmlformats.org/officeDocument/2006/customXml" ds:itemID="{C5B7BE96-69BB-4CF7-BB47-438CD45F39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afbc1-4dff-46f1-9d6e-69ecbca1506e"/>
    <ds:schemaRef ds:uri="294ddeb0-cddc-468e-8201-9fa9385fd0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3963</TotalTime>
  <Words>836</Words>
  <Application>Microsoft Office PowerPoint</Application>
  <PresentationFormat>Custom</PresentationFormat>
  <Paragraphs>188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GSQIA</dc:creator>
  <cp:lastModifiedBy>CHEUNG, Yingyan (GLOUCESTERSHIRE HOSPITALS NHS FOUNDATION TRUST)</cp:lastModifiedBy>
  <cp:revision>314</cp:revision>
  <cp:lastPrinted>2012-10-12T16:18:20Z</cp:lastPrinted>
  <dcterms:created xsi:type="dcterms:W3CDTF">2011-03-01T17:55:15Z</dcterms:created>
  <dcterms:modified xsi:type="dcterms:W3CDTF">2025-10-27T22:23:19Z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0x010100981A81A291A0E6469339935FD551DAAE</vt:lpwstr>
  </property>
</Properties>
</file>