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42803763" cy="30275213"/>
  <p:notesSz cx="6665913" cy="9872663"/>
  <p:defaultTextStyle>
    <a:defPPr>
      <a:defRPr lang="en-US"/>
    </a:defPPr>
    <a:lvl1pPr algn="l" defTabSz="4174882" rtl="0" eaLnBrk="0" fontAlgn="base" hangingPunct="0">
      <a:spcBef>
        <a:spcPct val="0"/>
      </a:spcBef>
      <a:spcAft>
        <a:spcPct val="0"/>
      </a:spcAft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2086674" indent="-1644790" algn="l" defTabSz="4174882" rtl="0" eaLnBrk="0" fontAlgn="base" hangingPunct="0">
      <a:spcBef>
        <a:spcPct val="0"/>
      </a:spcBef>
      <a:spcAft>
        <a:spcPct val="0"/>
      </a:spcAft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4174882" indent="-3291114" algn="l" defTabSz="4174882" rtl="0" eaLnBrk="0" fontAlgn="base" hangingPunct="0">
      <a:spcBef>
        <a:spcPct val="0"/>
      </a:spcBef>
      <a:spcAft>
        <a:spcPct val="0"/>
      </a:spcAft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6263089" indent="-4937438" algn="l" defTabSz="4174882" rtl="0" eaLnBrk="0" fontAlgn="base" hangingPunct="0">
      <a:spcBef>
        <a:spcPct val="0"/>
      </a:spcBef>
      <a:spcAft>
        <a:spcPct val="0"/>
      </a:spcAft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8351297" indent="-6583762" algn="l" defTabSz="4174882" rtl="0" eaLnBrk="0" fontAlgn="base" hangingPunct="0">
      <a:spcBef>
        <a:spcPct val="0"/>
      </a:spcBef>
      <a:spcAft>
        <a:spcPct val="0"/>
      </a:spcAft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09419" algn="l" defTabSz="883768" rtl="0" eaLnBrk="1" latinLnBrk="0" hangingPunct="1"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2651303" algn="l" defTabSz="883768" rtl="0" eaLnBrk="1" latinLnBrk="0" hangingPunct="1"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3093187" algn="l" defTabSz="883768" rtl="0" eaLnBrk="1" latinLnBrk="0" hangingPunct="1"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3535070" algn="l" defTabSz="883768" rtl="0" eaLnBrk="1" latinLnBrk="0" hangingPunct="1"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1348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0F0"/>
    <a:srgbClr val="E8EDEE"/>
    <a:srgbClr val="005E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7367" autoAdjust="0"/>
    <p:restoredTop sz="92460" autoAdjust="0"/>
  </p:normalViewPr>
  <p:slideViewPr>
    <p:cSldViewPr>
      <p:cViewPr>
        <p:scale>
          <a:sx n="30" d="100"/>
          <a:sy n="30" d="100"/>
        </p:scale>
        <p:origin x="192" y="-1162"/>
      </p:cViewPr>
      <p:guideLst>
        <p:guide orient="horz" pos="9536"/>
        <p:guide pos="13482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111" d="100"/>
          <a:sy n="111" d="100"/>
        </p:scale>
        <p:origin x="7014" y="114"/>
      </p:cViewPr>
      <p:guideLst/>
    </p:cSldViewPr>
  </p:notesViewPr>
  <p:gridSpacing cx="90012" cy="90012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5075" y="0"/>
            <a:ext cx="2889250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E4EF497-56AC-4A36-A7F0-AB1DADE21192}" type="datetimeFigureOut">
              <a:rPr lang="en-GB" altLang="en-US"/>
              <a:pPr>
                <a:defRPr/>
              </a:pPr>
              <a:t>05/12/2025</a:t>
            </a:fld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63"/>
            <a:ext cx="288925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5075" y="9377363"/>
            <a:ext cx="2889250" cy="493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BF31F11-2FF4-474E-B8EC-7D8A75234BF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49570413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3109" userDrawn="1">
          <p15:clr>
            <a:srgbClr val="F26B43"/>
          </p15:clr>
        </p15:guide>
        <p15:guide id="2" pos="2099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432054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5075" y="0"/>
            <a:ext cx="2889250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B9601AD-AB01-41D2-8189-AE49C1D956D7}" type="datetimeFigureOut">
              <a:rPr lang="en-GB" altLang="en-US"/>
              <a:pPr>
                <a:defRPr/>
              </a:pPr>
              <a:t>05/12/2025</a:t>
            </a:fld>
            <a:endParaRPr lang="en-GB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5963" y="739775"/>
            <a:ext cx="5233987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750" y="4689475"/>
            <a:ext cx="5332413" cy="444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88925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432054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5075" y="9377363"/>
            <a:ext cx="2889250" cy="493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83616CBC-8EEF-4F6C-BAAC-7C61F08FB99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723236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174882" rtl="0" eaLnBrk="0" fontAlgn="base" hangingPunct="0">
      <a:spcBef>
        <a:spcPct val="30000"/>
      </a:spcBef>
      <a:spcAft>
        <a:spcPct val="0"/>
      </a:spcAft>
      <a:defRPr sz="5509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1pPr>
    <a:lvl2pPr marL="2086674" algn="l" defTabSz="4174882" rtl="0" eaLnBrk="0" fontAlgn="base" hangingPunct="0">
      <a:spcBef>
        <a:spcPct val="30000"/>
      </a:spcBef>
      <a:spcAft>
        <a:spcPct val="0"/>
      </a:spcAft>
      <a:defRPr sz="5509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4174882" algn="l" defTabSz="4174882" rtl="0" eaLnBrk="0" fontAlgn="base" hangingPunct="0">
      <a:spcBef>
        <a:spcPct val="30000"/>
      </a:spcBef>
      <a:spcAft>
        <a:spcPct val="0"/>
      </a:spcAft>
      <a:defRPr sz="5509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6263089" algn="l" defTabSz="4174882" rtl="0" eaLnBrk="0" fontAlgn="base" hangingPunct="0">
      <a:spcBef>
        <a:spcPct val="30000"/>
      </a:spcBef>
      <a:spcAft>
        <a:spcPct val="0"/>
      </a:spcAft>
      <a:defRPr sz="5509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8351297" algn="l" defTabSz="4174882" rtl="0" eaLnBrk="0" fontAlgn="base" hangingPunct="0">
      <a:spcBef>
        <a:spcPct val="30000"/>
      </a:spcBef>
      <a:spcAft>
        <a:spcPct val="0"/>
      </a:spcAft>
      <a:defRPr sz="5509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10439505" algn="l" defTabSz="4175802" rtl="0" eaLnBrk="1" latinLnBrk="0" hangingPunct="1">
      <a:defRPr sz="5509" kern="1200">
        <a:solidFill>
          <a:schemeClr val="tx1"/>
        </a:solidFill>
        <a:latin typeface="+mn-lt"/>
        <a:ea typeface="+mn-ea"/>
        <a:cs typeface="+mn-cs"/>
      </a:defRPr>
    </a:lvl6pPr>
    <a:lvl7pPr marL="12527406" algn="l" defTabSz="4175802" rtl="0" eaLnBrk="1" latinLnBrk="0" hangingPunct="1">
      <a:defRPr sz="5509" kern="1200">
        <a:solidFill>
          <a:schemeClr val="tx1"/>
        </a:solidFill>
        <a:latin typeface="+mn-lt"/>
        <a:ea typeface="+mn-ea"/>
        <a:cs typeface="+mn-cs"/>
      </a:defRPr>
    </a:lvl7pPr>
    <a:lvl8pPr marL="14615307" algn="l" defTabSz="4175802" rtl="0" eaLnBrk="1" latinLnBrk="0" hangingPunct="1">
      <a:defRPr sz="5509" kern="1200">
        <a:solidFill>
          <a:schemeClr val="tx1"/>
        </a:solidFill>
        <a:latin typeface="+mn-lt"/>
        <a:ea typeface="+mn-ea"/>
        <a:cs typeface="+mn-cs"/>
      </a:defRPr>
    </a:lvl8pPr>
    <a:lvl9pPr marL="16703208" algn="l" defTabSz="4175802" rtl="0" eaLnBrk="1" latinLnBrk="0" hangingPunct="1">
      <a:defRPr sz="550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15963" y="739775"/>
            <a:ext cx="5233987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57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57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57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57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57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319588" eaLnBrk="0" fontAlgn="base" hangingPunct="0">
              <a:spcBef>
                <a:spcPct val="3000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319588" eaLnBrk="0" fontAlgn="base" hangingPunct="0">
              <a:spcBef>
                <a:spcPct val="3000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319588" eaLnBrk="0" fontAlgn="base" hangingPunct="0">
              <a:spcBef>
                <a:spcPct val="3000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319588" eaLnBrk="0" fontAlgn="base" hangingPunct="0">
              <a:spcBef>
                <a:spcPct val="3000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0A20187-2B8F-4592-A0FD-238F21F963C4}" type="slidenum">
              <a:rPr lang="en-GB" altLang="en-US" sz="120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0963249-F366-DFAE-2890-506DD5717CED}"/>
              </a:ext>
            </a:extLst>
          </p:cNvPr>
          <p:cNvSpPr>
            <a:spLocks/>
          </p:cNvSpPr>
          <p:nvPr userDrawn="1"/>
        </p:nvSpPr>
        <p:spPr>
          <a:xfrm>
            <a:off x="2" y="0"/>
            <a:ext cx="42803763" cy="6924729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215" dirty="0"/>
              <a:t> 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66691C-6AB4-B7D1-01D8-84EE4B2FF667}"/>
              </a:ext>
            </a:extLst>
          </p:cNvPr>
          <p:cNvSpPr txBox="1"/>
          <p:nvPr userDrawn="1"/>
        </p:nvSpPr>
        <p:spPr>
          <a:xfrm>
            <a:off x="-2" y="6924729"/>
            <a:ext cx="42803763" cy="287771"/>
          </a:xfrm>
          <a:prstGeom prst="rect">
            <a:avLst/>
          </a:prstGeom>
          <a:solidFill>
            <a:schemeClr val="accent6"/>
          </a:solidFill>
          <a:ln w="50800" cap="sq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>
            <a:spAutoFit/>
          </a:bodyPr>
          <a:lstStyle/>
          <a:p>
            <a:pPr algn="ctr" defTabSz="403666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7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68B82145-0A6E-59A4-0470-B1CFA7E073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9592972" y="171801"/>
            <a:ext cx="13046181" cy="5514977"/>
          </a:xfrm>
          <a:prstGeom prst="rect">
            <a:avLst/>
          </a:prstGeom>
        </p:spPr>
      </p:pic>
      <p:pic>
        <p:nvPicPr>
          <p:cNvPr id="25" name="Picture 24" descr="A white circle with black background&#10;&#10;AI-generated content may be incorrect.">
            <a:extLst>
              <a:ext uri="{FF2B5EF4-FFF2-40B4-BE49-F238E27FC236}">
                <a16:creationId xmlns:a16="http://schemas.microsoft.com/office/drawing/2014/main" id="{59292C41-2424-46E4-78E1-17E0395D5B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61047" y="-1334590"/>
            <a:ext cx="11401455" cy="10628334"/>
          </a:xfrm>
          <a:prstGeom prst="rect">
            <a:avLst/>
          </a:prstGeom>
        </p:spPr>
      </p:pic>
      <p:pic>
        <p:nvPicPr>
          <p:cNvPr id="27" name="Graphic 26">
            <a:extLst>
              <a:ext uri="{FF2B5EF4-FFF2-40B4-BE49-F238E27FC236}">
                <a16:creationId xmlns:a16="http://schemas.microsoft.com/office/drawing/2014/main" id="{92A66AE6-4CDE-F930-771B-B49963659A0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-921095" y="1815830"/>
            <a:ext cx="8020050" cy="566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3757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09" userDrawn="1">
          <p15:clr>
            <a:srgbClr val="FBAE40"/>
          </p15:clr>
        </p15:guide>
        <p15:guide id="2" pos="894" userDrawn="1">
          <p15:clr>
            <a:srgbClr val="FBAE40"/>
          </p15:clr>
        </p15:guide>
        <p15:guide id="3" pos="26055" userDrawn="1">
          <p15:clr>
            <a:srgbClr val="FBAE40"/>
          </p15:clr>
        </p15:guide>
        <p15:guide id="4" orient="horz" pos="18427" userDrawn="1">
          <p15:clr>
            <a:srgbClr val="FBAE40"/>
          </p15:clr>
        </p15:guide>
        <p15:guide id="5" pos="13028" userDrawn="1">
          <p15:clr>
            <a:srgbClr val="FBAE40"/>
          </p15:clr>
        </p15:guide>
        <p15:guide id="6" pos="13935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BEE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141031" y="1212522"/>
            <a:ext cx="38521709" cy="5045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141031" y="7063772"/>
            <a:ext cx="38521709" cy="19981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41029" y="28060416"/>
            <a:ext cx="9985867" cy="1611875"/>
          </a:xfrm>
          <a:prstGeom prst="rect">
            <a:avLst/>
          </a:prstGeom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5326">
                <a:solidFill>
                  <a:srgbClr val="8989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63B3B48-648D-4A5F-A7F6-3664B9454514}" type="datetimeFigureOut">
              <a:rPr lang="en-GB" altLang="en-US" smtClean="0"/>
              <a:pPr>
                <a:defRPr/>
              </a:pPr>
              <a:t>05/12/2025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624412" y="28060416"/>
            <a:ext cx="13554944" cy="1611875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ctr" defTabSz="4036668" eaLnBrk="1" fontAlgn="auto" hangingPunct="1">
              <a:spcBef>
                <a:spcPts val="0"/>
              </a:spcBef>
              <a:spcAft>
                <a:spcPts val="0"/>
              </a:spcAft>
              <a:defRPr sz="5326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676870" y="28060416"/>
            <a:ext cx="9985867" cy="1611875"/>
          </a:xfrm>
          <a:prstGeom prst="rect">
            <a:avLst/>
          </a:prstGeom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5326">
                <a:solidFill>
                  <a:srgbClr val="8989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0E17DD1-FBDC-4A92-AA73-D8325BA13B7E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4035778" rtl="0" eaLnBrk="0" fontAlgn="base" hangingPunct="0">
        <a:spcBef>
          <a:spcPct val="0"/>
        </a:spcBef>
        <a:spcAft>
          <a:spcPct val="0"/>
        </a:spcAft>
        <a:defRPr sz="19432" kern="1200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Arial" panose="020B0604020202020204" pitchFamily="34" charset="0"/>
        </a:defRPr>
      </a:lvl1pPr>
      <a:lvl2pPr algn="ctr" defTabSz="4035778" rtl="0" eaLnBrk="0" fontAlgn="base" hangingPunct="0">
        <a:spcBef>
          <a:spcPct val="0"/>
        </a:spcBef>
        <a:spcAft>
          <a:spcPct val="0"/>
        </a:spcAft>
        <a:defRPr sz="19432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2pPr>
      <a:lvl3pPr algn="ctr" defTabSz="4035778" rtl="0" eaLnBrk="0" fontAlgn="base" hangingPunct="0">
        <a:spcBef>
          <a:spcPct val="0"/>
        </a:spcBef>
        <a:spcAft>
          <a:spcPct val="0"/>
        </a:spcAft>
        <a:defRPr sz="19432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3pPr>
      <a:lvl4pPr algn="ctr" defTabSz="4035778" rtl="0" eaLnBrk="0" fontAlgn="base" hangingPunct="0">
        <a:spcBef>
          <a:spcPct val="0"/>
        </a:spcBef>
        <a:spcAft>
          <a:spcPct val="0"/>
        </a:spcAft>
        <a:defRPr sz="19432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4pPr>
      <a:lvl5pPr algn="ctr" defTabSz="4035778" rtl="0" eaLnBrk="0" fontAlgn="base" hangingPunct="0">
        <a:spcBef>
          <a:spcPct val="0"/>
        </a:spcBef>
        <a:spcAft>
          <a:spcPct val="0"/>
        </a:spcAft>
        <a:defRPr sz="19432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5pPr>
      <a:lvl6pPr marL="427160" algn="ctr" defTabSz="4035778" rtl="0" fontAlgn="base">
        <a:spcBef>
          <a:spcPct val="0"/>
        </a:spcBef>
        <a:spcAft>
          <a:spcPct val="0"/>
        </a:spcAft>
        <a:defRPr sz="19432">
          <a:solidFill>
            <a:schemeClr val="tx1"/>
          </a:solidFill>
          <a:latin typeface="Calibri" pitchFamily="34" charset="0"/>
        </a:defRPr>
      </a:lvl6pPr>
      <a:lvl7pPr marL="854322" algn="ctr" defTabSz="4035778" rtl="0" fontAlgn="base">
        <a:spcBef>
          <a:spcPct val="0"/>
        </a:spcBef>
        <a:spcAft>
          <a:spcPct val="0"/>
        </a:spcAft>
        <a:defRPr sz="19432">
          <a:solidFill>
            <a:schemeClr val="tx1"/>
          </a:solidFill>
          <a:latin typeface="Calibri" pitchFamily="34" charset="0"/>
        </a:defRPr>
      </a:lvl7pPr>
      <a:lvl8pPr marL="1281482" algn="ctr" defTabSz="4035778" rtl="0" fontAlgn="base">
        <a:spcBef>
          <a:spcPct val="0"/>
        </a:spcBef>
        <a:spcAft>
          <a:spcPct val="0"/>
        </a:spcAft>
        <a:defRPr sz="19432">
          <a:solidFill>
            <a:schemeClr val="tx1"/>
          </a:solidFill>
          <a:latin typeface="Calibri" pitchFamily="34" charset="0"/>
        </a:defRPr>
      </a:lvl8pPr>
      <a:lvl9pPr marL="1708642" algn="ctr" defTabSz="4035778" rtl="0" fontAlgn="base">
        <a:spcBef>
          <a:spcPct val="0"/>
        </a:spcBef>
        <a:spcAft>
          <a:spcPct val="0"/>
        </a:spcAft>
        <a:defRPr sz="19432">
          <a:solidFill>
            <a:schemeClr val="tx1"/>
          </a:solidFill>
          <a:latin typeface="Calibri" pitchFamily="34" charset="0"/>
        </a:defRPr>
      </a:lvl9pPr>
    </p:titleStyle>
    <p:bodyStyle>
      <a:lvl1pPr marL="1512860" indent="-1512860" algn="l" defTabSz="4035778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4108" kern="1200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Arial" panose="020B0604020202020204" pitchFamily="34" charset="0"/>
        </a:defRPr>
      </a:lvl1pPr>
      <a:lvl2pPr marL="3279347" indent="-1260717" algn="l" defTabSz="4035778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2333" kern="1200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Arial" panose="020B0604020202020204" pitchFamily="34" charset="0"/>
        </a:defRPr>
      </a:lvl2pPr>
      <a:lvl3pPr marL="5045834" indent="-1008573" algn="l" defTabSz="4035778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0557" kern="1200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Arial" panose="020B0604020202020204" pitchFamily="34" charset="0"/>
        </a:defRPr>
      </a:lvl3pPr>
      <a:lvl4pPr marL="7062980" indent="-1008573" algn="l" defTabSz="4035778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8876" kern="1200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Arial" panose="020B0604020202020204" pitchFamily="34" charset="0"/>
        </a:defRPr>
      </a:lvl4pPr>
      <a:lvl5pPr marL="9081612" indent="-1008573" algn="l" defTabSz="4035778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8876" kern="1200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Arial" panose="020B0604020202020204" pitchFamily="34" charset="0"/>
        </a:defRPr>
      </a:lvl5pPr>
      <a:lvl6pPr marL="11100834" indent="-1009166" algn="l" defTabSz="4036668" rtl="0" eaLnBrk="1" latinLnBrk="0" hangingPunct="1">
        <a:spcBef>
          <a:spcPct val="20000"/>
        </a:spcBef>
        <a:buFont typeface="Arial" pitchFamily="34" charset="0"/>
        <a:buChar char="•"/>
        <a:defRPr sz="8876" kern="1200">
          <a:solidFill>
            <a:schemeClr val="tx1"/>
          </a:solidFill>
          <a:latin typeface="+mn-lt"/>
          <a:ea typeface="+mn-ea"/>
          <a:cs typeface="+mn-cs"/>
        </a:defRPr>
      </a:lvl6pPr>
      <a:lvl7pPr marL="13119169" indent="-1009166" algn="l" defTabSz="4036668" rtl="0" eaLnBrk="1" latinLnBrk="0" hangingPunct="1">
        <a:spcBef>
          <a:spcPct val="20000"/>
        </a:spcBef>
        <a:buFont typeface="Arial" pitchFamily="34" charset="0"/>
        <a:buChar char="•"/>
        <a:defRPr sz="8876" kern="1200">
          <a:solidFill>
            <a:schemeClr val="tx1"/>
          </a:solidFill>
          <a:latin typeface="+mn-lt"/>
          <a:ea typeface="+mn-ea"/>
          <a:cs typeface="+mn-cs"/>
        </a:defRPr>
      </a:lvl7pPr>
      <a:lvl8pPr marL="15137502" indent="-1009166" algn="l" defTabSz="4036668" rtl="0" eaLnBrk="1" latinLnBrk="0" hangingPunct="1">
        <a:spcBef>
          <a:spcPct val="20000"/>
        </a:spcBef>
        <a:buFont typeface="Arial" pitchFamily="34" charset="0"/>
        <a:buChar char="•"/>
        <a:defRPr sz="8876" kern="1200">
          <a:solidFill>
            <a:schemeClr val="tx1"/>
          </a:solidFill>
          <a:latin typeface="+mn-lt"/>
          <a:ea typeface="+mn-ea"/>
          <a:cs typeface="+mn-cs"/>
        </a:defRPr>
      </a:lvl8pPr>
      <a:lvl9pPr marL="17155836" indent="-1009166" algn="l" defTabSz="4036668" rtl="0" eaLnBrk="1" latinLnBrk="0" hangingPunct="1">
        <a:spcBef>
          <a:spcPct val="20000"/>
        </a:spcBef>
        <a:buFont typeface="Arial" pitchFamily="34" charset="0"/>
        <a:buChar char="•"/>
        <a:defRPr sz="88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1pPr>
      <a:lvl2pPr marL="2018333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2pPr>
      <a:lvl3pPr marL="4036668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3pPr>
      <a:lvl4pPr marL="6055002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4pPr>
      <a:lvl5pPr marL="8073335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5pPr>
      <a:lvl6pPr marL="10091668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6pPr>
      <a:lvl7pPr marL="12110002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7pPr>
      <a:lvl8pPr marL="14128335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8pPr>
      <a:lvl9pPr marL="16146668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536" userDrawn="1">
          <p15:clr>
            <a:srgbClr val="F26B43"/>
          </p15:clr>
        </p15:guide>
        <p15:guide id="2" pos="1348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9">
            <a:extLst>
              <a:ext uri="{FF2B5EF4-FFF2-40B4-BE49-F238E27FC236}">
                <a16:creationId xmlns:a16="http://schemas.microsoft.com/office/drawing/2014/main" id="{920C1E14-BB70-1A66-6CEE-8551887FFE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693" y="17837967"/>
            <a:ext cx="8940013" cy="112404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36349" tIns="336349" rIns="336349" bIns="336349">
            <a:no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151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1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3400" b="1" dirty="0">
                <a:latin typeface="+mn-lt"/>
              </a:rPr>
              <a:t>Is Training the Answer</a:t>
            </a:r>
            <a:endParaRPr lang="en-GB" altLang="en-US" sz="3400" dirty="0">
              <a:latin typeface="+mn-lt"/>
            </a:endParaRPr>
          </a:p>
        </p:txBody>
      </p:sp>
      <p:sp>
        <p:nvSpPr>
          <p:cNvPr id="27" name="TextBox 9">
            <a:extLst>
              <a:ext uri="{FF2B5EF4-FFF2-40B4-BE49-F238E27FC236}">
                <a16:creationId xmlns:a16="http://schemas.microsoft.com/office/drawing/2014/main" id="{077A5A48-84FC-76A2-8040-2C36E6315D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59993" y="20941371"/>
            <a:ext cx="12182516" cy="62620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36349" tIns="336349" rIns="336349" bIns="336349">
            <a:no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151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1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3200" b="1" dirty="0">
                <a:latin typeface="+mn-lt"/>
              </a:rPr>
              <a:t>% compliance of PU risk assessment (PURAT) Pre</a:t>
            </a:r>
          </a:p>
        </p:txBody>
      </p:sp>
      <p:sp>
        <p:nvSpPr>
          <p:cNvPr id="26" name="TextBox 9">
            <a:extLst>
              <a:ext uri="{FF2B5EF4-FFF2-40B4-BE49-F238E27FC236}">
                <a16:creationId xmlns:a16="http://schemas.microsoft.com/office/drawing/2014/main" id="{2F6DB1E9-47B5-211F-596E-17CFCADE64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20816" y="14241265"/>
            <a:ext cx="12083073" cy="1296214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36349" tIns="336349" rIns="336349" bIns="336349">
            <a:no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151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1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lvl="0" defTabSz="914400" eaLnBrk="1" fontAlgn="auto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GB" altLang="en-US" sz="3200" b="1" dirty="0">
                <a:latin typeface="+mn-lt"/>
              </a:rPr>
              <a:t>% compliance of PURAT/SSKIN Post</a:t>
            </a:r>
            <a:endParaRPr lang="en-GB" sz="3200" b="1" dirty="0">
              <a:latin typeface="Calibri" panose="020F0502020204030204"/>
              <a:ea typeface="+mn-ea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AEE2D9F-77EF-02A1-9783-6864E693A03C}"/>
              </a:ext>
            </a:extLst>
          </p:cNvPr>
          <p:cNvSpPr/>
          <p:nvPr/>
        </p:nvSpPr>
        <p:spPr>
          <a:xfrm>
            <a:off x="9915014" y="7666610"/>
            <a:ext cx="19830674" cy="126916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defTabSz="914400" eaLnBrk="1" fontAlgn="auto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800" b="1">
                <a:latin typeface="Calibri" panose="020F0502020204030204"/>
                <a:ea typeface="+mn-ea"/>
              </a:rPr>
              <a:t>The Aim</a:t>
            </a:r>
            <a:endParaRPr lang="en-GB" sz="8800" b="1" dirty="0">
              <a:latin typeface="Calibri" panose="020F0502020204030204"/>
              <a:ea typeface="+mn-ea"/>
            </a:endParaRPr>
          </a:p>
        </p:txBody>
      </p:sp>
      <p:sp>
        <p:nvSpPr>
          <p:cNvPr id="4102" name="TextBox 21"/>
          <p:cNvSpPr txBox="1">
            <a:spLocks noChangeArrowheads="1"/>
          </p:cNvSpPr>
          <p:nvPr/>
        </p:nvSpPr>
        <p:spPr bwMode="auto">
          <a:xfrm>
            <a:off x="45685634" y="22814685"/>
            <a:ext cx="4645403" cy="494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151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1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616">
              <a:latin typeface="Arial" charset="0"/>
            </a:endParaRPr>
          </a:p>
        </p:txBody>
      </p:sp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37874077" y="29312499"/>
            <a:ext cx="3796230" cy="9471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defTabSz="854322" eaLnBrk="1" hangingPunct="1"/>
            <a:r>
              <a:rPr lang="en-GB" altLang="en-US" sz="3599" b="1" dirty="0">
                <a:solidFill>
                  <a:srgbClr val="005EB8"/>
                </a:solidFill>
                <a:latin typeface="Arial" pitchFamily="34" charset="0"/>
                <a:cs typeface="Arial" pitchFamily="34" charset="0"/>
              </a:rPr>
              <a:t>#TheGSQIAWay</a:t>
            </a:r>
            <a:endParaRPr lang="en-US" altLang="en-US" sz="1601" dirty="0">
              <a:solidFill>
                <a:srgbClr val="005EB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99" name="TextBox 9"/>
          <p:cNvSpPr txBox="1">
            <a:spLocks noChangeArrowheads="1"/>
          </p:cNvSpPr>
          <p:nvPr/>
        </p:nvSpPr>
        <p:spPr bwMode="auto">
          <a:xfrm>
            <a:off x="30220816" y="7666610"/>
            <a:ext cx="12141878" cy="61882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36349" tIns="336349" rIns="336349" bIns="336349">
            <a:no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151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1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lvl="0" defTabSz="914400" eaLnBrk="1" fontAlgn="auto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 dirty="0">
                <a:latin typeface="Calibri" panose="020F0502020204030204"/>
                <a:ea typeface="+mn-ea"/>
              </a:rPr>
              <a:t>The Aim</a:t>
            </a:r>
          </a:p>
          <a:p>
            <a:pPr lvl="0" defTabSz="914400" eaLnBrk="1" fontAlgn="auto" hangingPunct="1">
              <a:spcBef>
                <a:spcPts val="0"/>
              </a:spcBef>
              <a:spcAft>
                <a:spcPts val="0"/>
              </a:spcAft>
              <a:buNone/>
            </a:pPr>
            <a:endParaRPr lang="en-GB" sz="3200" dirty="0">
              <a:latin typeface="Calibri" panose="020F0502020204030204"/>
              <a:ea typeface="+mn-ea"/>
            </a:endParaRPr>
          </a:p>
          <a:p>
            <a:pPr lvl="0" defTabSz="914400" eaLnBrk="1" fontAlgn="auto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dirty="0">
                <a:latin typeface="Calibri" panose="020F0502020204030204"/>
                <a:ea typeface="+mn-ea"/>
              </a:rPr>
              <a:t>Specific	Decrease in hospital acquired  PU’s through increased use 		of the PU risk assessment tool and SSKIN bundle</a:t>
            </a:r>
          </a:p>
          <a:p>
            <a:pPr lvl="0" defTabSz="914400" eaLnBrk="1" fontAlgn="auto" hangingPunct="1">
              <a:spcBef>
                <a:spcPts val="0"/>
              </a:spcBef>
              <a:spcAft>
                <a:spcPts val="0"/>
              </a:spcAft>
              <a:buNone/>
            </a:pPr>
            <a:endParaRPr lang="en-GB" sz="3200" dirty="0">
              <a:latin typeface="Calibri" panose="020F0502020204030204"/>
              <a:ea typeface="+mn-ea"/>
            </a:endParaRPr>
          </a:p>
          <a:p>
            <a:pPr lvl="0" defTabSz="914400" eaLnBrk="1" fontAlgn="auto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dirty="0">
                <a:latin typeface="Calibri" panose="020F0502020204030204"/>
                <a:ea typeface="+mn-ea"/>
              </a:rPr>
              <a:t>Measurable	Through BI data</a:t>
            </a:r>
          </a:p>
          <a:p>
            <a:pPr lvl="0" defTabSz="914400" eaLnBrk="1" fontAlgn="auto" hangingPunct="1">
              <a:spcBef>
                <a:spcPts val="0"/>
              </a:spcBef>
              <a:spcAft>
                <a:spcPts val="0"/>
              </a:spcAft>
              <a:buNone/>
            </a:pPr>
            <a:endParaRPr lang="en-GB" sz="3200" dirty="0">
              <a:latin typeface="Calibri" panose="020F0502020204030204"/>
              <a:ea typeface="+mn-ea"/>
            </a:endParaRPr>
          </a:p>
          <a:p>
            <a:pPr lvl="0" defTabSz="914400" eaLnBrk="1" fontAlgn="auto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dirty="0">
                <a:latin typeface="Calibri" panose="020F0502020204030204"/>
                <a:ea typeface="+mn-ea"/>
              </a:rPr>
              <a:t>Achievable		Interventions will be monitored </a:t>
            </a:r>
            <a:r>
              <a:rPr lang="en-GB" sz="3200">
                <a:latin typeface="Calibri" panose="020F0502020204030204"/>
                <a:ea typeface="+mn-ea"/>
              </a:rPr>
              <a:t>through PDSA and 			adjusted </a:t>
            </a:r>
            <a:r>
              <a:rPr lang="en-GB" sz="3200" dirty="0">
                <a:latin typeface="Calibri" panose="020F0502020204030204"/>
                <a:ea typeface="+mn-ea"/>
              </a:rPr>
              <a:t>if required</a:t>
            </a:r>
          </a:p>
          <a:p>
            <a:pPr lvl="0" defTabSz="914400" eaLnBrk="1" fontAlgn="auto" hangingPunct="1">
              <a:spcBef>
                <a:spcPts val="0"/>
              </a:spcBef>
              <a:spcAft>
                <a:spcPts val="0"/>
              </a:spcAft>
              <a:buNone/>
            </a:pPr>
            <a:endParaRPr lang="en-GB" sz="3200" dirty="0">
              <a:latin typeface="Calibri" panose="020F0502020204030204"/>
              <a:ea typeface="+mn-ea"/>
            </a:endParaRPr>
          </a:p>
          <a:p>
            <a:pPr lvl="0" defTabSz="914400" eaLnBrk="1" fontAlgn="auto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dirty="0">
                <a:latin typeface="Calibri" panose="020F0502020204030204"/>
                <a:ea typeface="+mn-ea"/>
              </a:rPr>
              <a:t>Time specific	6 months</a:t>
            </a: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9FE3EC83-4D00-8EE4-3E9C-0CA738441E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874" y="7666610"/>
            <a:ext cx="8940012" cy="945126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36349" tIns="336349" rIns="336349" bIns="336349">
            <a:no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151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1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3400" b="1" dirty="0">
                <a:latin typeface="+mn-lt"/>
              </a:rPr>
              <a:t>The Safety Concern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3400" dirty="0">
              <a:latin typeface="+mn-lt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3400" dirty="0">
                <a:latin typeface="+mn-lt"/>
              </a:rPr>
              <a:t>Pressure Ulcers (PU) are a significant worldwide health care problem as described by the European Pressure Ulcer Advisory Panel (EPUAP), National Pressure Injury Advisory Panel (NPIAP) and Pan Pacific Pressure Injury Alliance (PPPIA) 2025.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3400" dirty="0">
              <a:latin typeface="+mn-lt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3400" dirty="0">
                <a:latin typeface="+mn-lt"/>
              </a:rPr>
              <a:t>Achieving 85% of acute and community hospital inpatients aged 18+ having a pressure ulcer risk assessment that meets NICE guidance with evidence of actions against all identified risks.</a:t>
            </a:r>
          </a:p>
        </p:txBody>
      </p:sp>
      <p:sp>
        <p:nvSpPr>
          <p:cNvPr id="11" name="TextBox 9">
            <a:extLst>
              <a:ext uri="{FF2B5EF4-FFF2-40B4-BE49-F238E27FC236}">
                <a16:creationId xmlns:a16="http://schemas.microsoft.com/office/drawing/2014/main" id="{0BDFC77F-6E79-F03D-1C3C-53945F2320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16316" y="20944562"/>
            <a:ext cx="7165369" cy="816068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36349" tIns="336349" rIns="336349" bIns="336349">
            <a:no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151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1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3400" b="1" dirty="0">
                <a:latin typeface="+mn-lt"/>
              </a:rPr>
              <a:t>Outcomes and Limitations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3400" dirty="0">
              <a:latin typeface="+mn-lt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3400" dirty="0">
                <a:latin typeface="+mn-lt"/>
              </a:rPr>
              <a:t>Simulated play was introduced into the PU prevention management training, and although the feedback was positive it did not initially improve the compliance.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3400" dirty="0">
              <a:latin typeface="+mn-lt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3400" dirty="0">
                <a:latin typeface="+mn-lt"/>
              </a:rPr>
              <a:t>Further PDSA is required to understand this. A reduction of PU however was achieved overall and increased compliance in SSKIN assessment was achieved .</a:t>
            </a:r>
          </a:p>
        </p:txBody>
      </p:sp>
      <p:sp>
        <p:nvSpPr>
          <p:cNvPr id="13" name="TextBox 9">
            <a:extLst>
              <a:ext uri="{FF2B5EF4-FFF2-40B4-BE49-F238E27FC236}">
                <a16:creationId xmlns:a16="http://schemas.microsoft.com/office/drawing/2014/main" id="{9DF7A90D-F7E3-04AF-9371-D65D9A4188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59993" y="27516454"/>
            <a:ext cx="24743896" cy="15619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36349" tIns="336349" rIns="336349" bIns="336349">
            <a:no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151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1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3400" b="1" dirty="0">
                <a:latin typeface="+mn-lt"/>
              </a:rPr>
              <a:t>The Future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3400" dirty="0">
                <a:latin typeface="+mn-lt"/>
              </a:rPr>
              <a:t>Continuous monitoring ▪ Further PDSA ▪ Different QI approach?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5919817" y="3197251"/>
            <a:ext cx="22851629" cy="26165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defTabSz="854322" eaLnBrk="1" hangingPunct="1">
              <a:spcAft>
                <a:spcPts val="279"/>
              </a:spcAft>
            </a:pPr>
            <a:r>
              <a:rPr lang="en-GB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Gloucestershire Safety and Quality Improvement Academy 2025</a:t>
            </a:r>
            <a:endParaRPr lang="en-GB" altLang="en-US" sz="40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defTabSz="854322" eaLnBrk="1" hangingPunct="1">
              <a:spcAft>
                <a:spcPts val="279"/>
              </a:spcAft>
            </a:pPr>
            <a:r>
              <a:rPr lang="en-GB" altLang="en-US" sz="6728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Quality Improvement in Pressure Ulcer Prevention</a:t>
            </a:r>
          </a:p>
          <a:p>
            <a:pPr defTabSz="854322" eaLnBrk="1" hangingPunct="1">
              <a:spcAft>
                <a:spcPts val="279"/>
              </a:spcAft>
            </a:pPr>
            <a:r>
              <a:rPr lang="en-GB" altLang="en-US" sz="4485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The Tissue Viability Team</a:t>
            </a:r>
          </a:p>
          <a:p>
            <a:pPr defTabSz="854322" eaLnBrk="1" hangingPunct="1"/>
            <a:endParaRPr lang="en-US" altLang="en-US" sz="1682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A9C743A-0A9F-92CD-0485-AF7D19763A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36075" y="22015007"/>
            <a:ext cx="10197726" cy="506295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08BF62E-4BB5-C7FB-3AD0-147CD97435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50381" y="8716374"/>
            <a:ext cx="19401189" cy="1128188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175BC047-62D4-FA15-FECC-2110076E79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4895" y="19175979"/>
            <a:ext cx="8545365" cy="9643451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426F87EA-3BF5-ABFB-1CBF-408CF68F846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481109" y="15289671"/>
            <a:ext cx="11617758" cy="5518691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5EB4DE2-D555-FE78-33DA-A70573D0E26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516783" y="21042721"/>
            <a:ext cx="11582084" cy="5926592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FACC278D-7AD1-681B-0304-69894B240659}"/>
              </a:ext>
            </a:extLst>
          </p:cNvPr>
          <p:cNvSpPr txBox="1"/>
          <p:nvPr/>
        </p:nvSpPr>
        <p:spPr>
          <a:xfrm>
            <a:off x="10420417" y="8100821"/>
            <a:ext cx="540072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400" b="1" dirty="0">
                <a:latin typeface="+mn-lt"/>
              </a:rPr>
              <a:t>Fishbone diagram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2610</TotalTime>
  <Words>236</Words>
  <Application>Microsoft Office PowerPoint</Application>
  <PresentationFormat>Custom</PresentationFormat>
  <Paragraphs>31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GSQIA</dc:creator>
  <cp:lastModifiedBy>CHEUNG, Yingyan (GLOUCESTERSHIRE HOSPITALS NHS FOUNDATION TRUST)</cp:lastModifiedBy>
  <cp:revision>217</cp:revision>
  <cp:lastPrinted>2012-10-12T16:18:20Z</cp:lastPrinted>
  <dcterms:created xsi:type="dcterms:W3CDTF">2011-03-01T17:55:15Z</dcterms:created>
  <dcterms:modified xsi:type="dcterms:W3CDTF">2025-12-05T10:48:16Z</dcterms:modified>
</cp:coreProperties>
</file>