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74" r:id="rId3"/>
    <p:sldId id="257" r:id="rId4"/>
    <p:sldId id="271" r:id="rId5"/>
    <p:sldId id="259" r:id="rId6"/>
    <p:sldId id="260" r:id="rId7"/>
    <p:sldId id="272" r:id="rId8"/>
    <p:sldId id="262" r:id="rId9"/>
    <p:sldId id="266" r:id="rId10"/>
    <p:sldId id="263" r:id="rId11"/>
    <p:sldId id="273" r:id="rId12"/>
    <p:sldId id="276" r:id="rId13"/>
    <p:sldId id="261" r:id="rId14"/>
    <p:sldId id="277" r:id="rId15"/>
    <p:sldId id="278" r:id="rId1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SBANDS, Emma (GLOUCESTERSHIRE HOSPITALS NHS FOUNDATION TRUST)" initials="EH" lastIdx="3" clrIdx="0">
    <p:extLst>
      <p:ext uri="{19B8F6BF-5375-455C-9EA6-DF929625EA0E}">
        <p15:presenceInfo xmlns:p15="http://schemas.microsoft.com/office/powerpoint/2012/main" userId="S::emma.husbands@nhs.net::a404b747-d7ba-4617-a08c-e13ebed94d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17T07:54:57.833" idx="3">
    <p:pos x="10" y="10"/>
    <p:text>Could we reframe this a bit Cath. Something around the scalating referrals yes but also, basic initial approaches to intractable dyspnoea can be part of your daily toolkit. Just a little more positive?</p:text>
    <p:extLst>
      <p:ext uri="{C676402C-5697-4E1C-873F-D02D1690AC5C}">
        <p15:threadingInfo xmlns:p15="http://schemas.microsoft.com/office/powerpoint/2012/main" timeZoneBias="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17T08:02:45.208" idx="1">
    <p:pos x="6880" y="1418"/>
    <p:text>In some ways, I would feel this is still a basic step that GP's can support Cath. Not sure it requires a referral. I have slightly changed the slide.</p:text>
    <p:extLst>
      <p:ext uri="{C676402C-5697-4E1C-873F-D02D1690AC5C}">
        <p15:threadingInfo xmlns:p15="http://schemas.microsoft.com/office/powerpoint/2012/main" timeZoneBias="0"/>
      </p:ext>
    </p:extLst>
  </p:cm>
  <p:cm authorId="1" dt="2025-03-17T08:08:23.293" idx="2">
    <p:pos x="6450" y="3608"/>
    <p:text>not sure i would expect the wards to do this to be honest.</p:text>
    <p:extLst>
      <p:ext uri="{C676402C-5697-4E1C-873F-D02D1690AC5C}">
        <p15:threadingInfo xmlns:p15="http://schemas.microsoft.com/office/powerpoint/2012/main" timeZoneBias="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0375-9E3F-4CCF-B09A-D50871EE78D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64AA2-B245-44D3-9E1B-24E1DFA3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551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3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30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10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2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94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63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75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25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03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9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5F7D-84D4-4B2F-B182-F3D201D55C61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A8769-8174-49AE-8657-B7B8C5272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5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-care.glos.nhs.uk/clinical-topic/breathlessness-1/prescribing#chapter_11349" TargetMode="External"/><Relationship Id="rId2" Type="http://schemas.openxmlformats.org/officeDocument/2006/relationships/hyperlink" Target="https://www.cuh.nhs.uk/breathlessness-intervention-service-bi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toolkit for managing </a:t>
            </a:r>
            <a:br>
              <a:rPr lang="en-GB" dirty="0"/>
            </a:br>
            <a:r>
              <a:rPr lang="en-GB" dirty="0"/>
              <a:t>intractable dyspnoea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Cath Morrison</a:t>
            </a:r>
          </a:p>
          <a:p>
            <a:r>
              <a:rPr lang="en-GB" dirty="0"/>
              <a:t>Specialty doctor palliative care GRH</a:t>
            </a:r>
          </a:p>
        </p:txBody>
      </p:sp>
    </p:spTree>
    <p:extLst>
      <p:ext uri="{BB962C8B-B14F-4D97-AF65-F5344CB8AC3E}">
        <p14:creationId xmlns:p14="http://schemas.microsoft.com/office/powerpoint/2010/main" val="2946944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a panic plan to summarise with relative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473AD-D2BE-C490-8502-706D52ACE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504" y="1341978"/>
            <a:ext cx="7868991" cy="531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5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 discharge- thinking ahead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Clarify optimisation approaches for primary care, guidance around further titration of opioids for example.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Where possible, please review </a:t>
            </a:r>
            <a:r>
              <a:rPr lang="en-GB" dirty="0" err="1"/>
              <a:t>ReSPECT</a:t>
            </a:r>
            <a:r>
              <a:rPr lang="en-GB" dirty="0"/>
              <a:t> plan to clarify treatment options for any further episodes of decline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Would non-invasive ventilation/high flow oxygen/intensive respiratory support be offered?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Would admission to the </a:t>
            </a:r>
            <a:r>
              <a:rPr lang="en-GB" dirty="0" err="1"/>
              <a:t>resp</a:t>
            </a:r>
            <a:r>
              <a:rPr lang="en-GB" dirty="0"/>
              <a:t> virtual ward be offered?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Would assessment by community services e.g. rapid response for consideration of IV antibiotics be felt appropriate?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Does the patient have a rescue pack in the home?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Is hospital an unacceptable option for the patient? If not, this may be a place of safety in the event of decline.</a:t>
            </a:r>
          </a:p>
        </p:txBody>
      </p:sp>
    </p:spTree>
    <p:extLst>
      <p:ext uri="{BB962C8B-B14F-4D97-AF65-F5344CB8AC3E}">
        <p14:creationId xmlns:p14="http://schemas.microsoft.com/office/powerpoint/2010/main" val="1590338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D28A0-0383-9CFE-5B8E-70D8F7873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 discharge – referrals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CA9BF-1E4A-0627-A08A-2CCF1AA8C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GB" dirty="0"/>
              <a:t>Consider referral to district nursing services if being discharged with </a:t>
            </a:r>
            <a:r>
              <a:rPr lang="en-GB" dirty="0" err="1"/>
              <a:t>subcut</a:t>
            </a:r>
            <a:r>
              <a:rPr lang="en-GB" dirty="0"/>
              <a:t> JICM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/>
              <a:t>Ensure linked with HOAS services if going home with oxygen. 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/>
              <a:t>Consider referral to community SPC if ongoing intractable symptoms. There is an expectation that patients referred will have not responded to first line treatments/interventions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/>
              <a:t>Consider referral to one of the hospice led Fatigue and Breathlessness groups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064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Would a resource folder be helpful on 8A?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Rectangular breathing diagrams</a:t>
            </a:r>
          </a:p>
          <a:p>
            <a:r>
              <a:rPr lang="en-GB" dirty="0"/>
              <a:t>Cambridge patient leaflets (</a:t>
            </a:r>
            <a:r>
              <a:rPr lang="en-GB" dirty="0">
                <a:hlinkClick r:id="rId2"/>
              </a:rPr>
              <a:t>https://www.cuh.nhs.uk/breathlessness-intervention-service-bis</a:t>
            </a:r>
            <a:r>
              <a:rPr lang="en-GB" dirty="0"/>
              <a:t>)</a:t>
            </a:r>
          </a:p>
          <a:p>
            <a:r>
              <a:rPr lang="en-GB" dirty="0"/>
              <a:t>G Care breathlessness management (</a:t>
            </a:r>
            <a:r>
              <a:rPr lang="en-GB" dirty="0">
                <a:hlinkClick r:id="rId3"/>
              </a:rPr>
              <a:t>https://g-care.glos.nhs.uk/clinical-topic/breathlessness-1/prescribing#chapter_11349</a:t>
            </a:r>
            <a:r>
              <a:rPr lang="en-GB" dirty="0"/>
              <a:t>)</a:t>
            </a:r>
          </a:p>
          <a:p>
            <a:r>
              <a:rPr lang="en-GB" dirty="0"/>
              <a:t>Master panic plans</a:t>
            </a:r>
          </a:p>
          <a:p>
            <a:r>
              <a:rPr lang="en-GB" dirty="0"/>
              <a:t>Let’s Talk referrals</a:t>
            </a:r>
          </a:p>
          <a:p>
            <a:r>
              <a:rPr lang="en-GB" dirty="0"/>
              <a:t>Referral forms for FAB groups</a:t>
            </a:r>
          </a:p>
        </p:txBody>
      </p:sp>
    </p:spTree>
    <p:extLst>
      <p:ext uri="{BB962C8B-B14F-4D97-AF65-F5344CB8AC3E}">
        <p14:creationId xmlns:p14="http://schemas.microsoft.com/office/powerpoint/2010/main" val="2949321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26611-AEA0-304F-27DD-03E2256D8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do you rotate?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D38CA-C04F-873A-67C1-B37B634C1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SPC would like this to be a rolling session so that we capture new staff joining the 8</a:t>
            </a:r>
            <a:r>
              <a:rPr lang="en-GB" baseline="30000" dirty="0"/>
              <a:t>th</a:t>
            </a:r>
            <a:r>
              <a:rPr lang="en-GB" dirty="0"/>
              <a:t> floor as part of their induction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Please indicate on the attendance form how often your grade rotates through this post and what time of year this happens </a:t>
            </a:r>
          </a:p>
        </p:txBody>
      </p:sp>
    </p:spTree>
    <p:extLst>
      <p:ext uri="{BB962C8B-B14F-4D97-AF65-F5344CB8AC3E}">
        <p14:creationId xmlns:p14="http://schemas.microsoft.com/office/powerpoint/2010/main" val="3392845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12A9C-EE22-1D65-10D9-9185B8144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A76B3-8832-319B-4E15-E1DDB491E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76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this relevant to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20% of referrals to specialist palliative care over the last year were triggered by a request for advice on intractable dyspnoea so a common problem on the 8</a:t>
            </a:r>
            <a:r>
              <a:rPr lang="en-GB" baseline="30000" dirty="0"/>
              <a:t>th</a:t>
            </a:r>
            <a:r>
              <a:rPr lang="en-GB" dirty="0"/>
              <a:t> floor</a:t>
            </a:r>
          </a:p>
          <a:p>
            <a:endParaRPr lang="en-GB" dirty="0"/>
          </a:p>
          <a:p>
            <a:r>
              <a:rPr lang="en-GB" dirty="0"/>
              <a:t>This session will provide you with some initial approaches to intractable dyspnoea that could be part of your daily toolkit going forward</a:t>
            </a:r>
          </a:p>
        </p:txBody>
      </p:sp>
    </p:spTree>
    <p:extLst>
      <p:ext uri="{BB962C8B-B14F-4D97-AF65-F5344CB8AC3E}">
        <p14:creationId xmlns:p14="http://schemas.microsoft.com/office/powerpoint/2010/main" val="361405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are are we talking about?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Patients thought to be in the last year of life (see SPICT) with: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COPD</a:t>
            </a:r>
          </a:p>
          <a:p>
            <a:r>
              <a:rPr lang="en-GB" dirty="0"/>
              <a:t>Fibrotic lung disease</a:t>
            </a:r>
          </a:p>
          <a:p>
            <a:r>
              <a:rPr lang="en-GB" dirty="0"/>
              <a:t>Occasionally patients with bronchiectasis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AND </a:t>
            </a:r>
            <a:r>
              <a:rPr lang="en-GB" dirty="0" err="1"/>
              <a:t>tachypnoea</a:t>
            </a:r>
            <a:r>
              <a:rPr lang="en-GB" dirty="0"/>
              <a:t>/hypoxia in spite of medical optimisation following infective or non infective exacerbation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This is NOT about the management of </a:t>
            </a:r>
          </a:p>
          <a:p>
            <a:pPr marL="0" indent="0" algn="ctr">
              <a:buNone/>
            </a:pPr>
            <a:r>
              <a:rPr lang="en-GB" dirty="0"/>
              <a:t>patients actively dying (hrs/</a:t>
            </a:r>
            <a:r>
              <a:rPr lang="en-GB" dirty="0" err="1"/>
              <a:t>dys</a:t>
            </a:r>
            <a:r>
              <a:rPr lang="en-GB" dirty="0"/>
              <a:t>) with dyspnoea</a:t>
            </a:r>
          </a:p>
        </p:txBody>
      </p:sp>
    </p:spTree>
    <p:extLst>
      <p:ext uri="{BB962C8B-B14F-4D97-AF65-F5344CB8AC3E}">
        <p14:creationId xmlns:p14="http://schemas.microsoft.com/office/powerpoint/2010/main" val="3962274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332" y="719667"/>
            <a:ext cx="6460067" cy="545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13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you need to assess?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Confirm that the dyspnoea is at rest/on minimal exertion?</a:t>
            </a:r>
          </a:p>
          <a:p>
            <a:r>
              <a:rPr lang="en-GB" dirty="0"/>
              <a:t>How would they rate the dyspnoea severity out of 10?</a:t>
            </a:r>
          </a:p>
          <a:p>
            <a:r>
              <a:rPr lang="en-GB" dirty="0"/>
              <a:t>Is their dyspnoea associated with daily panic or ongoing anxiety?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Are they ‘just anxious’ about their breathing rather than objectively working hard?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What’s their eGFR?</a:t>
            </a:r>
          </a:p>
        </p:txBody>
      </p:sp>
    </p:spTree>
    <p:extLst>
      <p:ext uri="{BB962C8B-B14F-4D97-AF65-F5344CB8AC3E}">
        <p14:creationId xmlns:p14="http://schemas.microsoft.com/office/powerpoint/2010/main" val="2617571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 anxiety if present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Non drug</a:t>
            </a:r>
          </a:p>
          <a:p>
            <a:r>
              <a:rPr lang="en-GB" dirty="0"/>
              <a:t>Talk them through the rectangular breathing technique – they need to practice this when calm.  Not all patients can follow this! </a:t>
            </a:r>
          </a:p>
          <a:p>
            <a:r>
              <a:rPr lang="en-GB" dirty="0"/>
              <a:t>Consider referring them to Let’s Talk services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Drug</a:t>
            </a:r>
          </a:p>
          <a:p>
            <a:r>
              <a:rPr lang="en-GB" dirty="0"/>
              <a:t>Start an SSRI such as sertraline 50mg od if not contraindicated as per NICE guidelines</a:t>
            </a:r>
          </a:p>
          <a:p>
            <a:r>
              <a:rPr lang="en-GB" dirty="0"/>
              <a:t>Make sublingual lorazepam 0.5mg </a:t>
            </a:r>
            <a:r>
              <a:rPr lang="en-GB" dirty="0" err="1"/>
              <a:t>bd-qds</a:t>
            </a:r>
            <a:r>
              <a:rPr lang="en-GB" dirty="0"/>
              <a:t> PRN available whilst the SSRI takes effect – regular </a:t>
            </a:r>
            <a:r>
              <a:rPr lang="en-GB" dirty="0" err="1"/>
              <a:t>bzds</a:t>
            </a:r>
            <a:r>
              <a:rPr lang="en-GB" dirty="0"/>
              <a:t> increase mortality in LTOT patients (</a:t>
            </a:r>
            <a:r>
              <a:rPr lang="en-GB" dirty="0" err="1"/>
              <a:t>Ekstrom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7128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85CC-00EB-67D4-4BF0-1DD9E10D3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Rectangular breathing exercise</a:t>
            </a:r>
          </a:p>
        </p:txBody>
      </p:sp>
      <p:pic>
        <p:nvPicPr>
          <p:cNvPr id="1026" name="Picture 2" descr="Leaflet 3: Breathing techniques to ease breathlessness | CUH">
            <a:extLst>
              <a:ext uri="{FF2B5EF4-FFF2-40B4-BE49-F238E27FC236}">
                <a16:creationId xmlns:a16="http://schemas.microsoft.com/office/drawing/2014/main" id="{912A9E9C-5212-8C8F-239B-831A39942C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2" y="2558256"/>
            <a:ext cx="7610475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960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 drug options to treat dyspnoea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Provide a fan (from respiratory nurse office) with explanation how this works – consider Cambridge patient leaflets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Involve the therapists if possible for aids and pacing strategies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1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Drug options for treating dyspnoea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eGFR &gt;30</a:t>
            </a:r>
          </a:p>
          <a:p>
            <a:r>
              <a:rPr lang="en-GB" dirty="0"/>
              <a:t>Start with MST 5mg </a:t>
            </a:r>
            <a:r>
              <a:rPr lang="en-GB" dirty="0" err="1"/>
              <a:t>bd</a:t>
            </a:r>
            <a:r>
              <a:rPr lang="en-GB" dirty="0"/>
              <a:t> and titrate up by 5mg </a:t>
            </a:r>
            <a:r>
              <a:rPr lang="en-GB" dirty="0" err="1"/>
              <a:t>bd</a:t>
            </a:r>
            <a:r>
              <a:rPr lang="en-GB" dirty="0"/>
              <a:t> per week to a maximum of 15mg </a:t>
            </a:r>
            <a:r>
              <a:rPr lang="en-GB" dirty="0" err="1"/>
              <a:t>bd</a:t>
            </a:r>
            <a:r>
              <a:rPr lang="en-GB" dirty="0"/>
              <a:t> (2/3 of patients only will respond). Discontinue if no benefit</a:t>
            </a:r>
          </a:p>
          <a:p>
            <a:r>
              <a:rPr lang="en-GB" dirty="0"/>
              <a:t>If intolerant of morphine can try </a:t>
            </a:r>
            <a:r>
              <a:rPr lang="en-GB" dirty="0" err="1"/>
              <a:t>oxynorm</a:t>
            </a:r>
            <a:r>
              <a:rPr lang="en-GB" dirty="0"/>
              <a:t> e.g. 1.25mg IR </a:t>
            </a:r>
            <a:r>
              <a:rPr lang="en-GB" dirty="0" err="1"/>
              <a:t>qds</a:t>
            </a:r>
            <a:r>
              <a:rPr lang="en-GB" dirty="0"/>
              <a:t>.  Low threshold to refer to SPCT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eGFR &lt;30</a:t>
            </a:r>
          </a:p>
          <a:p>
            <a:r>
              <a:rPr lang="en-GB" dirty="0"/>
              <a:t>Try 1mg IR </a:t>
            </a:r>
            <a:r>
              <a:rPr lang="en-GB" dirty="0" err="1"/>
              <a:t>oramorph</a:t>
            </a:r>
            <a:r>
              <a:rPr lang="en-GB" dirty="0"/>
              <a:t> </a:t>
            </a:r>
            <a:r>
              <a:rPr lang="en-GB" dirty="0" err="1"/>
              <a:t>bd</a:t>
            </a:r>
            <a:r>
              <a:rPr lang="en-GB" dirty="0"/>
              <a:t> – dose unlikely to exceed 5mg </a:t>
            </a:r>
            <a:r>
              <a:rPr lang="en-GB" dirty="0" err="1"/>
              <a:t>bd</a:t>
            </a:r>
            <a:endParaRPr lang="en-GB" dirty="0"/>
          </a:p>
          <a:p>
            <a:r>
              <a:rPr lang="en-GB" dirty="0"/>
              <a:t>Low threshold to refer to SPCT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Remember to prescribe a laxative e.g. </a:t>
            </a:r>
            <a:r>
              <a:rPr lang="en-GB" dirty="0" err="1"/>
              <a:t>senna</a:t>
            </a:r>
            <a:r>
              <a:rPr lang="en-GB" dirty="0"/>
              <a:t> 15mg nocte</a:t>
            </a:r>
          </a:p>
          <a:p>
            <a:pPr marL="0" indent="0" algn="ctr">
              <a:buNone/>
            </a:pPr>
            <a:r>
              <a:rPr lang="en-GB" b="1" dirty="0"/>
              <a:t>Johnson, </a:t>
            </a:r>
            <a:r>
              <a:rPr lang="en-GB" b="1" dirty="0" err="1"/>
              <a:t>Currow</a:t>
            </a:r>
            <a:r>
              <a:rPr lang="en-GB" b="1" dirty="0"/>
              <a:t> BMJ Supportive &amp; Palliative Care 2020; 10: 287-296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8454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722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The toolkit for managing  intractable dyspnoea</vt:lpstr>
      <vt:lpstr>Why is this relevant to you?</vt:lpstr>
      <vt:lpstr>Who are are we talking about?</vt:lpstr>
      <vt:lpstr>PowerPoint Presentation</vt:lpstr>
      <vt:lpstr>What you need to assess?</vt:lpstr>
      <vt:lpstr>Treat anxiety if present first</vt:lpstr>
      <vt:lpstr>Rectangular breathing exercise</vt:lpstr>
      <vt:lpstr>Non drug options to treat dyspnoea</vt:lpstr>
      <vt:lpstr>Drug options for treating dyspnoea</vt:lpstr>
      <vt:lpstr>Use a panic plan to summarise with relative</vt:lpstr>
      <vt:lpstr>On discharge- thinking ahead</vt:lpstr>
      <vt:lpstr>On discharge – referrals</vt:lpstr>
      <vt:lpstr>Would a resource folder be helpful on 8A?</vt:lpstr>
      <vt:lpstr>When do you rotate?</vt:lpstr>
      <vt:lpstr>Thank you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toolkit for managing  intractable dyspnoea</dc:title>
  <dc:creator>Cath Davies</dc:creator>
  <cp:lastModifiedBy>Morrison Catherine</cp:lastModifiedBy>
  <cp:revision>12</cp:revision>
  <cp:lastPrinted>2025-03-16T18:31:49Z</cp:lastPrinted>
  <dcterms:created xsi:type="dcterms:W3CDTF">2025-03-16T17:00:21Z</dcterms:created>
  <dcterms:modified xsi:type="dcterms:W3CDTF">2025-03-18T08:38:48Z</dcterms:modified>
</cp:coreProperties>
</file>