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1" r:id="rId4"/>
    <p:sldId id="351" r:id="rId5"/>
    <p:sldId id="352" r:id="rId6"/>
    <p:sldId id="353" r:id="rId7"/>
    <p:sldId id="354" r:id="rId8"/>
    <p:sldId id="35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8" autoAdjust="0"/>
    <p:restoredTop sz="73486" autoAdjust="0"/>
  </p:normalViewPr>
  <p:slideViewPr>
    <p:cSldViewPr snapToGrid="0">
      <p:cViewPr varScale="1">
        <p:scale>
          <a:sx n="57" d="100"/>
          <a:sy n="57" d="100"/>
        </p:scale>
        <p:origin x="84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30C19D-2E0C-4A02-9484-98D009833B03}" type="datetimeFigureOut">
              <a:rPr lang="en-GB" smtClean="0"/>
              <a:t>17/11/2025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CA1F8-63BF-4C7E-B843-5E2090470AD4}" type="slidenum">
              <a:rPr lang="en-GB" smtClean="0"/>
              <a:t>‹#›</a:t>
            </a:fld>
            <a:endParaRPr lang="en-GB"/>
          </a:p>
        </p:txBody>
      </p:sp>
    </p:spTree>
    <p:extLst>
      <p:ext uri="{BB962C8B-B14F-4D97-AF65-F5344CB8AC3E}">
        <p14:creationId xmlns:p14="http://schemas.microsoft.com/office/powerpoint/2010/main" val="30127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Welcome to this session on data and data</a:t>
            </a:r>
            <a:r>
              <a:rPr lang="en-GB" baseline="0" dirty="0"/>
              <a:t> collection, part of the GSQIA Measurement Module</a:t>
            </a:r>
            <a:endParaRPr lang="en-GB" dirty="0"/>
          </a:p>
          <a:p>
            <a:endParaRPr lang="en-GB" dirty="0"/>
          </a:p>
        </p:txBody>
      </p:sp>
      <p:sp>
        <p:nvSpPr>
          <p:cNvPr id="4" name="Slide Number Placeholder 3"/>
          <p:cNvSpPr>
            <a:spLocks noGrp="1"/>
          </p:cNvSpPr>
          <p:nvPr>
            <p:ph type="sldNum" sz="quarter" idx="5"/>
          </p:nvPr>
        </p:nvSpPr>
        <p:spPr/>
        <p:txBody>
          <a:bodyPr/>
          <a:lstStyle/>
          <a:p>
            <a:fld id="{73ACA1F8-63BF-4C7E-B843-5E2090470AD4}" type="slidenum">
              <a:rPr lang="en-GB" smtClean="0"/>
              <a:t>1</a:t>
            </a:fld>
            <a:endParaRPr lang="en-GB"/>
          </a:p>
        </p:txBody>
      </p:sp>
    </p:spTree>
    <p:extLst>
      <p:ext uri="{BB962C8B-B14F-4D97-AF65-F5344CB8AC3E}">
        <p14:creationId xmlns:p14="http://schemas.microsoft.com/office/powerpoint/2010/main" val="1008799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session will cover</a:t>
            </a:r>
            <a:r>
              <a:rPr lang="en-GB" baseline="0" dirty="0"/>
              <a:t> why we collect data and the importance of a clear operational definition to ensure consistency.</a:t>
            </a:r>
          </a:p>
          <a:p>
            <a:r>
              <a:rPr lang="en-GB" baseline="0" dirty="0"/>
              <a:t>We will also cover qualitative and quantitative data and their uses for demonstrating impact of the problem and how these impacts affect our patients, service users and colleagues.</a:t>
            </a:r>
          </a:p>
          <a:p>
            <a:endParaRPr lang="en-GB" dirty="0"/>
          </a:p>
        </p:txBody>
      </p:sp>
      <p:sp>
        <p:nvSpPr>
          <p:cNvPr id="4" name="Slide Number Placeholder 3"/>
          <p:cNvSpPr>
            <a:spLocks noGrp="1"/>
          </p:cNvSpPr>
          <p:nvPr>
            <p:ph type="sldNum" sz="quarter" idx="5"/>
          </p:nvPr>
        </p:nvSpPr>
        <p:spPr/>
        <p:txBody>
          <a:bodyPr/>
          <a:lstStyle/>
          <a:p>
            <a:fld id="{73ACA1F8-63BF-4C7E-B843-5E2090470AD4}" type="slidenum">
              <a:rPr lang="en-GB" smtClean="0"/>
              <a:t>2</a:t>
            </a:fld>
            <a:endParaRPr lang="en-GB"/>
          </a:p>
        </p:txBody>
      </p:sp>
    </p:spTree>
    <p:extLst>
      <p:ext uri="{BB962C8B-B14F-4D97-AF65-F5344CB8AC3E}">
        <p14:creationId xmlns:p14="http://schemas.microsoft.com/office/powerpoint/2010/main" val="3306719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a:t>
            </a:r>
            <a:r>
              <a:rPr lang="en-GB" baseline="0" dirty="0"/>
              <a:t> collection is vital for all improvement work to be able to demonstrate that an improvement has occurred.</a:t>
            </a:r>
          </a:p>
          <a:p>
            <a:endParaRPr lang="en-GB" baseline="0" dirty="0"/>
          </a:p>
          <a:p>
            <a:r>
              <a:rPr lang="en-GB" baseline="0" dirty="0"/>
              <a:t>Baseline data is used to show that a problem exists and an aim statement should be based on this data. Baseline data can also be further analysed to understand why the problem occurs which helps to formulate change ideas. A separate session on the further analysis of data is available as part of the measurement module.</a:t>
            </a:r>
          </a:p>
          <a:p>
            <a:r>
              <a:rPr lang="en-GB" baseline="0" dirty="0"/>
              <a:t>Baseline data can be derived from many sources to show that compliance, performance or experience is not as it could or should be. It is helpful to be able to demonstrate that the problem is consistently occurring, so that changes are not being made on the basis of one data point or one persons experience.</a:t>
            </a:r>
          </a:p>
          <a:p>
            <a:endParaRPr lang="en-GB" baseline="0" dirty="0"/>
          </a:p>
          <a:p>
            <a:r>
              <a:rPr lang="en-GB" baseline="0" dirty="0"/>
              <a:t>Data should then be collected throughout the change period in order to evidence whether PDSA tests have had a positive impact, or if something isn’t working then it needs to be removed from the system.</a:t>
            </a:r>
          </a:p>
          <a:p>
            <a:endParaRPr lang="en-GB" baseline="0" dirty="0"/>
          </a:p>
          <a:p>
            <a:r>
              <a:rPr lang="en-GB" baseline="0" dirty="0"/>
              <a:t>Finally, data should be collected beyond the change period to ensure that changes have been sustained long-term.</a:t>
            </a:r>
          </a:p>
          <a:p>
            <a:endParaRPr lang="en-GB" dirty="0"/>
          </a:p>
        </p:txBody>
      </p:sp>
      <p:sp>
        <p:nvSpPr>
          <p:cNvPr id="4" name="Slide Number Placeholder 3"/>
          <p:cNvSpPr>
            <a:spLocks noGrp="1"/>
          </p:cNvSpPr>
          <p:nvPr>
            <p:ph type="sldNum" sz="quarter" idx="5"/>
          </p:nvPr>
        </p:nvSpPr>
        <p:spPr/>
        <p:txBody>
          <a:bodyPr/>
          <a:lstStyle/>
          <a:p>
            <a:fld id="{73ACA1F8-63BF-4C7E-B843-5E2090470AD4}" type="slidenum">
              <a:rPr lang="en-GB" smtClean="0"/>
              <a:t>3</a:t>
            </a:fld>
            <a:endParaRPr lang="en-GB"/>
          </a:p>
        </p:txBody>
      </p:sp>
    </p:spTree>
    <p:extLst>
      <p:ext uri="{BB962C8B-B14F-4D97-AF65-F5344CB8AC3E}">
        <p14:creationId xmlns:p14="http://schemas.microsoft.com/office/powerpoint/2010/main" val="3039078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various areas to consider when thinking about data collection.</a:t>
            </a:r>
          </a:p>
          <a:p>
            <a:endParaRPr lang="en-GB" dirty="0"/>
          </a:p>
          <a:p>
            <a:r>
              <a:rPr lang="en-GB" dirty="0"/>
              <a:t>How data is collected will have an impact on workload. If an electronic system or database provides data which is good enough for the purposes of the improvement project then it is worthwhile using this output rather than undertaking manual data collection.</a:t>
            </a:r>
          </a:p>
          <a:p>
            <a:endParaRPr lang="en-GB" dirty="0"/>
          </a:p>
          <a:p>
            <a:r>
              <a:rPr lang="en-GB" dirty="0"/>
              <a:t>If manual data collection is required, ensure that the people undertaking this role are collecting data consistently. A data collection proforma, or a spreadsheet for direct data entry is helpful to ensure that all required details have been collected ready for analysis.</a:t>
            </a:r>
          </a:p>
          <a:p>
            <a:endParaRPr lang="en-GB" dirty="0"/>
          </a:p>
          <a:p>
            <a:r>
              <a:rPr lang="en-GB" dirty="0"/>
              <a:t>Small rounds of consistently collected data are required for the QI process. This allows a run chart or SPC chart to provide a visual representation of the changes to data that are being found due to PDSA that are being tested. Keep in mind that each round of data collection doesn’t have to be large. As long as the project team agree that the amount of data collected reflects the current situation, then that is sufficient. This quantity will differ for each QI project.</a:t>
            </a:r>
          </a:p>
          <a:p>
            <a:endParaRPr lang="en-GB" baseline="0" dirty="0"/>
          </a:p>
          <a:p>
            <a:r>
              <a:rPr lang="en-GB" baseline="0" dirty="0"/>
              <a:t>It is helpful to include review points in your project timeline to ensure there isn’t any wasted time or effort on collecting and analysing data which isn’t being used to drive the improvement. </a:t>
            </a:r>
          </a:p>
          <a:p>
            <a:endParaRPr lang="en-GB" baseline="0" dirty="0"/>
          </a:p>
          <a:p>
            <a:r>
              <a:rPr lang="en-GB" baseline="0" dirty="0"/>
              <a:t>And finally ensure data is being regularly added to the run chat or SPC chart that is being used for each of the outcome, process or balancing measures so that it is the data that is driving the changes, rather than anyone's assumption or bias.</a:t>
            </a:r>
          </a:p>
          <a:p>
            <a:endParaRPr lang="en-GB" dirty="0"/>
          </a:p>
        </p:txBody>
      </p:sp>
      <p:sp>
        <p:nvSpPr>
          <p:cNvPr id="4" name="Slide Number Placeholder 3"/>
          <p:cNvSpPr>
            <a:spLocks noGrp="1"/>
          </p:cNvSpPr>
          <p:nvPr>
            <p:ph type="sldNum" sz="quarter" idx="5"/>
          </p:nvPr>
        </p:nvSpPr>
        <p:spPr/>
        <p:txBody>
          <a:bodyPr/>
          <a:lstStyle/>
          <a:p>
            <a:fld id="{73ACA1F8-63BF-4C7E-B843-5E2090470AD4}" type="slidenum">
              <a:rPr lang="en-GB" smtClean="0"/>
              <a:t>4</a:t>
            </a:fld>
            <a:endParaRPr lang="en-GB"/>
          </a:p>
        </p:txBody>
      </p:sp>
    </p:spTree>
    <p:extLst>
      <p:ext uri="{BB962C8B-B14F-4D97-AF65-F5344CB8AC3E}">
        <p14:creationId xmlns:p14="http://schemas.microsoft.com/office/powerpoint/2010/main" val="3109900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operational definition ensures that data collection is being collected consistently by project teams. Consistent data collection allows the team to have confidence in the evidence of the data, whether that be confidence in the level of performance that is being achieved, or confidence in the decisions that are being made – for example, whether a PDSA cycle is adopted, adapted or abandoned.</a:t>
            </a:r>
          </a:p>
          <a:p>
            <a:endParaRPr lang="en-GB" dirty="0"/>
          </a:p>
          <a:p>
            <a:r>
              <a:rPr lang="en-GB" dirty="0"/>
              <a:t>The operational definition depends entirely on the data that is being collected, but it provides a clear, concise and detailed definition of what data is being collected and how it is being gathered.</a:t>
            </a:r>
          </a:p>
          <a:p>
            <a:endParaRPr lang="en-GB" dirty="0"/>
          </a:p>
          <a:p>
            <a:r>
              <a:rPr lang="en-GB" dirty="0"/>
              <a:t>For example, a subjective measurement of pain on admission to ED, could be collected as: Pain is assessed on admission, using a pain scale from 0 – 10, where 0 is no pain and 10 is the worst pain imaginable. Followed by a reassessment after 15minutes.</a:t>
            </a:r>
          </a:p>
          <a:p>
            <a:endParaRPr lang="en-GB" dirty="0"/>
          </a:p>
        </p:txBody>
      </p:sp>
      <p:sp>
        <p:nvSpPr>
          <p:cNvPr id="4" name="Slide Number Placeholder 3"/>
          <p:cNvSpPr>
            <a:spLocks noGrp="1"/>
          </p:cNvSpPr>
          <p:nvPr>
            <p:ph type="sldNum" sz="quarter" idx="5"/>
          </p:nvPr>
        </p:nvSpPr>
        <p:spPr/>
        <p:txBody>
          <a:bodyPr/>
          <a:lstStyle/>
          <a:p>
            <a:fld id="{73ACA1F8-63BF-4C7E-B843-5E2090470AD4}" type="slidenum">
              <a:rPr lang="en-GB" smtClean="0"/>
              <a:t>5</a:t>
            </a:fld>
            <a:endParaRPr lang="en-GB"/>
          </a:p>
        </p:txBody>
      </p:sp>
    </p:spTree>
    <p:extLst>
      <p:ext uri="{BB962C8B-B14F-4D97-AF65-F5344CB8AC3E}">
        <p14:creationId xmlns:p14="http://schemas.microsoft.com/office/powerpoint/2010/main" val="99633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ighlight>
                  <a:srgbClr val="FFFF00"/>
                </a:highlight>
              </a:rPr>
              <a:t>Needs 11 Lab-</a:t>
            </a:r>
            <a:r>
              <a:rPr lang="en-GB" dirty="0" err="1">
                <a:highlight>
                  <a:srgbClr val="FFFF00"/>
                </a:highlight>
              </a:rPr>
              <a:t>ing</a:t>
            </a:r>
            <a:endParaRPr lang="en-GB" dirty="0">
              <a:highlight>
                <a:srgbClr val="FFFF00"/>
              </a:highlight>
            </a:endParaRPr>
          </a:p>
          <a:p>
            <a:endParaRPr lang="en-GB" dirty="0">
              <a:highlight>
                <a:srgbClr val="FFFF00"/>
              </a:highlight>
            </a:endParaRPr>
          </a:p>
          <a:p>
            <a:r>
              <a:rPr lang="en-GB" dirty="0"/>
              <a:t>There are two types of data which provide project teams with useful information relating to their chosen topic.</a:t>
            </a:r>
          </a:p>
          <a:p>
            <a:endParaRPr lang="en-GB" dirty="0"/>
          </a:p>
          <a:p>
            <a:r>
              <a:rPr lang="en-GB" dirty="0"/>
              <a:t>Quantitative data is the hard objective evidence which provides numerical data around things like the frequency of something occurring, the duration of time something takes or the total cost. Quantitative data objectively measures the who, what, where and when of a project.</a:t>
            </a:r>
          </a:p>
          <a:p>
            <a:endParaRPr lang="en-GB" dirty="0"/>
          </a:p>
          <a:p>
            <a:r>
              <a:rPr lang="en-GB" dirty="0"/>
              <a:t>Conversely, Qualitative data provides a project team with subjective information of peoples thoughts, feelings and experiences. It captures information around why and how something occurs, and also any emotional impact of a process or implementation of change. </a:t>
            </a:r>
          </a:p>
          <a:p>
            <a:endParaRPr lang="en-GB" dirty="0"/>
          </a:p>
          <a:p>
            <a:r>
              <a:rPr lang="en-GB" dirty="0"/>
              <a:t>Although quantitative data provides responses as words rather than numbers, it is also worth noting that a Likert scale will allow these responses to be turned into a numerical response, to allow this information to be plotted on a run or control chart</a:t>
            </a:r>
          </a:p>
          <a:p>
            <a:endParaRPr lang="en-GB" dirty="0"/>
          </a:p>
        </p:txBody>
      </p:sp>
      <p:sp>
        <p:nvSpPr>
          <p:cNvPr id="4" name="Slide Number Placeholder 3"/>
          <p:cNvSpPr>
            <a:spLocks noGrp="1"/>
          </p:cNvSpPr>
          <p:nvPr>
            <p:ph type="sldNum" sz="quarter" idx="5"/>
          </p:nvPr>
        </p:nvSpPr>
        <p:spPr/>
        <p:txBody>
          <a:bodyPr/>
          <a:lstStyle/>
          <a:p>
            <a:fld id="{73ACA1F8-63BF-4C7E-B843-5E2090470AD4}" type="slidenum">
              <a:rPr lang="en-GB" smtClean="0"/>
              <a:t>6</a:t>
            </a:fld>
            <a:endParaRPr lang="en-GB"/>
          </a:p>
        </p:txBody>
      </p:sp>
    </p:spTree>
    <p:extLst>
      <p:ext uri="{BB962C8B-B14F-4D97-AF65-F5344CB8AC3E}">
        <p14:creationId xmlns:p14="http://schemas.microsoft.com/office/powerpoint/2010/main" val="4018022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ighlight>
                  <a:srgbClr val="FFFF00"/>
                </a:highlight>
              </a:rPr>
              <a:t>Needs 11 Lab-</a:t>
            </a:r>
            <a:r>
              <a:rPr lang="en-GB" dirty="0" err="1">
                <a:highlight>
                  <a:srgbClr val="FFFF00"/>
                </a:highlight>
              </a:rPr>
              <a:t>ing</a:t>
            </a:r>
            <a:endParaRPr lang="en-GB" dirty="0">
              <a:highlight>
                <a:srgbClr val="FFFF00"/>
              </a:highlight>
            </a:endParaRPr>
          </a:p>
          <a:p>
            <a:endParaRPr lang="en-GB" dirty="0">
              <a:highlight>
                <a:srgbClr val="FFFF00"/>
              </a:highlight>
            </a:endParaRPr>
          </a:p>
          <a:p>
            <a:r>
              <a:rPr lang="en-GB" dirty="0"/>
              <a:t>Both types of data are important in a QI project as we need to understand the whole story of what is occurring.</a:t>
            </a:r>
          </a:p>
          <a:p>
            <a:endParaRPr lang="en-GB" dirty="0"/>
          </a:p>
          <a:p>
            <a:r>
              <a:rPr lang="en-GB" dirty="0"/>
              <a:t>A patient or staff story can help to build the momentum required for change and by involving all stakeholders within a system in the change process it ensures that changes are the right thing, ensures that all voices are heard and ultimately strengthens the change process.</a:t>
            </a:r>
          </a:p>
          <a:p>
            <a:endParaRPr lang="en-GB" dirty="0"/>
          </a:p>
          <a:p>
            <a:r>
              <a:rPr lang="en-GB" dirty="0"/>
              <a:t>There are various methodologies that help us to understand thoughts, feeling and experiences. Although information that is gained from surveys and questionnaires may be easier to collect it is sometimes helpful to be able to dig further into a response to gain a true insight, so consider an interview or focus group to be able to delve deeper. Additionally shadowing a patient through their journey can provide insight into how systems and processes work from the patients perspective.</a:t>
            </a:r>
          </a:p>
          <a:p>
            <a:endParaRPr lang="en-GB" dirty="0"/>
          </a:p>
        </p:txBody>
      </p:sp>
      <p:sp>
        <p:nvSpPr>
          <p:cNvPr id="4" name="Slide Number Placeholder 3"/>
          <p:cNvSpPr>
            <a:spLocks noGrp="1"/>
          </p:cNvSpPr>
          <p:nvPr>
            <p:ph type="sldNum" sz="quarter" idx="5"/>
          </p:nvPr>
        </p:nvSpPr>
        <p:spPr/>
        <p:txBody>
          <a:bodyPr/>
          <a:lstStyle/>
          <a:p>
            <a:fld id="{73ACA1F8-63BF-4C7E-B843-5E2090470AD4}" type="slidenum">
              <a:rPr lang="en-GB" smtClean="0"/>
              <a:t>7</a:t>
            </a:fld>
            <a:endParaRPr lang="en-GB"/>
          </a:p>
        </p:txBody>
      </p:sp>
    </p:spTree>
    <p:extLst>
      <p:ext uri="{BB962C8B-B14F-4D97-AF65-F5344CB8AC3E}">
        <p14:creationId xmlns:p14="http://schemas.microsoft.com/office/powerpoint/2010/main" val="1101572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014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835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930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84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876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116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827915"/>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5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hyperlink" Target="mailto:ghn-tr.gsqia@nhs.net"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47F315-E762-87ED-6D17-F03996C3F8AD}"/>
              </a:ext>
            </a:extLst>
          </p:cNvPr>
          <p:cNvSpPr txBox="1"/>
          <p:nvPr/>
        </p:nvSpPr>
        <p:spPr>
          <a:xfrm>
            <a:off x="641927" y="4546031"/>
            <a:ext cx="7579360" cy="1077218"/>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Gloucestershire Safety &amp; </a:t>
            </a:r>
            <a:br>
              <a:rPr lang="en-GB" sz="3200" b="1" dirty="0">
                <a:solidFill>
                  <a:schemeClr val="bg1"/>
                </a:solidFill>
                <a:latin typeface="Arial" panose="020B0604020202020204" pitchFamily="34" charset="0"/>
                <a:cs typeface="Arial" panose="020B0604020202020204" pitchFamily="34" charset="0"/>
              </a:rPr>
            </a:br>
            <a:r>
              <a:rPr lang="en-GB" sz="3200" b="1" dirty="0">
                <a:solidFill>
                  <a:schemeClr val="bg1"/>
                </a:solidFill>
                <a:latin typeface="Arial" panose="020B0604020202020204" pitchFamily="34" charset="0"/>
                <a:cs typeface="Arial" panose="020B0604020202020204" pitchFamily="34" charset="0"/>
              </a:rPr>
              <a:t>Quality Improvement Academy</a:t>
            </a:r>
          </a:p>
        </p:txBody>
      </p:sp>
      <p:sp>
        <p:nvSpPr>
          <p:cNvPr id="6" name="TextBox 5">
            <a:extLst>
              <a:ext uri="{FF2B5EF4-FFF2-40B4-BE49-F238E27FC236}">
                <a16:creationId xmlns:a16="http://schemas.microsoft.com/office/drawing/2014/main" id="{49782AF3-478C-543A-430F-4E130CFFA664}"/>
              </a:ext>
            </a:extLst>
          </p:cNvPr>
          <p:cNvSpPr txBox="1"/>
          <p:nvPr/>
        </p:nvSpPr>
        <p:spPr>
          <a:xfrm>
            <a:off x="641926" y="5797559"/>
            <a:ext cx="7172037" cy="492443"/>
          </a:xfrm>
          <a:prstGeom prst="rect">
            <a:avLst/>
          </a:prstGeom>
          <a:noFill/>
        </p:spPr>
        <p:txBody>
          <a:bodyPr wrap="square" rtlCol="0">
            <a:spAutoFit/>
          </a:bodyPr>
          <a:lstStyle/>
          <a:p>
            <a:r>
              <a:rPr lang="en-GB" sz="2600" b="1" dirty="0">
                <a:solidFill>
                  <a:schemeClr val="bg1"/>
                </a:solidFill>
              </a:rPr>
              <a:t>Data and Data Collection</a:t>
            </a:r>
          </a:p>
        </p:txBody>
      </p:sp>
      <p:sp>
        <p:nvSpPr>
          <p:cNvPr id="2" name="TextBox 1">
            <a:extLst>
              <a:ext uri="{FF2B5EF4-FFF2-40B4-BE49-F238E27FC236}">
                <a16:creationId xmlns:a16="http://schemas.microsoft.com/office/drawing/2014/main" id="{3B1BF522-B5EE-63C2-623B-CF6621322F14}"/>
              </a:ext>
            </a:extLst>
          </p:cNvPr>
          <p:cNvSpPr txBox="1"/>
          <p:nvPr/>
        </p:nvSpPr>
        <p:spPr>
          <a:xfrm>
            <a:off x="2094199" y="6395183"/>
            <a:ext cx="8003601" cy="430887"/>
          </a:xfrm>
          <a:prstGeom prst="rect">
            <a:avLst/>
          </a:prstGeom>
          <a:noFill/>
        </p:spPr>
        <p:txBody>
          <a:bodyPr wrap="none" rtlCol="0">
            <a:spAutoFit/>
          </a:bodyPr>
          <a:lstStyle/>
          <a:p>
            <a:r>
              <a:rPr lang="en-GB" sz="2200" dirty="0">
                <a:solidFill>
                  <a:srgbClr val="C00000"/>
                </a:solidFill>
              </a:rPr>
              <a:t>Click forwards on the mouse or keyboard to move through the slides</a:t>
            </a:r>
          </a:p>
        </p:txBody>
      </p:sp>
      <p:pic>
        <p:nvPicPr>
          <p:cNvPr id="4" name="intro">
            <a:hlinkClick r:id="" action="ppaction://media"/>
            <a:extLst>
              <a:ext uri="{FF2B5EF4-FFF2-40B4-BE49-F238E27FC236}">
                <a16:creationId xmlns:a16="http://schemas.microsoft.com/office/drawing/2014/main" id="{01B64DF3-0841-100A-8694-3562CCC1DE8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0074" y="5907820"/>
            <a:ext cx="487363" cy="487363"/>
          </a:xfrm>
          <a:prstGeom prst="rect">
            <a:avLst/>
          </a:prstGeom>
        </p:spPr>
      </p:pic>
    </p:spTree>
    <p:extLst>
      <p:ext uri="{BB962C8B-B14F-4D97-AF65-F5344CB8AC3E}">
        <p14:creationId xmlns:p14="http://schemas.microsoft.com/office/powerpoint/2010/main" val="253553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9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06A1D6-794C-C06D-BCA6-7E2036823CFF}"/>
              </a:ext>
            </a:extLst>
          </p:cNvPr>
          <p:cNvSpPr txBox="1"/>
          <p:nvPr/>
        </p:nvSpPr>
        <p:spPr>
          <a:xfrm>
            <a:off x="1986684" y="1549292"/>
            <a:ext cx="8218632" cy="1200329"/>
          </a:xfrm>
          <a:prstGeom prst="rect">
            <a:avLst/>
          </a:prstGeom>
          <a:noFill/>
        </p:spPr>
        <p:txBody>
          <a:bodyPr wrap="square" rtlCol="0">
            <a:spAutoFit/>
          </a:bodyPr>
          <a:lstStyle/>
          <a:p>
            <a:r>
              <a:rPr lang="en-GB" sz="3600" b="1" dirty="0">
                <a:solidFill>
                  <a:srgbClr val="005EB8"/>
                </a:solidFill>
                <a:latin typeface="Arial" panose="020B0604020202020204" pitchFamily="34" charset="0"/>
                <a:cs typeface="Arial" panose="020B0604020202020204" pitchFamily="34" charset="0"/>
              </a:rPr>
              <a:t>Session Contents</a:t>
            </a:r>
            <a:br>
              <a:rPr lang="en-GB" sz="7200" dirty="0"/>
            </a:br>
            <a:endParaRPr lang="en-GB" sz="3600" b="1" dirty="0">
              <a:solidFill>
                <a:srgbClr val="005EB8"/>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63A7572-C977-80A8-A1E5-0448EE7F9CFC}"/>
              </a:ext>
            </a:extLst>
          </p:cNvPr>
          <p:cNvSpPr txBox="1"/>
          <p:nvPr/>
        </p:nvSpPr>
        <p:spPr>
          <a:xfrm>
            <a:off x="2087418" y="2609166"/>
            <a:ext cx="9037782" cy="2062103"/>
          </a:xfrm>
          <a:prstGeom prst="rect">
            <a:avLst/>
          </a:prstGeom>
          <a:noFill/>
        </p:spPr>
        <p:txBody>
          <a:bodyPr wrap="square" rtlCol="0">
            <a:spAutoFit/>
          </a:bodyPr>
          <a:lstStyle/>
          <a:p>
            <a:pPr marL="457200" indent="-457200">
              <a:buFont typeface="Arial" panose="020B0604020202020204" pitchFamily="34" charset="0"/>
              <a:buChar char="•"/>
            </a:pPr>
            <a:r>
              <a:rPr lang="en-GB" sz="3200" dirty="0"/>
              <a:t>Why collect data</a:t>
            </a:r>
          </a:p>
          <a:p>
            <a:pPr marL="457200" indent="-457200">
              <a:buFont typeface="Arial" panose="020B0604020202020204" pitchFamily="34" charset="0"/>
              <a:buChar char="•"/>
            </a:pPr>
            <a:r>
              <a:rPr lang="en-GB" sz="3200" dirty="0"/>
              <a:t>Consistent data collection - Operational definition</a:t>
            </a:r>
          </a:p>
          <a:p>
            <a:pPr marL="457200" indent="-457200">
              <a:buFont typeface="Arial" panose="020B0604020202020204" pitchFamily="34" charset="0"/>
              <a:buChar char="•"/>
            </a:pPr>
            <a:r>
              <a:rPr lang="en-GB" sz="3200" dirty="0"/>
              <a:t>Types of data – qualitative and quantitative </a:t>
            </a:r>
          </a:p>
          <a:p>
            <a:pPr marL="457200" indent="-457200">
              <a:buFont typeface="Arial" panose="020B0604020202020204" pitchFamily="34" charset="0"/>
              <a:buChar char="•"/>
            </a:pPr>
            <a:r>
              <a:rPr lang="en-GB" sz="3200" dirty="0"/>
              <a:t>What is the story of the improvement?</a:t>
            </a:r>
          </a:p>
        </p:txBody>
      </p:sp>
      <p:pic>
        <p:nvPicPr>
          <p:cNvPr id="2" name="contents">
            <a:hlinkClick r:id="" action="ppaction://media"/>
            <a:extLst>
              <a:ext uri="{FF2B5EF4-FFF2-40B4-BE49-F238E27FC236}">
                <a16:creationId xmlns:a16="http://schemas.microsoft.com/office/drawing/2014/main" id="{2F68E901-38A8-3314-F8A7-62B361F87E4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72396" y="5860490"/>
            <a:ext cx="487363" cy="487363"/>
          </a:xfrm>
          <a:prstGeom prst="rect">
            <a:avLst/>
          </a:prstGeom>
        </p:spPr>
      </p:pic>
    </p:spTree>
    <p:extLst>
      <p:ext uri="{BB962C8B-B14F-4D97-AF65-F5344CB8AC3E}">
        <p14:creationId xmlns:p14="http://schemas.microsoft.com/office/powerpoint/2010/main" val="184660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8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31504" y="26064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chemeClr val="tx2">
                    <a:lumMod val="60000"/>
                    <a:lumOff val="40000"/>
                  </a:schemeClr>
                </a:solidFill>
              </a:rPr>
              <a:t>   </a:t>
            </a:r>
            <a:r>
              <a:rPr lang="en-GB" sz="3600" b="1" dirty="0">
                <a:solidFill>
                  <a:srgbClr val="005EB8"/>
                </a:solidFill>
                <a:latin typeface="Arial" panose="020B0604020202020204" pitchFamily="34" charset="0"/>
                <a:ea typeface="+mn-ea"/>
                <a:cs typeface="Arial" panose="020B0604020202020204" pitchFamily="34" charset="0"/>
              </a:rPr>
              <a:t>Why collect data?</a:t>
            </a:r>
          </a:p>
        </p:txBody>
      </p:sp>
      <p:sp>
        <p:nvSpPr>
          <p:cNvPr id="5" name="Content Placeholder 2">
            <a:extLst>
              <a:ext uri="{FF2B5EF4-FFF2-40B4-BE49-F238E27FC236}">
                <a16:creationId xmlns:a16="http://schemas.microsoft.com/office/drawing/2014/main" id="{7A14240E-6E41-5AB4-DAE1-C9BBE10656E4}"/>
              </a:ext>
            </a:extLst>
          </p:cNvPr>
          <p:cNvSpPr txBox="1">
            <a:spLocks/>
          </p:cNvSpPr>
          <p:nvPr/>
        </p:nvSpPr>
        <p:spPr>
          <a:xfrm>
            <a:off x="1878212" y="1175064"/>
            <a:ext cx="9869288" cy="27579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Baseline data – demonstrates the problem and helps to formulate change ideas to test to achieve your aim</a:t>
            </a:r>
          </a:p>
          <a:p>
            <a:endParaRPr lang="en-GB" sz="600" dirty="0"/>
          </a:p>
          <a:p>
            <a:r>
              <a:rPr lang="en-GB" sz="2400" dirty="0"/>
              <a:t>Continuous data collection during the QI shows whether changes (PDSAs) are helping you achieve your aim</a:t>
            </a:r>
          </a:p>
          <a:p>
            <a:endParaRPr lang="en-GB" sz="1000" dirty="0"/>
          </a:p>
          <a:p>
            <a:r>
              <a:rPr lang="en-GB" sz="2400" dirty="0"/>
              <a:t>Collecting data beyond the change period shows whether changes have been sustained long-term</a:t>
            </a:r>
          </a:p>
        </p:txBody>
      </p:sp>
      <p:pic>
        <p:nvPicPr>
          <p:cNvPr id="6" name="Picture 4">
            <a:extLst>
              <a:ext uri="{FF2B5EF4-FFF2-40B4-BE49-F238E27FC236}">
                <a16:creationId xmlns:a16="http://schemas.microsoft.com/office/drawing/2014/main" id="{77BE1C0F-BB4B-6E07-2BBF-3689ADF856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0620" y="4521602"/>
            <a:ext cx="8809019" cy="1824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eft Brace 6">
            <a:extLst>
              <a:ext uri="{FF2B5EF4-FFF2-40B4-BE49-F238E27FC236}">
                <a16:creationId xmlns:a16="http://schemas.microsoft.com/office/drawing/2014/main" id="{FEFCFD3D-6003-879B-C3F1-41954A7A7C3D}"/>
              </a:ext>
            </a:extLst>
          </p:cNvPr>
          <p:cNvSpPr/>
          <p:nvPr/>
        </p:nvSpPr>
        <p:spPr>
          <a:xfrm rot="5400000">
            <a:off x="3669299" y="3480058"/>
            <a:ext cx="311535" cy="2076053"/>
          </a:xfrm>
          <a:prstGeom prst="leftBrace">
            <a:avLst>
              <a:gd name="adj1" fmla="val 39817"/>
              <a:gd name="adj2" fmla="val 4961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Left Brace 7">
            <a:extLst>
              <a:ext uri="{FF2B5EF4-FFF2-40B4-BE49-F238E27FC236}">
                <a16:creationId xmlns:a16="http://schemas.microsoft.com/office/drawing/2014/main" id="{96AA2F56-11B4-CDFC-1D25-C6BFA31F3D82}"/>
              </a:ext>
            </a:extLst>
          </p:cNvPr>
          <p:cNvSpPr/>
          <p:nvPr/>
        </p:nvSpPr>
        <p:spPr>
          <a:xfrm rot="5400000">
            <a:off x="9545120" y="3833663"/>
            <a:ext cx="311536" cy="2817501"/>
          </a:xfrm>
          <a:prstGeom prst="leftBrace">
            <a:avLst>
              <a:gd name="adj1" fmla="val 39817"/>
              <a:gd name="adj2" fmla="val 4961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1C4D24BD-B854-5D2E-6CB5-639913C86543}"/>
              </a:ext>
            </a:extLst>
          </p:cNvPr>
          <p:cNvSpPr txBox="1"/>
          <p:nvPr/>
        </p:nvSpPr>
        <p:spPr>
          <a:xfrm>
            <a:off x="3226900" y="4071682"/>
            <a:ext cx="1196334" cy="307777"/>
          </a:xfrm>
          <a:prstGeom prst="rect">
            <a:avLst/>
          </a:prstGeom>
          <a:noFill/>
        </p:spPr>
        <p:txBody>
          <a:bodyPr wrap="square" rtlCol="0">
            <a:spAutoFit/>
          </a:bodyPr>
          <a:lstStyle/>
          <a:p>
            <a:r>
              <a:rPr lang="en-GB" sz="1400" dirty="0"/>
              <a:t>Baseline data</a:t>
            </a:r>
          </a:p>
        </p:txBody>
      </p:sp>
      <p:sp>
        <p:nvSpPr>
          <p:cNvPr id="10" name="TextBox 9">
            <a:extLst>
              <a:ext uri="{FF2B5EF4-FFF2-40B4-BE49-F238E27FC236}">
                <a16:creationId xmlns:a16="http://schemas.microsoft.com/office/drawing/2014/main" id="{08E00945-141B-FBDE-E515-82D7FF62F23C}"/>
              </a:ext>
            </a:extLst>
          </p:cNvPr>
          <p:cNvSpPr txBox="1"/>
          <p:nvPr/>
        </p:nvSpPr>
        <p:spPr>
          <a:xfrm>
            <a:off x="8850072" y="4778868"/>
            <a:ext cx="1981015" cy="307777"/>
          </a:xfrm>
          <a:prstGeom prst="rect">
            <a:avLst/>
          </a:prstGeom>
          <a:noFill/>
        </p:spPr>
        <p:txBody>
          <a:bodyPr wrap="square" rtlCol="0">
            <a:spAutoFit/>
          </a:bodyPr>
          <a:lstStyle/>
          <a:p>
            <a:r>
              <a:rPr lang="en-GB" sz="1400" dirty="0"/>
              <a:t>Sustained improvement</a:t>
            </a:r>
          </a:p>
        </p:txBody>
      </p:sp>
      <p:cxnSp>
        <p:nvCxnSpPr>
          <p:cNvPr id="11" name="Straight Arrow Connector 10">
            <a:extLst>
              <a:ext uri="{FF2B5EF4-FFF2-40B4-BE49-F238E27FC236}">
                <a16:creationId xmlns:a16="http://schemas.microsoft.com/office/drawing/2014/main" id="{FC4F7509-C2A7-FE9B-CF23-359FC1A26043}"/>
              </a:ext>
            </a:extLst>
          </p:cNvPr>
          <p:cNvCxnSpPr/>
          <p:nvPr/>
        </p:nvCxnSpPr>
        <p:spPr>
          <a:xfrm>
            <a:off x="5487596" y="4932756"/>
            <a:ext cx="2076053"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12C8C41-ADB0-743D-BCBB-168A390F2939}"/>
              </a:ext>
            </a:extLst>
          </p:cNvPr>
          <p:cNvSpPr txBox="1"/>
          <p:nvPr/>
        </p:nvSpPr>
        <p:spPr>
          <a:xfrm>
            <a:off x="6194387" y="4568646"/>
            <a:ext cx="662473" cy="307777"/>
          </a:xfrm>
          <a:prstGeom prst="rect">
            <a:avLst/>
          </a:prstGeom>
          <a:noFill/>
        </p:spPr>
        <p:txBody>
          <a:bodyPr wrap="square" rtlCol="0">
            <a:spAutoFit/>
          </a:bodyPr>
          <a:lstStyle/>
          <a:p>
            <a:r>
              <a:rPr lang="en-GB" sz="1400" dirty="0"/>
              <a:t>PDSAs</a:t>
            </a:r>
          </a:p>
        </p:txBody>
      </p:sp>
      <p:pic>
        <p:nvPicPr>
          <p:cNvPr id="2" name="why">
            <a:hlinkClick r:id="" action="ppaction://media"/>
            <a:extLst>
              <a:ext uri="{FF2B5EF4-FFF2-40B4-BE49-F238E27FC236}">
                <a16:creationId xmlns:a16="http://schemas.microsoft.com/office/drawing/2014/main" id="{B99BBF7B-9D5F-464A-5FDF-6873DC09560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06866" y="5858387"/>
            <a:ext cx="487363" cy="487363"/>
          </a:xfrm>
          <a:prstGeom prst="rect">
            <a:avLst/>
          </a:prstGeom>
        </p:spPr>
      </p:pic>
    </p:spTree>
    <p:extLst>
      <p:ext uri="{BB962C8B-B14F-4D97-AF65-F5344CB8AC3E}">
        <p14:creationId xmlns:p14="http://schemas.microsoft.com/office/powerpoint/2010/main" val="201926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68728" fill="hold"/>
                                        <p:tgtEl>
                                          <p:spTgt spid="2"/>
                                        </p:tgtEl>
                                      </p:cBhvr>
                                    </p:cmd>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FE0B71B-8F4E-F1BA-3440-EE4C2250CDC5}"/>
              </a:ext>
            </a:extLst>
          </p:cNvPr>
          <p:cNvSpPr txBox="1">
            <a:spLocks/>
          </p:cNvSpPr>
          <p:nvPr/>
        </p:nvSpPr>
        <p:spPr>
          <a:xfrm>
            <a:off x="1981200" y="1196752"/>
            <a:ext cx="9982200" cy="51125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How is data going to be collected?</a:t>
            </a:r>
          </a:p>
          <a:p>
            <a:pPr lvl="1"/>
            <a:r>
              <a:rPr lang="en-GB" sz="2000" dirty="0"/>
              <a:t>Electronic – Trak, EPR, Database</a:t>
            </a:r>
          </a:p>
          <a:p>
            <a:pPr lvl="1"/>
            <a:r>
              <a:rPr lang="en-GB" sz="2000" dirty="0"/>
              <a:t>Manual – consider a data collection proforma or spreadsheet for direct data entry</a:t>
            </a:r>
          </a:p>
          <a:p>
            <a:pPr marL="457200" lvl="1" indent="0">
              <a:buFont typeface="Arial" panose="020B0604020202020204" pitchFamily="34" charset="0"/>
              <a:buNone/>
            </a:pPr>
            <a:endParaRPr lang="en-GB" sz="1000" dirty="0"/>
          </a:p>
          <a:p>
            <a:r>
              <a:rPr lang="en-GB" sz="2400" dirty="0"/>
              <a:t>Frequency</a:t>
            </a:r>
          </a:p>
          <a:p>
            <a:pPr lvl="1"/>
            <a:r>
              <a:rPr lang="en-GB" sz="2000" dirty="0"/>
              <a:t>Regular data collection needed for a run chart</a:t>
            </a:r>
          </a:p>
          <a:p>
            <a:pPr lvl="1"/>
            <a:r>
              <a:rPr lang="en-GB" sz="2000" dirty="0"/>
              <a:t>Can be a relatively small sample size – just enough to reflect the current situation</a:t>
            </a:r>
          </a:p>
          <a:p>
            <a:endParaRPr lang="en-GB" sz="1000" dirty="0"/>
          </a:p>
          <a:p>
            <a:r>
              <a:rPr lang="en-GB" sz="2400" dirty="0"/>
              <a:t>Review the process</a:t>
            </a:r>
          </a:p>
          <a:p>
            <a:pPr lvl="1"/>
            <a:r>
              <a:rPr lang="en-GB" sz="2000" dirty="0"/>
              <a:t>Stop collecting any information you are not using</a:t>
            </a:r>
          </a:p>
          <a:p>
            <a:endParaRPr lang="en-GB" sz="1000" dirty="0"/>
          </a:p>
          <a:p>
            <a:r>
              <a:rPr lang="en-GB" sz="2400" dirty="0"/>
              <a:t>Continually add to your run/SPC chart so that your data is driving your improvement</a:t>
            </a:r>
          </a:p>
          <a:p>
            <a:pPr marL="0" indent="0">
              <a:buFont typeface="Arial" panose="020B0604020202020204" pitchFamily="34" charset="0"/>
              <a:buNone/>
            </a:pPr>
            <a:endParaRPr lang="en-GB" sz="1800" dirty="0"/>
          </a:p>
          <a:p>
            <a:endParaRPr lang="en-GB" sz="1800" dirty="0"/>
          </a:p>
        </p:txBody>
      </p:sp>
      <p:sp>
        <p:nvSpPr>
          <p:cNvPr id="5" name="Title 1">
            <a:extLst>
              <a:ext uri="{FF2B5EF4-FFF2-40B4-BE49-F238E27FC236}">
                <a16:creationId xmlns:a16="http://schemas.microsoft.com/office/drawing/2014/main" id="{CEBBDE61-3629-5BA1-4010-C5995B1C594D}"/>
              </a:ext>
            </a:extLst>
          </p:cNvPr>
          <p:cNvSpPr txBox="1">
            <a:spLocks/>
          </p:cNvSpPr>
          <p:nvPr/>
        </p:nvSpPr>
        <p:spPr>
          <a:xfrm>
            <a:off x="1631504" y="260648"/>
            <a:ext cx="8229600"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chemeClr val="tx2">
                    <a:lumMod val="60000"/>
                    <a:lumOff val="40000"/>
                  </a:schemeClr>
                </a:solidFill>
              </a:rPr>
              <a:t>   </a:t>
            </a:r>
            <a:r>
              <a:rPr lang="en-GB" sz="3600" b="1" dirty="0">
                <a:solidFill>
                  <a:srgbClr val="005EB8"/>
                </a:solidFill>
                <a:latin typeface="Arial" panose="020B0604020202020204" pitchFamily="34" charset="0"/>
                <a:ea typeface="+mn-ea"/>
                <a:cs typeface="Arial" panose="020B0604020202020204" pitchFamily="34" charset="0"/>
              </a:rPr>
              <a:t>Data Collection</a:t>
            </a:r>
          </a:p>
        </p:txBody>
      </p:sp>
      <p:pic>
        <p:nvPicPr>
          <p:cNvPr id="2" name="data collection considerations">
            <a:hlinkClick r:id="" action="ppaction://media"/>
            <a:extLst>
              <a:ext uri="{FF2B5EF4-FFF2-40B4-BE49-F238E27FC236}">
                <a16:creationId xmlns:a16="http://schemas.microsoft.com/office/drawing/2014/main" id="{777BE1E1-C3F5-6302-90B4-4CD458B5584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76037" y="5821958"/>
            <a:ext cx="487363" cy="487363"/>
          </a:xfrm>
          <a:prstGeom prst="rect">
            <a:avLst/>
          </a:prstGeom>
        </p:spPr>
      </p:pic>
    </p:spTree>
    <p:extLst>
      <p:ext uri="{BB962C8B-B14F-4D97-AF65-F5344CB8AC3E}">
        <p14:creationId xmlns:p14="http://schemas.microsoft.com/office/powerpoint/2010/main" val="60207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761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813F4-8A31-7016-8871-61775846685E}"/>
              </a:ext>
            </a:extLst>
          </p:cNvPr>
          <p:cNvSpPr txBox="1">
            <a:spLocks/>
          </p:cNvSpPr>
          <p:nvPr/>
        </p:nvSpPr>
        <p:spPr>
          <a:xfrm>
            <a:off x="1703512" y="836712"/>
            <a:ext cx="8229600" cy="71095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5EB8"/>
                </a:solidFill>
                <a:latin typeface="Arial" panose="020B0604020202020204" pitchFamily="34" charset="0"/>
                <a:ea typeface="+mn-ea"/>
                <a:cs typeface="Arial" panose="020B0604020202020204" pitchFamily="34" charset="0"/>
              </a:rPr>
              <a:t>Operational definition</a:t>
            </a:r>
          </a:p>
        </p:txBody>
      </p:sp>
      <p:sp>
        <p:nvSpPr>
          <p:cNvPr id="3" name="Content Placeholder 2">
            <a:extLst>
              <a:ext uri="{FF2B5EF4-FFF2-40B4-BE49-F238E27FC236}">
                <a16:creationId xmlns:a16="http://schemas.microsoft.com/office/drawing/2014/main" id="{31EDF68A-B38B-6D8A-0854-E2D349601196}"/>
              </a:ext>
            </a:extLst>
          </p:cNvPr>
          <p:cNvSpPr txBox="1">
            <a:spLocks/>
          </p:cNvSpPr>
          <p:nvPr/>
        </p:nvSpPr>
        <p:spPr>
          <a:xfrm>
            <a:off x="1981200" y="1916833"/>
            <a:ext cx="9956800" cy="43924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However data is being collected and/or extracted, consider how this will be done consistently</a:t>
            </a:r>
          </a:p>
          <a:p>
            <a:endParaRPr lang="en-GB" dirty="0"/>
          </a:p>
          <a:p>
            <a:r>
              <a:rPr lang="en-GB" dirty="0"/>
              <a:t>Operational definition - a clear, concise and detailed</a:t>
            </a:r>
            <a:r>
              <a:rPr lang="en-GB" b="1" dirty="0"/>
              <a:t> </a:t>
            </a:r>
            <a:r>
              <a:rPr lang="en-GB" dirty="0"/>
              <a:t>definition of a measure.</a:t>
            </a:r>
          </a:p>
        </p:txBody>
      </p:sp>
      <p:pic>
        <p:nvPicPr>
          <p:cNvPr id="6" name="Picture 5">
            <a:extLst>
              <a:ext uri="{FF2B5EF4-FFF2-40B4-BE49-F238E27FC236}">
                <a16:creationId xmlns:a16="http://schemas.microsoft.com/office/drawing/2014/main" id="{908886D9-13B3-0855-C10F-3A72A8AB1BBD}"/>
              </a:ext>
            </a:extLst>
          </p:cNvPr>
          <p:cNvPicPr>
            <a:picLocks noChangeAspect="1"/>
          </p:cNvPicPr>
          <p:nvPr/>
        </p:nvPicPr>
        <p:blipFill>
          <a:blip r:embed="rId5"/>
          <a:stretch>
            <a:fillRect/>
          </a:stretch>
        </p:blipFill>
        <p:spPr>
          <a:xfrm>
            <a:off x="3953435" y="4258996"/>
            <a:ext cx="5002792" cy="2050325"/>
          </a:xfrm>
          <a:prstGeom prst="rect">
            <a:avLst/>
          </a:prstGeom>
        </p:spPr>
      </p:pic>
      <p:pic>
        <p:nvPicPr>
          <p:cNvPr id="5" name="op def">
            <a:hlinkClick r:id="" action="ppaction://media"/>
            <a:extLst>
              <a:ext uri="{FF2B5EF4-FFF2-40B4-BE49-F238E27FC236}">
                <a16:creationId xmlns:a16="http://schemas.microsoft.com/office/drawing/2014/main" id="{D27344B6-AB27-D027-F3BC-C9AE4180DCF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50637" y="5726019"/>
            <a:ext cx="487363" cy="487363"/>
          </a:xfrm>
          <a:prstGeom prst="rect">
            <a:avLst/>
          </a:prstGeom>
        </p:spPr>
      </p:pic>
    </p:spTree>
    <p:extLst>
      <p:ext uri="{BB962C8B-B14F-4D97-AF65-F5344CB8AC3E}">
        <p14:creationId xmlns:p14="http://schemas.microsoft.com/office/powerpoint/2010/main" val="404435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673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86E30-E3CC-179F-C15D-65AEF64CF012}"/>
              </a:ext>
            </a:extLst>
          </p:cNvPr>
          <p:cNvSpPr txBox="1">
            <a:spLocks/>
          </p:cNvSpPr>
          <p:nvPr/>
        </p:nvSpPr>
        <p:spPr>
          <a:xfrm>
            <a:off x="1737100" y="233769"/>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5EB8"/>
                </a:solidFill>
                <a:latin typeface="Arial" panose="020B0604020202020204" pitchFamily="34" charset="0"/>
                <a:ea typeface="+mn-ea"/>
                <a:cs typeface="Arial" panose="020B0604020202020204" pitchFamily="34" charset="0"/>
              </a:rPr>
              <a:t>Types of Data</a:t>
            </a:r>
          </a:p>
        </p:txBody>
      </p:sp>
      <p:sp>
        <p:nvSpPr>
          <p:cNvPr id="3" name="Rectangle 2">
            <a:extLst>
              <a:ext uri="{FF2B5EF4-FFF2-40B4-BE49-F238E27FC236}">
                <a16:creationId xmlns:a16="http://schemas.microsoft.com/office/drawing/2014/main" id="{C96717D7-9FF0-FB6E-7504-7CE8F4149630}"/>
              </a:ext>
            </a:extLst>
          </p:cNvPr>
          <p:cNvSpPr/>
          <p:nvPr/>
        </p:nvSpPr>
        <p:spPr>
          <a:xfrm>
            <a:off x="2431150" y="1124744"/>
            <a:ext cx="184730" cy="923330"/>
          </a:xfrm>
          <a:prstGeom prst="rect">
            <a:avLst/>
          </a:prstGeom>
        </p:spPr>
        <p:txBody>
          <a:bodyPr wrap="none">
            <a:spAutoFit/>
          </a:bodyPr>
          <a:lstStyle/>
          <a:p>
            <a:pPr algn="ctr"/>
            <a:endParaRPr lang="en-GB" dirty="0"/>
          </a:p>
          <a:p>
            <a:pPr algn="ctr"/>
            <a:endParaRPr lang="en-GB" dirty="0"/>
          </a:p>
          <a:p>
            <a:pPr algn="ctr"/>
            <a:endParaRPr lang="en-GB" dirty="0"/>
          </a:p>
        </p:txBody>
      </p:sp>
      <p:sp>
        <p:nvSpPr>
          <p:cNvPr id="4" name="Content Placeholder 6">
            <a:extLst>
              <a:ext uri="{FF2B5EF4-FFF2-40B4-BE49-F238E27FC236}">
                <a16:creationId xmlns:a16="http://schemas.microsoft.com/office/drawing/2014/main" id="{B527AF87-9FE5-6667-4A90-6C5C7FC6F5C6}"/>
              </a:ext>
            </a:extLst>
          </p:cNvPr>
          <p:cNvSpPr txBox="1">
            <a:spLocks/>
          </p:cNvSpPr>
          <p:nvPr/>
        </p:nvSpPr>
        <p:spPr>
          <a:xfrm>
            <a:off x="1950367" y="963994"/>
            <a:ext cx="9950279" cy="23042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Quantitative</a:t>
            </a:r>
          </a:p>
          <a:p>
            <a:r>
              <a:rPr lang="en-GB" sz="2500" dirty="0"/>
              <a:t>Numerical</a:t>
            </a:r>
          </a:p>
          <a:p>
            <a:r>
              <a:rPr lang="en-GB" sz="2500" dirty="0"/>
              <a:t>Precise measurement – time, duration, cost, total number, frequency</a:t>
            </a:r>
          </a:p>
          <a:p>
            <a:r>
              <a:rPr lang="en-GB" sz="2500" dirty="0"/>
              <a:t>Captures – who, what, where, when</a:t>
            </a:r>
          </a:p>
          <a:p>
            <a:endParaRPr lang="en-GB" dirty="0"/>
          </a:p>
        </p:txBody>
      </p:sp>
      <p:sp>
        <p:nvSpPr>
          <p:cNvPr id="5" name="TextBox 4">
            <a:extLst>
              <a:ext uri="{FF2B5EF4-FFF2-40B4-BE49-F238E27FC236}">
                <a16:creationId xmlns:a16="http://schemas.microsoft.com/office/drawing/2014/main" id="{1B3FBC03-4DB5-F651-0D7A-236EF7140F21}"/>
              </a:ext>
            </a:extLst>
          </p:cNvPr>
          <p:cNvSpPr txBox="1"/>
          <p:nvPr/>
        </p:nvSpPr>
        <p:spPr>
          <a:xfrm>
            <a:off x="1950367" y="3044366"/>
            <a:ext cx="8054752" cy="1908215"/>
          </a:xfrm>
          <a:prstGeom prst="rect">
            <a:avLst/>
          </a:prstGeom>
          <a:noFill/>
        </p:spPr>
        <p:txBody>
          <a:bodyPr wrap="square">
            <a:spAutoFit/>
          </a:bodyPr>
          <a:lstStyle/>
          <a:p>
            <a:r>
              <a:rPr lang="en-GB" sz="2800" b="1" dirty="0">
                <a:cs typeface="Arial" panose="020B0604020202020204" pitchFamily="34" charset="0"/>
              </a:rPr>
              <a:t>Qualitative</a:t>
            </a:r>
          </a:p>
          <a:p>
            <a:pPr marL="342900" indent="-342900">
              <a:spcBef>
                <a:spcPct val="20000"/>
              </a:spcBef>
              <a:buFont typeface="Arial" pitchFamily="34" charset="0"/>
              <a:buChar char="•"/>
            </a:pPr>
            <a:r>
              <a:rPr lang="en-GB" sz="2500" dirty="0">
                <a:cs typeface="Arial" pitchFamily="34" charset="0"/>
              </a:rPr>
              <a:t>Words – interviews, observation,  experiences</a:t>
            </a:r>
          </a:p>
          <a:p>
            <a:pPr marL="342900" indent="-342900">
              <a:spcBef>
                <a:spcPct val="20000"/>
              </a:spcBef>
              <a:buFont typeface="Arial" pitchFamily="34" charset="0"/>
              <a:buChar char="•"/>
            </a:pPr>
            <a:r>
              <a:rPr lang="en-GB" sz="2500" dirty="0">
                <a:cs typeface="Arial" pitchFamily="34" charset="0"/>
              </a:rPr>
              <a:t>Text analysis, thematic development</a:t>
            </a:r>
          </a:p>
          <a:p>
            <a:pPr marL="342900" indent="-342900">
              <a:spcBef>
                <a:spcPct val="20000"/>
              </a:spcBef>
              <a:buFont typeface="Arial" pitchFamily="34" charset="0"/>
              <a:buChar char="•"/>
            </a:pPr>
            <a:r>
              <a:rPr lang="en-GB" sz="2500" dirty="0">
                <a:cs typeface="Arial" pitchFamily="34" charset="0"/>
              </a:rPr>
              <a:t>Captures – why, how, emotional impact</a:t>
            </a:r>
          </a:p>
        </p:txBody>
      </p:sp>
      <p:sp>
        <p:nvSpPr>
          <p:cNvPr id="6" name="Rectangle 5">
            <a:extLst>
              <a:ext uri="{FF2B5EF4-FFF2-40B4-BE49-F238E27FC236}">
                <a16:creationId xmlns:a16="http://schemas.microsoft.com/office/drawing/2014/main" id="{1D2E5D16-0CA9-2679-8BCB-8AA3BAFB518E}"/>
              </a:ext>
            </a:extLst>
          </p:cNvPr>
          <p:cNvSpPr/>
          <p:nvPr/>
        </p:nvSpPr>
        <p:spPr>
          <a:xfrm>
            <a:off x="2837874" y="5348621"/>
            <a:ext cx="6966138" cy="430887"/>
          </a:xfrm>
          <a:prstGeom prst="rect">
            <a:avLst/>
          </a:prstGeom>
        </p:spPr>
        <p:txBody>
          <a:bodyPr wrap="none">
            <a:spAutoFit/>
          </a:bodyPr>
          <a:lstStyle/>
          <a:p>
            <a:r>
              <a:rPr lang="en-GB" sz="2200" dirty="0"/>
              <a:t>Likert scale  - allows qualitative to be turned to quantitative</a:t>
            </a:r>
          </a:p>
        </p:txBody>
      </p:sp>
      <p:pic>
        <p:nvPicPr>
          <p:cNvPr id="7" name="Picture 2">
            <a:extLst>
              <a:ext uri="{FF2B5EF4-FFF2-40B4-BE49-F238E27FC236}">
                <a16:creationId xmlns:a16="http://schemas.microsoft.com/office/drawing/2014/main" id="{E44BF7EA-B441-B03D-E86D-56BAA534464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63" t="6723" r="1563" b="58400"/>
          <a:stretch/>
        </p:blipFill>
        <p:spPr bwMode="auto">
          <a:xfrm>
            <a:off x="2837874" y="5807603"/>
            <a:ext cx="7201385" cy="631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qual and quant">
            <a:hlinkClick r:id="" action="ppaction://media"/>
            <a:extLst>
              <a:ext uri="{FF2B5EF4-FFF2-40B4-BE49-F238E27FC236}">
                <a16:creationId xmlns:a16="http://schemas.microsoft.com/office/drawing/2014/main" id="{B1A40543-3B01-6C28-8679-3390B9EC671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26184" y="5879616"/>
            <a:ext cx="487363" cy="487363"/>
          </a:xfrm>
          <a:prstGeom prst="rect">
            <a:avLst/>
          </a:prstGeom>
        </p:spPr>
      </p:pic>
    </p:spTree>
    <p:extLst>
      <p:ext uri="{BB962C8B-B14F-4D97-AF65-F5344CB8AC3E}">
        <p14:creationId xmlns:p14="http://schemas.microsoft.com/office/powerpoint/2010/main" val="145254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mediacall" presetSubtype="0" fill="hold" nodeType="withEffect">
                                  <p:stCondLst>
                                    <p:cond delay="0"/>
                                  </p:stCondLst>
                                  <p:childTnLst>
                                    <p:cmd type="call" cmd="playFrom(0.0)">
                                      <p:cBhvr>
                                        <p:cTn id="26" dur="6342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8"/>
                </p:tgtEl>
              </p:cMediaNode>
            </p:audio>
          </p:childTnLst>
        </p:cTn>
      </p:par>
    </p:tnLst>
    <p:bldLst>
      <p:bldP spid="4" grpId="0" uiExpand="1"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1ED9E3-8C02-6A89-B31F-91CA7492E85D}"/>
              </a:ext>
            </a:extLst>
          </p:cNvPr>
          <p:cNvPicPr>
            <a:picLocks noChangeAspect="1"/>
          </p:cNvPicPr>
          <p:nvPr/>
        </p:nvPicPr>
        <p:blipFill>
          <a:blip r:embed="rId5"/>
          <a:stretch>
            <a:fillRect/>
          </a:stretch>
        </p:blipFill>
        <p:spPr>
          <a:xfrm>
            <a:off x="4231583" y="1914500"/>
            <a:ext cx="4258593" cy="3733561"/>
          </a:xfrm>
          <a:prstGeom prst="rect">
            <a:avLst/>
          </a:prstGeom>
        </p:spPr>
      </p:pic>
      <p:sp>
        <p:nvSpPr>
          <p:cNvPr id="3" name="Title 1">
            <a:extLst>
              <a:ext uri="{FF2B5EF4-FFF2-40B4-BE49-F238E27FC236}">
                <a16:creationId xmlns:a16="http://schemas.microsoft.com/office/drawing/2014/main" id="{B84ECDE3-F7E0-8520-A3B6-32051FED261B}"/>
              </a:ext>
            </a:extLst>
          </p:cNvPr>
          <p:cNvSpPr txBox="1">
            <a:spLocks/>
          </p:cNvSpPr>
          <p:nvPr/>
        </p:nvSpPr>
        <p:spPr>
          <a:xfrm>
            <a:off x="1760660" y="379229"/>
            <a:ext cx="9542340" cy="648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5EB8"/>
                </a:solidFill>
                <a:latin typeface="Arial" panose="020B0604020202020204" pitchFamily="34" charset="0"/>
                <a:ea typeface="+mn-ea"/>
                <a:cs typeface="Arial" panose="020B0604020202020204" pitchFamily="34" charset="0"/>
              </a:rPr>
              <a:t>Does your data tell you the full story?</a:t>
            </a:r>
          </a:p>
        </p:txBody>
      </p:sp>
      <p:sp>
        <p:nvSpPr>
          <p:cNvPr id="4" name="TextBox 3">
            <a:extLst>
              <a:ext uri="{FF2B5EF4-FFF2-40B4-BE49-F238E27FC236}">
                <a16:creationId xmlns:a16="http://schemas.microsoft.com/office/drawing/2014/main" id="{BCC55E3C-FB98-6F02-3FA3-0028127CC3A9}"/>
              </a:ext>
            </a:extLst>
          </p:cNvPr>
          <p:cNvSpPr txBox="1"/>
          <p:nvPr/>
        </p:nvSpPr>
        <p:spPr>
          <a:xfrm>
            <a:off x="2316166" y="2081955"/>
            <a:ext cx="1385015" cy="430887"/>
          </a:xfrm>
          <a:prstGeom prst="rect">
            <a:avLst/>
          </a:prstGeom>
          <a:noFill/>
        </p:spPr>
        <p:txBody>
          <a:bodyPr wrap="square" rtlCol="0">
            <a:spAutoFit/>
          </a:bodyPr>
          <a:lstStyle/>
          <a:p>
            <a:r>
              <a:rPr lang="en-GB" sz="2200" b="1" dirty="0">
                <a:solidFill>
                  <a:srgbClr val="0070C0"/>
                </a:solidFill>
                <a:latin typeface="Arial" panose="020B0604020202020204" pitchFamily="34" charset="0"/>
                <a:cs typeface="Arial" panose="020B0604020202020204" pitchFamily="34" charset="0"/>
              </a:rPr>
              <a:t>Surveys</a:t>
            </a:r>
          </a:p>
        </p:txBody>
      </p:sp>
      <p:sp>
        <p:nvSpPr>
          <p:cNvPr id="5" name="TextBox 4">
            <a:extLst>
              <a:ext uri="{FF2B5EF4-FFF2-40B4-BE49-F238E27FC236}">
                <a16:creationId xmlns:a16="http://schemas.microsoft.com/office/drawing/2014/main" id="{58C1B635-784D-2C42-EFB9-11D2A7433C13}"/>
              </a:ext>
            </a:extLst>
          </p:cNvPr>
          <p:cNvSpPr txBox="1"/>
          <p:nvPr/>
        </p:nvSpPr>
        <p:spPr>
          <a:xfrm>
            <a:off x="2292667" y="3369068"/>
            <a:ext cx="1566454" cy="430887"/>
          </a:xfrm>
          <a:prstGeom prst="rect">
            <a:avLst/>
          </a:prstGeom>
          <a:noFill/>
        </p:spPr>
        <p:txBody>
          <a:bodyPr wrap="none" rtlCol="0">
            <a:spAutoFit/>
          </a:bodyPr>
          <a:lstStyle/>
          <a:p>
            <a:r>
              <a:rPr lang="en-GB" sz="2200" b="1" dirty="0">
                <a:solidFill>
                  <a:srgbClr val="7030A0"/>
                </a:solidFill>
                <a:latin typeface="Arial" panose="020B0604020202020204" pitchFamily="34" charset="0"/>
                <a:cs typeface="Arial" panose="020B0604020202020204" pitchFamily="34" charset="0"/>
              </a:rPr>
              <a:t>Interviews</a:t>
            </a:r>
          </a:p>
        </p:txBody>
      </p:sp>
      <p:sp>
        <p:nvSpPr>
          <p:cNvPr id="6" name="TextBox 5">
            <a:extLst>
              <a:ext uri="{FF2B5EF4-FFF2-40B4-BE49-F238E27FC236}">
                <a16:creationId xmlns:a16="http://schemas.microsoft.com/office/drawing/2014/main" id="{E16AD39A-807C-5C71-B7FC-DA740E179162}"/>
              </a:ext>
            </a:extLst>
          </p:cNvPr>
          <p:cNvSpPr txBox="1"/>
          <p:nvPr/>
        </p:nvSpPr>
        <p:spPr>
          <a:xfrm>
            <a:off x="8862639" y="3403265"/>
            <a:ext cx="2055371" cy="430887"/>
          </a:xfrm>
          <a:prstGeom prst="rect">
            <a:avLst/>
          </a:prstGeom>
          <a:noFill/>
        </p:spPr>
        <p:txBody>
          <a:bodyPr wrap="none" rtlCol="0">
            <a:spAutoFit/>
          </a:bodyPr>
          <a:lstStyle/>
          <a:p>
            <a:r>
              <a:rPr lang="en-GB" sz="2200" b="1" dirty="0">
                <a:solidFill>
                  <a:schemeClr val="accent6">
                    <a:lumMod val="75000"/>
                  </a:schemeClr>
                </a:solidFill>
                <a:latin typeface="Arial" panose="020B0604020202020204" pitchFamily="34" charset="0"/>
                <a:cs typeface="Arial" panose="020B0604020202020204" pitchFamily="34" charset="0"/>
              </a:rPr>
              <a:t>Focus groups</a:t>
            </a:r>
          </a:p>
        </p:txBody>
      </p:sp>
      <p:sp>
        <p:nvSpPr>
          <p:cNvPr id="7" name="TextBox 6">
            <a:extLst>
              <a:ext uri="{FF2B5EF4-FFF2-40B4-BE49-F238E27FC236}">
                <a16:creationId xmlns:a16="http://schemas.microsoft.com/office/drawing/2014/main" id="{C5247349-3CDD-E424-B8FB-3B7B27E62E43}"/>
              </a:ext>
            </a:extLst>
          </p:cNvPr>
          <p:cNvSpPr txBox="1"/>
          <p:nvPr/>
        </p:nvSpPr>
        <p:spPr>
          <a:xfrm>
            <a:off x="7956281" y="4458411"/>
            <a:ext cx="2242922" cy="430887"/>
          </a:xfrm>
          <a:prstGeom prst="rect">
            <a:avLst/>
          </a:prstGeom>
          <a:noFill/>
        </p:spPr>
        <p:txBody>
          <a:bodyPr wrap="none" rtlCol="0">
            <a:spAutoFit/>
          </a:bodyPr>
          <a:lstStyle/>
          <a:p>
            <a:r>
              <a:rPr lang="en-GB" sz="2200" b="1" dirty="0">
                <a:solidFill>
                  <a:schemeClr val="accent6">
                    <a:lumMod val="50000"/>
                  </a:schemeClr>
                </a:solidFill>
                <a:latin typeface="Arial" panose="020B0604020202020204" pitchFamily="34" charset="0"/>
                <a:cs typeface="Arial" panose="020B0604020202020204" pitchFamily="34" charset="0"/>
              </a:rPr>
              <a:t>Questionnaires</a:t>
            </a:r>
            <a:endParaRPr lang="en-GB" sz="2200" b="1" dirty="0">
              <a:solidFill>
                <a:schemeClr val="accent6">
                  <a:lumMod val="50000"/>
                </a:schemeClr>
              </a:solidFill>
            </a:endParaRPr>
          </a:p>
        </p:txBody>
      </p:sp>
      <p:sp>
        <p:nvSpPr>
          <p:cNvPr id="8" name="TextBox 7">
            <a:extLst>
              <a:ext uri="{FF2B5EF4-FFF2-40B4-BE49-F238E27FC236}">
                <a16:creationId xmlns:a16="http://schemas.microsoft.com/office/drawing/2014/main" id="{8B316975-14CD-F3A6-4B06-0F8651C758FF}"/>
              </a:ext>
            </a:extLst>
          </p:cNvPr>
          <p:cNvSpPr txBox="1"/>
          <p:nvPr/>
        </p:nvSpPr>
        <p:spPr>
          <a:xfrm>
            <a:off x="4704234" y="1680391"/>
            <a:ext cx="1568058" cy="430887"/>
          </a:xfrm>
          <a:prstGeom prst="rect">
            <a:avLst/>
          </a:prstGeom>
          <a:noFill/>
        </p:spPr>
        <p:txBody>
          <a:bodyPr wrap="none" rtlCol="0">
            <a:spAutoFit/>
          </a:bodyPr>
          <a:lstStyle/>
          <a:p>
            <a:r>
              <a:rPr lang="en-GB" sz="2200" b="1" dirty="0">
                <a:solidFill>
                  <a:srgbClr val="FF0000"/>
                </a:solidFill>
                <a:latin typeface="Arial" panose="020B0604020202020204" pitchFamily="34" charset="0"/>
                <a:cs typeface="Arial" panose="020B0604020202020204" pitchFamily="34" charset="0"/>
              </a:rPr>
              <a:t>Co-design</a:t>
            </a:r>
          </a:p>
        </p:txBody>
      </p:sp>
      <p:sp>
        <p:nvSpPr>
          <p:cNvPr id="9" name="TextBox 8">
            <a:extLst>
              <a:ext uri="{FF2B5EF4-FFF2-40B4-BE49-F238E27FC236}">
                <a16:creationId xmlns:a16="http://schemas.microsoft.com/office/drawing/2014/main" id="{A13E6695-E7F4-4DA1-30A3-72F97DBA68FE}"/>
              </a:ext>
            </a:extLst>
          </p:cNvPr>
          <p:cNvSpPr txBox="1"/>
          <p:nvPr/>
        </p:nvSpPr>
        <p:spPr>
          <a:xfrm>
            <a:off x="8109228" y="1824865"/>
            <a:ext cx="2808782" cy="430887"/>
          </a:xfrm>
          <a:prstGeom prst="rect">
            <a:avLst/>
          </a:prstGeom>
          <a:noFill/>
        </p:spPr>
        <p:txBody>
          <a:bodyPr wrap="none" rtlCol="0">
            <a:spAutoFit/>
          </a:bodyPr>
          <a:lstStyle/>
          <a:p>
            <a:r>
              <a:rPr lang="en-GB" sz="2200" b="1" dirty="0">
                <a:solidFill>
                  <a:srgbClr val="CCCC00"/>
                </a:solidFill>
                <a:latin typeface="Arial" panose="020B0604020202020204" pitchFamily="34" charset="0"/>
                <a:cs typeface="Arial" panose="020B0604020202020204" pitchFamily="34" charset="0"/>
              </a:rPr>
              <a:t>Patient/staff stories</a:t>
            </a:r>
          </a:p>
        </p:txBody>
      </p:sp>
      <p:sp>
        <p:nvSpPr>
          <p:cNvPr id="10" name="TextBox 9">
            <a:extLst>
              <a:ext uri="{FF2B5EF4-FFF2-40B4-BE49-F238E27FC236}">
                <a16:creationId xmlns:a16="http://schemas.microsoft.com/office/drawing/2014/main" id="{B008BACC-618D-1B81-DB07-4B593A5DBB22}"/>
              </a:ext>
            </a:extLst>
          </p:cNvPr>
          <p:cNvSpPr txBox="1"/>
          <p:nvPr/>
        </p:nvSpPr>
        <p:spPr>
          <a:xfrm>
            <a:off x="1760660" y="4914999"/>
            <a:ext cx="3168352" cy="769441"/>
          </a:xfrm>
          <a:prstGeom prst="rect">
            <a:avLst/>
          </a:prstGeom>
          <a:noFill/>
        </p:spPr>
        <p:txBody>
          <a:bodyPr wrap="square" rtlCol="0">
            <a:spAutoFit/>
          </a:bodyPr>
          <a:lstStyle/>
          <a:p>
            <a:pPr algn="ctr"/>
            <a:r>
              <a:rPr lang="en-GB" sz="2200" b="1" dirty="0">
                <a:solidFill>
                  <a:srgbClr val="00B050"/>
                </a:solidFill>
                <a:latin typeface="Arial" panose="020B0604020202020204" pitchFamily="34" charset="0"/>
                <a:cs typeface="Arial" panose="020B0604020202020204" pitchFamily="34" charset="0"/>
              </a:rPr>
              <a:t>Emotional process mapping</a:t>
            </a:r>
          </a:p>
        </p:txBody>
      </p:sp>
      <p:sp>
        <p:nvSpPr>
          <p:cNvPr id="11" name="TextBox 10">
            <a:extLst>
              <a:ext uri="{FF2B5EF4-FFF2-40B4-BE49-F238E27FC236}">
                <a16:creationId xmlns:a16="http://schemas.microsoft.com/office/drawing/2014/main" id="{0E56E29C-0C48-0589-67C6-F7E97DEEB5F9}"/>
              </a:ext>
            </a:extLst>
          </p:cNvPr>
          <p:cNvSpPr txBox="1"/>
          <p:nvPr/>
        </p:nvSpPr>
        <p:spPr>
          <a:xfrm>
            <a:off x="6381036" y="5432618"/>
            <a:ext cx="172819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Shadowing</a:t>
            </a:r>
          </a:p>
        </p:txBody>
      </p:sp>
      <p:pic>
        <p:nvPicPr>
          <p:cNvPr id="12" name="pt story">
            <a:hlinkClick r:id="" action="ppaction://media"/>
            <a:extLst>
              <a:ext uri="{FF2B5EF4-FFF2-40B4-BE49-F238E27FC236}">
                <a16:creationId xmlns:a16="http://schemas.microsoft.com/office/drawing/2014/main" id="{1D48EAAC-D479-EEE1-4567-D95A301313A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23577" y="5702266"/>
            <a:ext cx="487363" cy="487363"/>
          </a:xfrm>
          <a:prstGeom prst="rect">
            <a:avLst/>
          </a:prstGeom>
        </p:spPr>
      </p:pic>
    </p:spTree>
    <p:extLst>
      <p:ext uri="{BB962C8B-B14F-4D97-AF65-F5344CB8AC3E}">
        <p14:creationId xmlns:p14="http://schemas.microsoft.com/office/powerpoint/2010/main" val="401552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3577"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2FA6986-DCA6-4C09-38A2-C05C5C23703F}"/>
              </a:ext>
            </a:extLst>
          </p:cNvPr>
          <p:cNvSpPr txBox="1">
            <a:spLocks/>
          </p:cNvSpPr>
          <p:nvPr/>
        </p:nvSpPr>
        <p:spPr>
          <a:xfrm>
            <a:off x="1991544" y="1052736"/>
            <a:ext cx="8291264" cy="47525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Your facilitator / Gold coach and GSQIA are here to support – please get in touch </a:t>
            </a:r>
            <a:r>
              <a:rPr lang="en-GB">
                <a:hlinkClick r:id="rId2"/>
              </a:rPr>
              <a:t>ghn-tr.gsqia@nhs.net</a:t>
            </a:r>
            <a:r>
              <a:rPr lang="en-GB"/>
              <a:t> </a:t>
            </a:r>
          </a:p>
          <a:p>
            <a:endParaRPr lang="en-GB" sz="1200"/>
          </a:p>
          <a:p>
            <a:r>
              <a:rPr lang="en-GB"/>
              <a:t>Additional resources that are available around data and measurement:</a:t>
            </a:r>
          </a:p>
          <a:p>
            <a:pPr lvl="1"/>
            <a:r>
              <a:rPr lang="en-GB"/>
              <a:t>Step by step creation of a run chart in Excel</a:t>
            </a:r>
          </a:p>
          <a:p>
            <a:pPr lvl="1"/>
            <a:r>
              <a:rPr lang="en-GB"/>
              <a:t>A one page guide to the rules </a:t>
            </a:r>
          </a:p>
          <a:p>
            <a:pPr lvl="1"/>
            <a:r>
              <a:rPr lang="en-GB"/>
              <a:t>SPC session and templates</a:t>
            </a:r>
          </a:p>
          <a:p>
            <a:pPr lvl="1"/>
            <a:r>
              <a:rPr lang="en-GB"/>
              <a:t>Measures session: Outcome / Process / Balancing</a:t>
            </a:r>
          </a:p>
          <a:p>
            <a:pPr lvl="1"/>
            <a:endParaRPr lang="en-GB" sz="1200"/>
          </a:p>
          <a:p>
            <a:pPr marL="0" indent="0" algn="ctr">
              <a:buFont typeface="Arial" panose="020B0604020202020204" pitchFamily="34" charset="0"/>
              <a:buNone/>
            </a:pPr>
            <a:endParaRPr lang="en-GB" dirty="0"/>
          </a:p>
        </p:txBody>
      </p:sp>
    </p:spTree>
    <p:extLst>
      <p:ext uri="{BB962C8B-B14F-4D97-AF65-F5344CB8AC3E}">
        <p14:creationId xmlns:p14="http://schemas.microsoft.com/office/powerpoint/2010/main" val="3852856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170</TotalTime>
  <Words>1378</Words>
  <Application>Microsoft Office PowerPoint</Application>
  <PresentationFormat>Widescreen</PresentationFormat>
  <Paragraphs>111</Paragraphs>
  <Slides>8</Slides>
  <Notes>7</Notes>
  <HiddenSlides>0</HiddenSlides>
  <MMClips>7</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GLOUCESTERSHIRE HOSPITALS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BAKER, Ottilie (GLOUCESTERSHIRE HOSPITALS NHS FOUNDATION TRUST)</dc:creator>
  <cp:lastModifiedBy>PURCELL, Alexandra (GLOUCESTERSHIRE HOSPITALS NHS FOUNDATION TRUST)</cp:lastModifiedBy>
  <cp:revision>6</cp:revision>
  <dcterms:created xsi:type="dcterms:W3CDTF">2025-03-18T12:15:15Z</dcterms:created>
  <dcterms:modified xsi:type="dcterms:W3CDTF">2025-11-17T12:36:08Z</dcterms:modified>
</cp:coreProperties>
</file>